
<file path=[Content_Types].xml><?xml version="1.0" encoding="utf-8"?>
<Types xmlns="http://schemas.openxmlformats.org/package/2006/content-types">
  <Default Extension="emf" ContentType="image/x-emf"/>
  <Default Extension="wmf" ContentType="image/x-wmf"/>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30.xml" ContentType="application/vnd.openxmlformats-officedocument.presentationml.slide+xml"/>
  <Override PartName="/ppt/slides/slide18.xml" ContentType="application/vnd.openxmlformats-officedocument.presentationml.slide+xml"/>
  <Override PartName="/ppt/slides/slide49.xml" ContentType="application/vnd.openxmlformats-officedocument.presentationml.slide+xml"/>
  <Override PartName="/ppt/slides/slide19.xml" ContentType="application/vnd.openxmlformats-officedocument.presentationml.slide+xml"/>
  <Override PartName="/ppt/slides/slide34.xml" ContentType="application/vnd.openxmlformats-officedocument.presentationml.slide+xml"/>
  <Override PartName="/ppt/slides/slide51.xml" ContentType="application/vnd.openxmlformats-officedocument.presentationml.slide+xml"/>
  <Override PartName="/ppt/slides/slide17.xml" ContentType="application/vnd.openxmlformats-officedocument.presentationml.slide+xml"/>
  <Override PartName="/ppt/slides/slide35.xml" ContentType="application/vnd.openxmlformats-officedocument.presentationml.slide+xml"/>
  <Override PartName="/ppt/slides/slide29.xml" ContentType="application/vnd.openxmlformats-officedocument.presentationml.slide+xml"/>
  <Override PartName="/ppt/slides/slide36.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44.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5.xml" ContentType="application/vnd.openxmlformats-officedocument.presentationml.slide+xml"/>
  <Override PartName="/ppt/slides/slide32.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33.xml" ContentType="application/vnd.openxmlformats-officedocument.presentationml.slide+xml"/>
  <Override PartName="/ppt/slides/slide23.xml" ContentType="application/vnd.openxmlformats-officedocument.presentationml.slide+xml"/>
  <Override PartName="/ppt/slides/slide50.xml" ContentType="application/vnd.openxmlformats-officedocument.presentationml.slide+xml"/>
  <Override PartName="/ppt/slides/slide48.xml" ContentType="application/vnd.openxmlformats-officedocument.presentationml.slide+xml"/>
  <Override PartName="/ppt/slides/slide14.xml" ContentType="application/vnd.openxmlformats-officedocument.presentationml.slide+xml"/>
  <Override PartName="/ppt/slides/slide37.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46.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1.xml" ContentType="application/vnd.openxmlformats-officedocument.presentationml.slide+xml"/>
  <Override PartName="/ppt/slides/slide45.xml" ContentType="application/vnd.openxmlformats-officedocument.presentationml.slide+xml"/>
  <Override PartName="/ppt/slides/slide2.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4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5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14.xml" ContentType="application/vnd.openxmlformats-officedocument.presentationml.notesSlide+xml"/>
  <Override PartName="/ppt/notesSlides/notesSlide45.xml" ContentType="application/vnd.openxmlformats-officedocument.presentationml.notesSlide+xml"/>
  <Override PartName="/ppt/notesSlides/notesSlide40.xml" ContentType="application/vnd.openxmlformats-officedocument.presentationml.notesSlide+xml"/>
  <Override PartName="/ppt/notesSlides/notesSlide44.xml" ContentType="application/vnd.openxmlformats-officedocument.presentationml.notesSlide+xml"/>
  <Override PartName="/ppt/notesSlides/notesSlide24.xml" ContentType="application/vnd.openxmlformats-officedocument.presentationml.notesSlide+xml"/>
  <Override PartName="/ppt/notesSlides/notesSlide28.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20.xml" ContentType="application/vnd.openxmlformats-officedocument.presentationml.notesSlide+xml"/>
  <Override PartName="/ppt/notesSlides/notesSlide39.xml" ContentType="application/vnd.openxmlformats-officedocument.presentationml.notesSlide+xml"/>
  <Override PartName="/ppt/notesSlides/notesSlide21.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31.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0.xml" ContentType="application/vnd.openxmlformats-officedocument.presentationml.notesSl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32.xml" ContentType="application/vnd.openxmlformats-officedocument.presentationml.notesSlide+xml"/>
  <Override PartName="/ppt/notesSlides/notesSlide35.xml" ContentType="application/vnd.openxmlformats-officedocument.presentationml.notesSlide+xml"/>
  <Override PartName="/ppt/notesSlides/notesSlide33.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 id="2147483986" r:id="rId2"/>
  </p:sldMasterIdLst>
  <p:notesMasterIdLst>
    <p:notesMasterId r:id="rId54"/>
  </p:notesMasterIdLst>
  <p:handoutMasterIdLst>
    <p:handoutMasterId r:id="rId55"/>
  </p:handoutMasterIdLst>
  <p:sldIdLst>
    <p:sldId id="257" r:id="rId3"/>
    <p:sldId id="511" r:id="rId4"/>
    <p:sldId id="579" r:id="rId5"/>
    <p:sldId id="580" r:id="rId6"/>
    <p:sldId id="581" r:id="rId7"/>
    <p:sldId id="602" r:id="rId8"/>
    <p:sldId id="473" r:id="rId9"/>
    <p:sldId id="582" r:id="rId10"/>
    <p:sldId id="583" r:id="rId11"/>
    <p:sldId id="584" r:id="rId12"/>
    <p:sldId id="519" r:id="rId13"/>
    <p:sldId id="521" r:id="rId14"/>
    <p:sldId id="520" r:id="rId15"/>
    <p:sldId id="585" r:id="rId16"/>
    <p:sldId id="586" r:id="rId17"/>
    <p:sldId id="587" r:id="rId18"/>
    <p:sldId id="592" r:id="rId19"/>
    <p:sldId id="593" r:id="rId20"/>
    <p:sldId id="588" r:id="rId21"/>
    <p:sldId id="589" r:id="rId22"/>
    <p:sldId id="594" r:id="rId23"/>
    <p:sldId id="603" r:id="rId24"/>
    <p:sldId id="590" r:id="rId25"/>
    <p:sldId id="591" r:id="rId26"/>
    <p:sldId id="595" r:id="rId27"/>
    <p:sldId id="596" r:id="rId28"/>
    <p:sldId id="597" r:id="rId29"/>
    <p:sldId id="598" r:id="rId30"/>
    <p:sldId id="599" r:id="rId31"/>
    <p:sldId id="512" r:id="rId32"/>
    <p:sldId id="517" r:id="rId33"/>
    <p:sldId id="513" r:id="rId34"/>
    <p:sldId id="514" r:id="rId35"/>
    <p:sldId id="523" r:id="rId36"/>
    <p:sldId id="531" r:id="rId37"/>
    <p:sldId id="532" r:id="rId38"/>
    <p:sldId id="533" r:id="rId39"/>
    <p:sldId id="537" r:id="rId40"/>
    <p:sldId id="540" r:id="rId41"/>
    <p:sldId id="546" r:id="rId42"/>
    <p:sldId id="547" r:id="rId43"/>
    <p:sldId id="548" r:id="rId44"/>
    <p:sldId id="549" r:id="rId45"/>
    <p:sldId id="550" r:id="rId46"/>
    <p:sldId id="554" r:id="rId47"/>
    <p:sldId id="555" r:id="rId48"/>
    <p:sldId id="556" r:id="rId49"/>
    <p:sldId id="557" r:id="rId50"/>
    <p:sldId id="558" r:id="rId51"/>
    <p:sldId id="575" r:id="rId52"/>
    <p:sldId id="576"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CC"/>
    <a:srgbClr val="FFFF00"/>
    <a:srgbClr val="2600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22" autoAdjust="0"/>
  </p:normalViewPr>
  <p:slideViewPr>
    <p:cSldViewPr>
      <p:cViewPr>
        <p:scale>
          <a:sx n="66" d="100"/>
          <a:sy n="66" d="100"/>
        </p:scale>
        <p:origin x="-630"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226"/>
    </p:cViewPr>
  </p:sorterViewPr>
  <p:notesViewPr>
    <p:cSldViewPr>
      <p:cViewPr varScale="1">
        <p:scale>
          <a:sx n="50" d="100"/>
          <a:sy n="50" d="100"/>
        </p:scale>
        <p:origin x="-124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customXml" Target="../customXml/item2.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62"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50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4CDEF10-BF3A-4183-AA40-0B71AEDD1EDA}" type="datetime1">
              <a:rPr lang="en-US"/>
              <a:pPr>
                <a:defRPr/>
              </a:pPr>
              <a:t>2/28/2011</a:t>
            </a:fld>
            <a:endParaRPr lang="en-US"/>
          </a:p>
        </p:txBody>
      </p:sp>
      <p:sp>
        <p:nvSpPr>
          <p:cNvPr id="150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r>
              <a:rPr lang="en-US"/>
              <a:t>sfcsdzds</a:t>
            </a:r>
          </a:p>
        </p:txBody>
      </p:sp>
      <p:sp>
        <p:nvSpPr>
          <p:cNvPr id="150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8C7F7BF-E00C-4049-B6C4-52C70B1CCD89}" type="slidenum">
              <a:rPr lang="en-US"/>
              <a:pPr>
                <a:defRPr/>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706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7BA88311-7989-4F4B-A582-0F7E989B3C64}" type="datetime1">
              <a:rPr lang="en-US"/>
              <a:pPr>
                <a:defRPr/>
              </a:pPr>
              <a:t>2/28/2011</a:t>
            </a:fld>
            <a:endParaRPr lang="en-US"/>
          </a:p>
        </p:txBody>
      </p:sp>
      <p:sp>
        <p:nvSpPr>
          <p:cNvPr id="890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r>
              <a:rPr lang="en-US"/>
              <a:t>sfcsdzds</a:t>
            </a:r>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84CC119-F884-44A5-BEBA-F8185C755901}"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3847C07-2DFE-4601-A3FB-89413FA70081}" type="slidenum">
              <a:rPr lang="en-US" smtClean="0">
                <a:cs typeface="Arial" charset="0"/>
              </a:rPr>
              <a:pPr/>
              <a:t>1</a:t>
            </a:fld>
            <a:endParaRPr lang="en-US" smtClean="0">
              <a:cs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
        <p:nvSpPr>
          <p:cNvPr id="6" name="Date Placeholder 5"/>
          <p:cNvSpPr>
            <a:spLocks noGrp="1"/>
          </p:cNvSpPr>
          <p:nvPr>
            <p:ph type="dt" sz="quarter" idx="1"/>
          </p:nvPr>
        </p:nvSpPr>
        <p:spPr/>
        <p:txBody>
          <a:bodyPr/>
          <a:lstStyle/>
          <a:p>
            <a:pPr>
              <a:defRPr/>
            </a:pPr>
            <a:fld id="{4378C153-0097-407B-86ED-6D12739A2BF0}" type="datetime1">
              <a:rPr lang="en-US"/>
              <a:pPr>
                <a:defRPr/>
              </a:pPr>
              <a:t>2/28/2011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smtClean="0"/>
          </a:p>
        </p:txBody>
      </p:sp>
      <p:sp>
        <p:nvSpPr>
          <p:cNvPr id="5" name="Date Placeholder 4"/>
          <p:cNvSpPr>
            <a:spLocks noGrp="1"/>
          </p:cNvSpPr>
          <p:nvPr>
            <p:ph type="dt" sz="quarter" idx="1"/>
          </p:nvPr>
        </p:nvSpPr>
        <p:spPr/>
        <p:txBody>
          <a:bodyPr/>
          <a:lstStyle/>
          <a:p>
            <a:pPr>
              <a:defRPr/>
            </a:pPr>
            <a:fld id="{EF96A53B-B580-4064-877B-0AE64595A587}" type="datetime1">
              <a:rPr lang="en-US"/>
              <a:pPr>
                <a:defRPr/>
              </a:pPr>
              <a:t>2/28/2011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pPr eaLnBrk="1" hangingPunct="1"/>
            <a:endParaRPr lang="en-US" smtClean="0"/>
          </a:p>
        </p:txBody>
      </p:sp>
      <p:sp>
        <p:nvSpPr>
          <p:cNvPr id="5" name="Date Placeholder 4"/>
          <p:cNvSpPr>
            <a:spLocks noGrp="1"/>
          </p:cNvSpPr>
          <p:nvPr>
            <p:ph type="dt" sz="quarter" idx="1"/>
          </p:nvPr>
        </p:nvSpPr>
        <p:spPr/>
        <p:txBody>
          <a:bodyPr/>
          <a:lstStyle/>
          <a:p>
            <a:pPr>
              <a:defRPr/>
            </a:pPr>
            <a:fld id="{CE830F09-060F-48D2-87C7-3AD736C2AD27}" type="datetime1">
              <a:rPr lang="en-US"/>
              <a:pPr>
                <a:defRPr/>
              </a:pPr>
              <a:t>2/28/2011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E8331DF3-DA54-45F9-9D2D-2B7E19C280CD}" type="slidenum">
              <a:rPr lang="en-US" smtClean="0"/>
              <a:pPr>
                <a:defRPr/>
              </a:pPr>
              <a:t>2</a:t>
            </a:fld>
            <a:endParaRPr lang="en-US"/>
          </a:p>
        </p:txBody>
      </p:sp>
      <p:sp>
        <p:nvSpPr>
          <p:cNvPr id="6" name="Date Placeholder 5"/>
          <p:cNvSpPr>
            <a:spLocks noGrp="1"/>
          </p:cNvSpPr>
          <p:nvPr>
            <p:ph type="dt" sz="quarter" idx="1"/>
          </p:nvPr>
        </p:nvSpPr>
        <p:spPr/>
        <p:txBody>
          <a:bodyPr/>
          <a:lstStyle/>
          <a:p>
            <a:pPr>
              <a:defRPr/>
            </a:pPr>
            <a:fld id="{BCC4CA17-A0F5-4C1B-ADD7-EFEF77132168}" type="datetime1">
              <a:rPr lang="en-US"/>
              <a:pPr>
                <a:defRPr/>
              </a:pPr>
              <a:t>2/28/2011</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pPr eaLnBrk="1" hangingPunct="1"/>
            <a:endParaRPr lang="en-US" smtClean="0"/>
          </a:p>
        </p:txBody>
      </p:sp>
      <p:sp>
        <p:nvSpPr>
          <p:cNvPr id="54276" name="Slide Number Placeholder 3"/>
          <p:cNvSpPr>
            <a:spLocks noGrp="1"/>
          </p:cNvSpPr>
          <p:nvPr>
            <p:ph type="sldNum" sz="quarter" idx="5"/>
          </p:nvPr>
        </p:nvSpPr>
        <p:spPr/>
        <p:txBody>
          <a:bodyPr/>
          <a:lstStyle/>
          <a:p>
            <a:pPr>
              <a:defRPr/>
            </a:pPr>
            <a:fld id="{E3DD68E2-6CE9-495B-99E4-4410B352C575}" type="slidenum">
              <a:rPr lang="en-US" smtClean="0"/>
              <a:pPr>
                <a:defRPr/>
              </a:pPr>
              <a:t>47</a:t>
            </a:fld>
            <a:endParaRPr lang="en-US" smtClean="0"/>
          </a:p>
        </p:txBody>
      </p:sp>
      <p:sp>
        <p:nvSpPr>
          <p:cNvPr id="6" name="Date Placeholder 5"/>
          <p:cNvSpPr>
            <a:spLocks noGrp="1"/>
          </p:cNvSpPr>
          <p:nvPr>
            <p:ph type="dt" sz="quarter" idx="1"/>
          </p:nvPr>
        </p:nvSpPr>
        <p:spPr/>
        <p:txBody>
          <a:bodyPr/>
          <a:lstStyle/>
          <a:p>
            <a:pPr>
              <a:defRPr/>
            </a:pPr>
            <a:fld id="{FEDB04A3-C2C9-4E0B-A0DB-0EDB1EA2E49A}" type="datetime1">
              <a:rPr lang="en-US"/>
              <a:pPr>
                <a:defRPr/>
              </a:pPr>
              <a:t>2/28/2011</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2B91199D-365A-4EA6-B0B2-E58500056698}" type="slidenum">
              <a:rPr lang="en-US" smtClean="0"/>
              <a:pPr>
                <a:defRPr/>
              </a:pPr>
              <a:t>48</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
        <p:nvSpPr>
          <p:cNvPr id="6" name="Date Placeholder 5"/>
          <p:cNvSpPr>
            <a:spLocks noGrp="1"/>
          </p:cNvSpPr>
          <p:nvPr>
            <p:ph type="dt" sz="quarter" idx="1"/>
          </p:nvPr>
        </p:nvSpPr>
        <p:spPr/>
        <p:txBody>
          <a:bodyPr/>
          <a:lstStyle/>
          <a:p>
            <a:pPr>
              <a:defRPr/>
            </a:pPr>
            <a:fld id="{21998088-4269-4EB8-9189-5936E60B5D19}" type="datetime1">
              <a:rPr lang="en-US"/>
              <a:pPr>
                <a:defRPr/>
              </a:pPr>
              <a:t>2/28/2011</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p:txBody>
          <a:bodyPr/>
          <a:lstStyle/>
          <a:p>
            <a:pPr>
              <a:defRPr/>
            </a:pPr>
            <a:fld id="{8E45B3CD-5FAB-4B0E-941D-007908EA0752}" type="slidenum">
              <a:rPr lang="en-US" smtClean="0"/>
              <a:pPr>
                <a:defRPr/>
              </a:pPr>
              <a:t>49</a:t>
            </a:fld>
            <a:endParaRPr lang="en-US" smtClean="0"/>
          </a:p>
        </p:txBody>
      </p:sp>
      <p:sp>
        <p:nvSpPr>
          <p:cNvPr id="6" name="Date Placeholder 5"/>
          <p:cNvSpPr>
            <a:spLocks noGrp="1"/>
          </p:cNvSpPr>
          <p:nvPr>
            <p:ph type="dt" sz="quarter" idx="1"/>
          </p:nvPr>
        </p:nvSpPr>
        <p:spPr/>
        <p:txBody>
          <a:bodyPr/>
          <a:lstStyle/>
          <a:p>
            <a:pPr>
              <a:defRPr/>
            </a:pPr>
            <a:fld id="{61430907-4ED3-4E47-88FE-C2AD90BA04C1}" type="datetime1">
              <a:rPr lang="en-US"/>
              <a:pPr>
                <a:defRPr/>
              </a:pPr>
              <a:t>2/28/2011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pPr eaLnBrk="1" hangingPunct="1"/>
            <a:endParaRPr lang="en-US" smtClean="0"/>
          </a:p>
        </p:txBody>
      </p:sp>
      <p:sp>
        <p:nvSpPr>
          <p:cNvPr id="73732" name="Slide Number Placeholder 3"/>
          <p:cNvSpPr>
            <a:spLocks noGrp="1"/>
          </p:cNvSpPr>
          <p:nvPr>
            <p:ph type="sldNum" sz="quarter" idx="5"/>
          </p:nvPr>
        </p:nvSpPr>
        <p:spPr/>
        <p:txBody>
          <a:bodyPr/>
          <a:lstStyle/>
          <a:p>
            <a:pPr>
              <a:defRPr/>
            </a:pPr>
            <a:fld id="{8CE7990F-3214-4BE2-A513-75CD176CA05F}" type="slidenum">
              <a:rPr lang="en-US" smtClean="0"/>
              <a:pPr>
                <a:defRPr/>
              </a:pPr>
              <a:t>50</a:t>
            </a:fld>
            <a:endParaRPr lang="en-US" smtClean="0"/>
          </a:p>
        </p:txBody>
      </p:sp>
      <p:sp>
        <p:nvSpPr>
          <p:cNvPr id="6" name="Date Placeholder 5"/>
          <p:cNvSpPr>
            <a:spLocks noGrp="1"/>
          </p:cNvSpPr>
          <p:nvPr>
            <p:ph type="dt" sz="quarter" idx="1"/>
          </p:nvPr>
        </p:nvSpPr>
        <p:spPr/>
        <p:txBody>
          <a:bodyPr/>
          <a:lstStyle/>
          <a:p>
            <a:pPr>
              <a:defRPr/>
            </a:pPr>
            <a:fld id="{AB1AE8E7-DD91-4679-8BAD-0482B0A85C70}" type="datetime1">
              <a:rPr lang="en-US"/>
              <a:pPr>
                <a:defRPr/>
              </a:pPr>
              <a:t>2/28/2011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51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4" name="Date Placeholder 3"/>
          <p:cNvSpPr>
            <a:spLocks noGrp="1"/>
          </p:cNvSpPr>
          <p:nvPr>
            <p:ph type="dt" sz="quarter" idx="1"/>
          </p:nvPr>
        </p:nvSpPr>
        <p:spPr/>
        <p:txBody>
          <a:bodyPr/>
          <a:lstStyle/>
          <a:p>
            <a:pPr>
              <a:defRPr/>
            </a:pPr>
            <a:fld id="{011C5D9A-1CC5-42FA-9BAA-82ECD2A96620}" type="datetime1">
              <a:rPr lang="en-US"/>
              <a:pPr>
                <a:defRPr/>
              </a:pPr>
              <a:t>2/28/2011</a:t>
            </a:fld>
            <a:endParaRPr lang="en-US"/>
          </a:p>
        </p:txBody>
      </p:sp>
      <p:sp>
        <p:nvSpPr>
          <p:cNvPr id="5" name="Slide Number Placeholder 4"/>
          <p:cNvSpPr>
            <a:spLocks noGrp="1"/>
          </p:cNvSpPr>
          <p:nvPr>
            <p:ph type="sldNum" sz="quarter" idx="5"/>
          </p:nvPr>
        </p:nvSpPr>
        <p:spPr/>
        <p:txBody>
          <a:bodyPr/>
          <a:lstStyle/>
          <a:p>
            <a:pPr>
              <a:defRPr/>
            </a:pPr>
            <a:fld id="{CF60E9C7-8294-4579-87BC-02E74E36CF66}"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7BA88311-7989-4F4B-A582-0F7E989B3C64}" type="datetime1">
              <a:rPr lang="en-US" smtClean="0"/>
              <a:pPr>
                <a:defRPr/>
              </a:pPr>
              <a:t>2/28/2011</a:t>
            </a:fld>
            <a:endParaRPr lang="en-US"/>
          </a:p>
        </p:txBody>
      </p:sp>
      <p:sp>
        <p:nvSpPr>
          <p:cNvPr id="5" name="Slide Number Placeholder 4"/>
          <p:cNvSpPr>
            <a:spLocks noGrp="1"/>
          </p:cNvSpPr>
          <p:nvPr>
            <p:ph type="sldNum" sz="quarter" idx="11"/>
          </p:nvPr>
        </p:nvSpPr>
        <p:spPr/>
        <p:txBody>
          <a:bodyPr/>
          <a:lstStyle/>
          <a:p>
            <a:pPr>
              <a:defRPr/>
            </a:pPr>
            <a:fld id="{984CC119-F884-44A5-BEBA-F8185C75590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583BA3-9A6A-4A6D-8027-62D6D9E339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0B4076-6597-4D5F-94F1-FEDE59FAAC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7B8DF5-FC18-42C1-93FA-2DBF43FCDF2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412DC2D7-57C9-4693-97DE-EB979656AA07}" type="slidenum">
              <a:rPr lang="en-US" altLang="en-US" smtClean="0"/>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3EE6AA21-6EC8-48BD-B65C-3AF2CD1E081F}"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735D405F-5D31-40B6-8EC6-1506EC0CA929}"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B642BBD6-3FFC-4EC9-8082-BB876D2599AE}"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p>
        </p:txBody>
      </p:sp>
      <p:sp>
        <p:nvSpPr>
          <p:cNvPr id="8" name="Footer Placeholder 7"/>
          <p:cNvSpPr>
            <a:spLocks noGrp="1"/>
          </p:cNvSpPr>
          <p:nvPr>
            <p:ph type="ftr" sz="quarter" idx="11"/>
          </p:nvPr>
        </p:nvSpPr>
        <p:spPr/>
        <p:txBody>
          <a:bodyPr/>
          <a:lstStyle>
            <a:extLst/>
          </a:lstStyle>
          <a:p>
            <a:pPr>
              <a:defRPr/>
            </a:pPr>
            <a:endParaRPr lang="en-US" altLang="en-US"/>
          </a:p>
        </p:txBody>
      </p:sp>
      <p:sp>
        <p:nvSpPr>
          <p:cNvPr id="9" name="Slide Number Placeholder 8"/>
          <p:cNvSpPr>
            <a:spLocks noGrp="1"/>
          </p:cNvSpPr>
          <p:nvPr>
            <p:ph type="sldNum" sz="quarter" idx="12"/>
          </p:nvPr>
        </p:nvSpPr>
        <p:spPr/>
        <p:txBody>
          <a:bodyPr/>
          <a:lstStyle>
            <a:extLst/>
          </a:lstStyle>
          <a:p>
            <a:pPr>
              <a:defRPr/>
            </a:pPr>
            <a:fld id="{B1F279F8-9F78-4237-99B5-5D8FE7C3724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ltLang="en-US"/>
          </a:p>
        </p:txBody>
      </p:sp>
      <p:sp>
        <p:nvSpPr>
          <p:cNvPr id="4" name="Footer Placeholder 3"/>
          <p:cNvSpPr>
            <a:spLocks noGrp="1"/>
          </p:cNvSpPr>
          <p:nvPr>
            <p:ph type="ftr" sz="quarter" idx="11"/>
          </p:nvPr>
        </p:nvSpPr>
        <p:spPr/>
        <p:txBody>
          <a:bodyPr/>
          <a:lstStyle>
            <a:extLst/>
          </a:lstStyle>
          <a:p>
            <a:pPr>
              <a:defRPr/>
            </a:pPr>
            <a:endParaRPr lang="en-US" altLang="en-US"/>
          </a:p>
        </p:txBody>
      </p:sp>
      <p:sp>
        <p:nvSpPr>
          <p:cNvPr id="5" name="Slide Number Placeholder 4"/>
          <p:cNvSpPr>
            <a:spLocks noGrp="1"/>
          </p:cNvSpPr>
          <p:nvPr>
            <p:ph type="sldNum" sz="quarter" idx="12"/>
          </p:nvPr>
        </p:nvSpPr>
        <p:spPr/>
        <p:txBody>
          <a:bodyPr/>
          <a:lstStyle>
            <a:extLst/>
          </a:lstStyle>
          <a:p>
            <a:pPr>
              <a:defRPr/>
            </a:pPr>
            <a:fld id="{8B62908D-4CA5-4E64-B146-BB20F412C607}"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699CB88-5E1A-4FAC-892A-60949ACB1F6F}" type="datetimeFigureOut">
              <a:rPr lang="en-US" smtClean="0"/>
              <a:pPr/>
              <a:t>2/28/2011</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2ADBC4DD-9C29-4CF7-802A-326EFC27A341}"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1D646D-4082-4752-86CF-404951D1DCC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DE50EB7-9FA4-4504-83E0-4E9DB4350BDC}"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8F067CFA-93E2-4437-AEB7-C62D9C3B79FF}"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89D5C8FE-9B6D-4E85-83AA-72954AB61195}" type="slidenum">
              <a:rPr lang="en-US" smtClean="0"/>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6B6609-263B-45B9-9C9B-4C4EA4DD555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4038600" cy="4606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606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p:cNvSpPr>
            <a:spLocks noGrp="1" noChangeArrowheads="1"/>
          </p:cNvSpPr>
          <p:nvPr>
            <p:ph type="sldNum" sz="quarter" idx="12"/>
          </p:nvPr>
        </p:nvSpPr>
        <p:spPr>
          <a:ln/>
        </p:spPr>
        <p:txBody>
          <a:bodyPr/>
          <a:lstStyle>
            <a:lvl1pPr>
              <a:defRPr/>
            </a:lvl1pPr>
          </a:lstStyle>
          <a:p>
            <a:pPr>
              <a:defRPr/>
            </a:pPr>
            <a:fld id="{F5987C76-970B-4E8B-BA30-844B09663FE8}" type="slidenum">
              <a:rPr lang="en-US"/>
              <a:pPr>
                <a:defRPr/>
              </a:pPr>
              <a:t>‹#›</a:t>
            </a:fld>
            <a:endParaRPr lang="en-US" dirty="0"/>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524000"/>
            <a:ext cx="8229600" cy="4606925"/>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p:cNvSpPr>
            <a:spLocks noGrp="1" noChangeArrowheads="1"/>
          </p:cNvSpPr>
          <p:nvPr>
            <p:ph type="sldNum" sz="quarter" idx="12"/>
          </p:nvPr>
        </p:nvSpPr>
        <p:spPr>
          <a:ln/>
        </p:spPr>
        <p:txBody>
          <a:bodyPr/>
          <a:lstStyle>
            <a:lvl1pPr>
              <a:defRPr/>
            </a:lvl1pPr>
          </a:lstStyle>
          <a:p>
            <a:pPr>
              <a:defRPr/>
            </a:pPr>
            <a:fld id="{B6E49FB2-BA42-40ED-8B52-D96DF958D9A8}" type="slidenum">
              <a:rPr lang="en-US"/>
              <a:pPr>
                <a:defRPr/>
              </a:pPr>
              <a:t>‹#›</a:t>
            </a:fld>
            <a:endParaRPr lang="en-US" dirty="0"/>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E92A4F-E026-4657-950D-5A0E19B87F60}"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5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5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4D2BB82-0508-4035-86F7-2FD4B74EC23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D213F1-033C-4CF3-91B9-87D937862B4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301609-207E-4068-B9B1-D16544AABAC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D7BE21-0D7F-4229-B03A-53E5C31D291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6B9B11-EBDA-4341-B874-2F0B578AE92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9" Type="http://schemas.openxmlformats.org/officeDocument/2006/relationships/slideLayout" Target="../slideLayouts/slideLayout50.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slideLayout" Target="../slideLayouts/slideLayout49.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41"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40"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8A5A991-2EFB-4D91-BDAD-C54B5BB8E1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4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8A5A991-2EFB-4D91-BDAD-C54B5BB8E1E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4000" r:id="rId13"/>
    <p:sldLayoutId id="2147484001" r:id="rId14"/>
    <p:sldLayoutId id="2147484002" r:id="rId15"/>
    <p:sldLayoutId id="2147484003" r:id="rId16"/>
    <p:sldLayoutId id="2147484007" r:id="rId17"/>
    <p:sldLayoutId id="2147484008" r:id="rId18"/>
    <p:sldLayoutId id="2147484011" r:id="rId19"/>
    <p:sldLayoutId id="2147484012" r:id="rId20"/>
    <p:sldLayoutId id="2147484013" r:id="rId21"/>
    <p:sldLayoutId id="2147484021" r:id="rId22"/>
    <p:sldLayoutId id="2147484022" r:id="rId23"/>
    <p:sldLayoutId id="2147484023" r:id="rId24"/>
    <p:sldLayoutId id="2147484024" r:id="rId25"/>
    <p:sldLayoutId id="2147484025" r:id="rId26"/>
    <p:sldLayoutId id="2147484029" r:id="rId27"/>
    <p:sldLayoutId id="2147484030" r:id="rId28"/>
    <p:sldLayoutId id="2147484031" r:id="rId29"/>
    <p:sldLayoutId id="2147484032" r:id="rId30"/>
    <p:sldLayoutId id="2147484033" r:id="rId31"/>
    <p:sldLayoutId id="2147484035" r:id="rId32"/>
    <p:sldLayoutId id="2147484036" r:id="rId33"/>
    <p:sldLayoutId id="2147484037" r:id="rId34"/>
    <p:sldLayoutId id="2147484038" r:id="rId35"/>
    <p:sldLayoutId id="2147484054" r:id="rId36"/>
    <p:sldLayoutId id="2147484055" r:id="rId37"/>
    <p:sldLayoutId id="2147483844" r:id="rId38"/>
    <p:sldLayoutId id="2147484056" r:id="rId39"/>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American_Engineers'_Council_for_Professional_Development"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8.xml"/><Relationship Id="rId1" Type="http://schemas.openxmlformats.org/officeDocument/2006/relationships/slideLayout" Target="../slideLayouts/slideLayout3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ederation_(disambiguation)"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0.xml"/></Relationships>
</file>

<file path=ppt/slides/_rels/slide4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3.xml"/><Relationship Id="rId1" Type="http://schemas.openxmlformats.org/officeDocument/2006/relationships/slideLayout" Target="../slideLayouts/slideLayout41.xml"/></Relationships>
</file>

<file path=ppt/slides/_rels/slide4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4.xml"/><Relationship Id="rId1" Type="http://schemas.openxmlformats.org/officeDocument/2006/relationships/slideLayout" Target="../slideLayouts/slideLayout4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381000" y="838200"/>
            <a:ext cx="8763000" cy="1666875"/>
          </a:xfrm>
        </p:spPr>
        <p:txBody>
          <a:bodyPr/>
          <a:lstStyle/>
          <a:p>
            <a:pPr algn="ctr" eaLnBrk="1" hangingPunct="1"/>
            <a:r>
              <a:rPr lang="en-US" sz="3600" dirty="0" smtClean="0"/>
              <a:t>ABET Accreditation: Basic Information</a:t>
            </a:r>
          </a:p>
        </p:txBody>
      </p:sp>
      <p:sp>
        <p:nvSpPr>
          <p:cNvPr id="8195" name="Rectangle 3"/>
          <p:cNvSpPr>
            <a:spLocks noGrp="1" noChangeArrowheads="1"/>
          </p:cNvSpPr>
          <p:nvPr>
            <p:ph type="subTitle" idx="1"/>
          </p:nvPr>
        </p:nvSpPr>
        <p:spPr>
          <a:xfrm>
            <a:off x="762000" y="3352800"/>
            <a:ext cx="7620000" cy="2362200"/>
          </a:xfrm>
        </p:spPr>
        <p:txBody>
          <a:bodyPr/>
          <a:lstStyle/>
          <a:p>
            <a:pPr algn="ctr" eaLnBrk="1" hangingPunct="1"/>
            <a:r>
              <a:rPr lang="en-US" sz="2800" b="1" dirty="0" smtClean="0">
                <a:solidFill>
                  <a:srgbClr val="260092"/>
                </a:solidFill>
                <a:latin typeface="Times New Roman" pitchFamily="18" charset="0"/>
                <a:cs typeface="Times New Roman" pitchFamily="18" charset="0"/>
              </a:rPr>
              <a:t>By</a:t>
            </a:r>
          </a:p>
          <a:p>
            <a:pPr algn="ctr" eaLnBrk="1" hangingPunct="1"/>
            <a:r>
              <a:rPr lang="en-US" sz="2800" b="1" dirty="0" err="1" smtClean="0">
                <a:solidFill>
                  <a:srgbClr val="260092"/>
                </a:solidFill>
                <a:latin typeface="Times New Roman" pitchFamily="18" charset="0"/>
                <a:cs typeface="Times New Roman" pitchFamily="18" charset="0"/>
              </a:rPr>
              <a:t>Salih</a:t>
            </a:r>
            <a:r>
              <a:rPr lang="en-US" sz="2800" b="1" dirty="0" smtClean="0">
                <a:solidFill>
                  <a:srgbClr val="260092"/>
                </a:solidFill>
                <a:latin typeface="Times New Roman" pitchFamily="18" charset="0"/>
                <a:cs typeface="Times New Roman" pitchFamily="18" charset="0"/>
              </a:rPr>
              <a:t> </a:t>
            </a:r>
            <a:r>
              <a:rPr lang="en-US" sz="2800" b="1" dirty="0" err="1" smtClean="0">
                <a:solidFill>
                  <a:srgbClr val="260092"/>
                </a:solidFill>
                <a:latin typeface="Times New Roman" pitchFamily="18" charset="0"/>
                <a:cs typeface="Times New Roman" pitchFamily="18" charset="0"/>
              </a:rPr>
              <a:t>Duffuaa</a:t>
            </a:r>
            <a:r>
              <a:rPr lang="en-US" sz="2800" b="1" dirty="0" smtClean="0">
                <a:solidFill>
                  <a:srgbClr val="260092"/>
                </a:solidFill>
                <a:latin typeface="Times New Roman" pitchFamily="18" charset="0"/>
                <a:cs typeface="Times New Roman" pitchFamily="18" charset="0"/>
              </a:rPr>
              <a:t>: Professor of Industrial &amp; Systems Engineering</a:t>
            </a:r>
          </a:p>
          <a:p>
            <a:pPr algn="ctr" eaLnBrk="1" hangingPunct="1"/>
            <a:r>
              <a:rPr lang="en-US" sz="2800" b="1" dirty="0" smtClean="0">
                <a:solidFill>
                  <a:srgbClr val="260092"/>
                </a:solidFill>
                <a:latin typeface="Times New Roman" pitchFamily="18" charset="0"/>
                <a:cs typeface="Times New Roman" pitchFamily="18" charset="0"/>
              </a:rPr>
              <a:t>February 28th, 2011.</a:t>
            </a:r>
          </a:p>
        </p:txBody>
      </p:sp>
      <p:sp>
        <p:nvSpPr>
          <p:cNvPr id="4" name="Slide Number Placeholder 3"/>
          <p:cNvSpPr>
            <a:spLocks noGrp="1"/>
          </p:cNvSpPr>
          <p:nvPr>
            <p:ph type="sldNum" sz="quarter" idx="12"/>
          </p:nvPr>
        </p:nvSpPr>
        <p:spPr/>
        <p:txBody>
          <a:bodyPr/>
          <a:lstStyle/>
          <a:p>
            <a:pPr>
              <a:defRPr/>
            </a:pPr>
            <a:fld id="{35CF1BD3-BEE0-4D45-B785-B0D6704DE023}" type="slidenum">
              <a:rPr lang="en-US" altLang="en-US" smtClean="0"/>
              <a:pPr>
                <a:defRPr/>
              </a:pPr>
              <a:t>1</a:t>
            </a:fld>
            <a:endParaRPr lang="en-US" alt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b="1" dirty="0" smtClean="0"/>
              <a:t>Applied Science Accreditation Commission (ASAC) .</a:t>
            </a:r>
          </a:p>
          <a:p>
            <a:pPr>
              <a:buNone/>
            </a:pPr>
            <a:endParaRPr lang="en-US" b="1" dirty="0" smtClean="0"/>
          </a:p>
          <a:p>
            <a:r>
              <a:rPr lang="en-US" b="1" dirty="0" smtClean="0"/>
              <a:t>Computing Accreditation Commission (CAC) .</a:t>
            </a:r>
          </a:p>
          <a:p>
            <a:pPr>
              <a:buNone/>
            </a:pPr>
            <a:endParaRPr lang="en-US" b="1" dirty="0" smtClean="0"/>
          </a:p>
          <a:p>
            <a:r>
              <a:rPr lang="en-US" b="1" dirty="0" smtClean="0"/>
              <a:t>Engineering Accreditation Commission (EAC) .</a:t>
            </a:r>
          </a:p>
          <a:p>
            <a:pPr>
              <a:buNone/>
            </a:pPr>
            <a:endParaRPr lang="en-US" b="1" dirty="0" smtClean="0"/>
          </a:p>
          <a:p>
            <a:r>
              <a:rPr lang="en-US" b="1" dirty="0" smtClean="0"/>
              <a:t>Technology Accreditation Commission (TAC) </a:t>
            </a:r>
          </a:p>
          <a:p>
            <a:endParaRPr lang="en-US" b="1"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10</a:t>
            </a:fld>
            <a:endParaRPr lang="en-US" dirty="0"/>
          </a:p>
        </p:txBody>
      </p:sp>
      <p:sp>
        <p:nvSpPr>
          <p:cNvPr id="4" name="Title 3"/>
          <p:cNvSpPr>
            <a:spLocks noGrp="1"/>
          </p:cNvSpPr>
          <p:nvPr>
            <p:ph type="title"/>
          </p:nvPr>
        </p:nvSpPr>
        <p:spPr/>
        <p:txBody>
          <a:bodyPr/>
          <a:lstStyle/>
          <a:p>
            <a:pPr algn="ctr"/>
            <a:r>
              <a:rPr lang="en-US" dirty="0" smtClean="0"/>
              <a:t>ABET Commissions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1371600"/>
            <a:ext cx="8062913" cy="4724400"/>
          </a:xfrm>
        </p:spPr>
        <p:txBody>
          <a:bodyPr>
            <a:normAutofit fontScale="92500"/>
          </a:bodyPr>
          <a:lstStyle/>
          <a:p>
            <a:pPr eaLnBrk="1" hangingPunct="1">
              <a:buFont typeface="Wingdings" pitchFamily="2" charset="2"/>
              <a:buNone/>
            </a:pPr>
            <a:r>
              <a:rPr lang="en-US" dirty="0" smtClean="0"/>
              <a:t>“</a:t>
            </a:r>
            <a:r>
              <a:rPr lang="en-US" b="1" dirty="0" smtClean="0">
                <a:solidFill>
                  <a:srgbClr val="C00000"/>
                </a:solidFill>
              </a:rPr>
              <a:t>The ABET</a:t>
            </a:r>
            <a:r>
              <a:rPr lang="en-US" b="1" i="1" dirty="0" smtClean="0">
                <a:solidFill>
                  <a:srgbClr val="C00000"/>
                </a:solidFill>
              </a:rPr>
              <a:t> Criteria for Accrediting Engineering Programs</a:t>
            </a:r>
            <a:r>
              <a:rPr lang="en-US" b="1" dirty="0" smtClean="0">
                <a:solidFill>
                  <a:srgbClr val="C00000"/>
                </a:solidFill>
              </a:rPr>
              <a:t> </a:t>
            </a:r>
            <a:r>
              <a:rPr lang="en-US" dirty="0" smtClean="0"/>
              <a:t>is based upon what students learn in the course of their program of studies as opposed to what they are presented in a curriculum. Consequently, institutions are required to have </a:t>
            </a:r>
            <a:r>
              <a:rPr lang="en-US" dirty="0" smtClean="0">
                <a:solidFill>
                  <a:srgbClr val="0000FF"/>
                </a:solidFill>
              </a:rPr>
              <a:t>educational objectives</a:t>
            </a:r>
            <a:r>
              <a:rPr lang="en-US" dirty="0" smtClean="0"/>
              <a:t> and to make use of </a:t>
            </a:r>
            <a:r>
              <a:rPr lang="en-US" dirty="0" smtClean="0">
                <a:solidFill>
                  <a:srgbClr val="0000FF"/>
                </a:solidFill>
              </a:rPr>
              <a:t>outcomes assessment</a:t>
            </a:r>
            <a:r>
              <a:rPr lang="en-US" dirty="0" smtClean="0"/>
              <a:t> techniques to determine the degree to which program objectives  and outcomes are being attained. The assessment, in turn, is used in an ongoing process of </a:t>
            </a:r>
            <a:r>
              <a:rPr lang="en-US" dirty="0" smtClean="0">
                <a:solidFill>
                  <a:srgbClr val="0000FF"/>
                </a:solidFill>
              </a:rPr>
              <a:t>improving student learning</a:t>
            </a:r>
            <a:r>
              <a:rPr lang="en-US" dirty="0" smtClean="0"/>
              <a:t> through enhancements to the program.”</a:t>
            </a:r>
          </a:p>
        </p:txBody>
      </p:sp>
      <p:sp>
        <p:nvSpPr>
          <p:cNvPr id="525314" name="Rectangle 2"/>
          <p:cNvSpPr>
            <a:spLocks noGrp="1" noChangeArrowheads="1"/>
          </p:cNvSpPr>
          <p:nvPr>
            <p:ph type="title" idx="4294967295"/>
          </p:nvPr>
        </p:nvSpPr>
        <p:spPr>
          <a:xfrm>
            <a:off x="0" y="122238"/>
            <a:ext cx="9144000" cy="1295400"/>
          </a:xfrm>
        </p:spPr>
        <p:txBody>
          <a:bodyPr/>
          <a:lstStyle/>
          <a:p>
            <a:pPr algn="ctr" eaLnBrk="1" fontAlgn="auto" hangingPunct="1">
              <a:spcAft>
                <a:spcPts val="0"/>
              </a:spcAft>
              <a:defRPr/>
            </a:pPr>
            <a:r>
              <a:rPr lang="en-US" sz="3600" dirty="0" smtClean="0">
                <a:solidFill>
                  <a:schemeClr val="tx1"/>
                </a:solidFill>
                <a:effectLst>
                  <a:outerShdw blurRad="38100" dist="38100" dir="2700000" algn="tl">
                    <a:srgbClr val="000000"/>
                  </a:outerShdw>
                </a:effectLst>
              </a:rPr>
              <a:t>The ABET Guiding Principle</a:t>
            </a:r>
            <a:endParaRPr lang="en-US" sz="3600" dirty="0">
              <a:solidFill>
                <a:schemeClr val="tx1"/>
              </a:solidFill>
              <a:effectLst>
                <a:outerShdw blurRad="38100" dist="38100" dir="2700000" algn="tl">
                  <a:srgbClr val="000000"/>
                </a:outerShdw>
              </a:effectLst>
            </a:endParaRPr>
          </a:p>
        </p:txBody>
      </p:sp>
      <p:sp>
        <p:nvSpPr>
          <p:cNvPr id="13317" name="Slide Number Placeholder 4"/>
          <p:cNvSpPr>
            <a:spLocks noGrp="1"/>
          </p:cNvSpPr>
          <p:nvPr>
            <p:ph type="sldNum" sz="quarter" idx="4294967295"/>
          </p:nvPr>
        </p:nvSpPr>
        <p:spPr>
          <a:xfrm>
            <a:off x="7239000" y="6248400"/>
            <a:ext cx="1905000" cy="457200"/>
          </a:xfrm>
        </p:spPr>
        <p:txBody>
          <a:bodyPr/>
          <a:lstStyle/>
          <a:p>
            <a:pPr>
              <a:defRPr/>
            </a:pPr>
            <a:fld id="{6172470C-F797-4BB2-AFE0-337C38FFB790}" type="slidenum">
              <a:rPr lang="en-US" smtClean="0"/>
              <a:pPr>
                <a:defRPr/>
              </a:pPr>
              <a:t>11</a:t>
            </a:fld>
            <a:endParaRPr lang="en-US" smtClean="0"/>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idx="4294967295"/>
          </p:nvPr>
        </p:nvSpPr>
        <p:spPr>
          <a:xfrm>
            <a:off x="0" y="122238"/>
            <a:ext cx="9144000" cy="1295400"/>
          </a:xfrm>
        </p:spPr>
        <p:txBody>
          <a:bodyPr>
            <a:normAutofit/>
          </a:bodyPr>
          <a:lstStyle/>
          <a:p>
            <a:pPr algn="ctr" eaLnBrk="1" fontAlgn="auto" hangingPunct="1">
              <a:spcAft>
                <a:spcPts val="0"/>
              </a:spcAft>
              <a:defRPr/>
            </a:pPr>
            <a:r>
              <a:rPr lang="en-US" dirty="0">
                <a:solidFill>
                  <a:srgbClr val="996633"/>
                </a:solidFill>
              </a:rPr>
              <a:t> </a:t>
            </a:r>
            <a:r>
              <a:rPr lang="en-US" sz="4000" dirty="0">
                <a:solidFill>
                  <a:schemeClr val="tx1"/>
                </a:solidFill>
                <a:effectLst>
                  <a:outerShdw blurRad="38100" dist="38100" dir="2700000" algn="tl">
                    <a:srgbClr val="000000"/>
                  </a:outerShdw>
                </a:effectLst>
              </a:rPr>
              <a:t>The Teaching-Improvement Loop</a:t>
            </a:r>
          </a:p>
        </p:txBody>
      </p:sp>
      <p:sp>
        <p:nvSpPr>
          <p:cNvPr id="15368" name="Slide Number Placeholder 16"/>
          <p:cNvSpPr>
            <a:spLocks noGrp="1"/>
          </p:cNvSpPr>
          <p:nvPr>
            <p:ph type="sldNum" sz="quarter" idx="4294967295"/>
          </p:nvPr>
        </p:nvSpPr>
        <p:spPr>
          <a:xfrm>
            <a:off x="7239000" y="6248400"/>
            <a:ext cx="1905000" cy="457200"/>
          </a:xfrm>
        </p:spPr>
        <p:txBody>
          <a:bodyPr/>
          <a:lstStyle/>
          <a:p>
            <a:pPr>
              <a:defRPr/>
            </a:pPr>
            <a:fld id="{29F1398A-6113-428B-BD70-385AEAF7D2BD}" type="slidenum">
              <a:rPr lang="en-US" smtClean="0"/>
              <a:pPr>
                <a:defRPr/>
              </a:pPr>
              <a:t>12</a:t>
            </a:fld>
            <a:endParaRPr lang="en-US" smtClean="0"/>
          </a:p>
        </p:txBody>
      </p:sp>
      <p:sp>
        <p:nvSpPr>
          <p:cNvPr id="13315" name="Rectangle 10"/>
          <p:cNvSpPr>
            <a:spLocks noChangeArrowheads="1"/>
          </p:cNvSpPr>
          <p:nvPr/>
        </p:nvSpPr>
        <p:spPr bwMode="auto">
          <a:xfrm>
            <a:off x="0" y="2628900"/>
            <a:ext cx="9144000" cy="0"/>
          </a:xfrm>
          <a:prstGeom prst="rect">
            <a:avLst/>
          </a:prstGeom>
          <a:noFill/>
          <a:ln w="9525">
            <a:noFill/>
            <a:miter lim="800000"/>
            <a:headEnd/>
            <a:tailEnd/>
          </a:ln>
        </p:spPr>
        <p:txBody>
          <a:bodyPr wrap="none" anchor="ctr">
            <a:spAutoFit/>
          </a:bodyPr>
          <a:lstStyle/>
          <a:p>
            <a:endParaRPr lang="en-US"/>
          </a:p>
        </p:txBody>
      </p:sp>
      <p:sp>
        <p:nvSpPr>
          <p:cNvPr id="13316" name="Rectangle 15"/>
          <p:cNvSpPr>
            <a:spLocks noChangeArrowheads="1"/>
          </p:cNvSpPr>
          <p:nvPr/>
        </p:nvSpPr>
        <p:spPr bwMode="auto">
          <a:xfrm>
            <a:off x="0" y="2628900"/>
            <a:ext cx="9144000" cy="0"/>
          </a:xfrm>
          <a:prstGeom prst="rect">
            <a:avLst/>
          </a:prstGeom>
          <a:noFill/>
          <a:ln w="9525">
            <a:noFill/>
            <a:miter lim="800000"/>
            <a:headEnd/>
            <a:tailEnd/>
          </a:ln>
        </p:spPr>
        <p:txBody>
          <a:bodyPr wrap="none" anchor="ctr">
            <a:spAutoFit/>
          </a:bodyPr>
          <a:lstStyle/>
          <a:p>
            <a:endParaRPr lang="en-US"/>
          </a:p>
        </p:txBody>
      </p:sp>
      <p:sp>
        <p:nvSpPr>
          <p:cNvPr id="13317" name="Rectangle 19"/>
          <p:cNvSpPr>
            <a:spLocks noChangeArrowheads="1"/>
          </p:cNvSpPr>
          <p:nvPr/>
        </p:nvSpPr>
        <p:spPr bwMode="auto">
          <a:xfrm>
            <a:off x="457200" y="5181600"/>
            <a:ext cx="8342313" cy="830263"/>
          </a:xfrm>
          <a:prstGeom prst="rect">
            <a:avLst/>
          </a:prstGeom>
          <a:noFill/>
          <a:ln w="9525">
            <a:noFill/>
            <a:miter lim="800000"/>
            <a:headEnd/>
            <a:tailEnd/>
          </a:ln>
        </p:spPr>
        <p:txBody>
          <a:bodyPr anchor="ctr">
            <a:spAutoFit/>
          </a:bodyPr>
          <a:lstStyle/>
          <a:p>
            <a:pPr algn="ctr"/>
            <a:r>
              <a:rPr lang="en-US" sz="2400"/>
              <a:t>“The ultimate goal of outcomes assessment is the improvement of teaching and learning”</a:t>
            </a:r>
          </a:p>
        </p:txBody>
      </p:sp>
      <p:grpSp>
        <p:nvGrpSpPr>
          <p:cNvPr id="13318" name="Group 24"/>
          <p:cNvGrpSpPr>
            <a:grpSpLocks/>
          </p:cNvGrpSpPr>
          <p:nvPr/>
        </p:nvGrpSpPr>
        <p:grpSpPr bwMode="auto">
          <a:xfrm>
            <a:off x="1066800" y="1219200"/>
            <a:ext cx="6986588" cy="3956050"/>
            <a:chOff x="1249" y="1255"/>
            <a:chExt cx="3632" cy="1968"/>
          </a:xfrm>
        </p:grpSpPr>
        <p:sp>
          <p:nvSpPr>
            <p:cNvPr id="13320" name="Oval 9"/>
            <p:cNvSpPr>
              <a:spLocks noChangeArrowheads="1"/>
            </p:cNvSpPr>
            <p:nvPr/>
          </p:nvSpPr>
          <p:spPr bwMode="auto">
            <a:xfrm>
              <a:off x="1692" y="1418"/>
              <a:ext cx="2651" cy="1599"/>
            </a:xfrm>
            <a:prstGeom prst="ellipse">
              <a:avLst/>
            </a:prstGeom>
            <a:solidFill>
              <a:srgbClr val="FFFFFF"/>
            </a:solidFill>
            <a:ln w="9525">
              <a:solidFill>
                <a:srgbClr val="000000"/>
              </a:solidFill>
              <a:round/>
              <a:headEnd/>
              <a:tailEnd/>
            </a:ln>
          </p:spPr>
          <p:txBody>
            <a:bodyPr/>
            <a:lstStyle/>
            <a:p>
              <a:endParaRPr lang="en-US"/>
            </a:p>
          </p:txBody>
        </p:sp>
        <p:sp>
          <p:nvSpPr>
            <p:cNvPr id="13321" name="Oval 8"/>
            <p:cNvSpPr>
              <a:spLocks noChangeArrowheads="1"/>
            </p:cNvSpPr>
            <p:nvPr/>
          </p:nvSpPr>
          <p:spPr bwMode="auto">
            <a:xfrm>
              <a:off x="2538" y="1255"/>
              <a:ext cx="994" cy="456"/>
            </a:xfrm>
            <a:prstGeom prst="ellipse">
              <a:avLst/>
            </a:prstGeom>
            <a:solidFill>
              <a:srgbClr val="FFFFFF"/>
            </a:solidFill>
            <a:ln w="9525">
              <a:solidFill>
                <a:srgbClr val="000000"/>
              </a:solidFill>
              <a:round/>
              <a:headEnd/>
              <a:tailEnd/>
            </a:ln>
          </p:spPr>
          <p:txBody>
            <a:bodyPr/>
            <a:lstStyle/>
            <a:p>
              <a:r>
                <a:rPr lang="en-US" sz="1200">
                  <a:cs typeface="Times New Roman" pitchFamily="18" charset="0"/>
                </a:rPr>
                <a:t>    </a:t>
              </a:r>
              <a:endParaRPr lang="en-US" b="1"/>
            </a:p>
          </p:txBody>
        </p:sp>
        <p:sp>
          <p:nvSpPr>
            <p:cNvPr id="13322" name="Oval 7"/>
            <p:cNvSpPr>
              <a:spLocks noChangeArrowheads="1"/>
            </p:cNvSpPr>
            <p:nvPr/>
          </p:nvSpPr>
          <p:spPr bwMode="auto">
            <a:xfrm>
              <a:off x="2530" y="2767"/>
              <a:ext cx="1138" cy="456"/>
            </a:xfrm>
            <a:prstGeom prst="ellipse">
              <a:avLst/>
            </a:prstGeom>
            <a:solidFill>
              <a:srgbClr val="FFFFFF"/>
            </a:solidFill>
            <a:ln w="9525">
              <a:solidFill>
                <a:srgbClr val="000000"/>
              </a:solidFill>
              <a:round/>
              <a:headEnd/>
              <a:tailEnd/>
            </a:ln>
          </p:spPr>
          <p:txBody>
            <a:bodyPr/>
            <a:lstStyle/>
            <a:p>
              <a:endParaRPr lang="en-US" b="1"/>
            </a:p>
          </p:txBody>
        </p:sp>
        <p:sp>
          <p:nvSpPr>
            <p:cNvPr id="13323" name="Oval 6"/>
            <p:cNvSpPr>
              <a:spLocks noChangeArrowheads="1"/>
            </p:cNvSpPr>
            <p:nvPr/>
          </p:nvSpPr>
          <p:spPr bwMode="auto">
            <a:xfrm>
              <a:off x="3803" y="1986"/>
              <a:ext cx="1078" cy="457"/>
            </a:xfrm>
            <a:prstGeom prst="ellipse">
              <a:avLst/>
            </a:prstGeom>
            <a:solidFill>
              <a:srgbClr val="FFFFFF"/>
            </a:solidFill>
            <a:ln w="9525">
              <a:solidFill>
                <a:srgbClr val="000000"/>
              </a:solidFill>
              <a:round/>
              <a:headEnd/>
              <a:tailEnd/>
            </a:ln>
          </p:spPr>
          <p:txBody>
            <a:bodyPr/>
            <a:lstStyle/>
            <a:p>
              <a:r>
                <a:rPr lang="en-US" sz="1200">
                  <a:cs typeface="Times New Roman" pitchFamily="18" charset="0"/>
                </a:rPr>
                <a:t>  </a:t>
              </a:r>
              <a:endParaRPr lang="en-US" b="1"/>
            </a:p>
          </p:txBody>
        </p:sp>
        <p:sp>
          <p:nvSpPr>
            <p:cNvPr id="13324" name="Oval 5"/>
            <p:cNvSpPr>
              <a:spLocks noChangeArrowheads="1"/>
            </p:cNvSpPr>
            <p:nvPr/>
          </p:nvSpPr>
          <p:spPr bwMode="auto">
            <a:xfrm>
              <a:off x="1249" y="1976"/>
              <a:ext cx="995" cy="458"/>
            </a:xfrm>
            <a:prstGeom prst="ellipse">
              <a:avLst/>
            </a:prstGeom>
            <a:solidFill>
              <a:srgbClr val="FFFFFF"/>
            </a:solidFill>
            <a:ln w="9525">
              <a:solidFill>
                <a:srgbClr val="000000"/>
              </a:solidFill>
              <a:round/>
              <a:headEnd/>
              <a:tailEnd/>
            </a:ln>
          </p:spPr>
          <p:txBody>
            <a:bodyPr/>
            <a:lstStyle/>
            <a:p>
              <a:endParaRPr lang="en-US" b="1"/>
            </a:p>
          </p:txBody>
        </p:sp>
        <p:sp>
          <p:nvSpPr>
            <p:cNvPr id="13325" name="Text Box 20"/>
            <p:cNvSpPr txBox="1">
              <a:spLocks noChangeArrowheads="1"/>
            </p:cNvSpPr>
            <p:nvPr/>
          </p:nvSpPr>
          <p:spPr bwMode="auto">
            <a:xfrm>
              <a:off x="1328" y="2089"/>
              <a:ext cx="925" cy="199"/>
            </a:xfrm>
            <a:prstGeom prst="rect">
              <a:avLst/>
            </a:prstGeom>
            <a:noFill/>
            <a:ln w="9525">
              <a:noFill/>
              <a:miter lim="800000"/>
              <a:headEnd/>
              <a:tailEnd/>
            </a:ln>
          </p:spPr>
          <p:txBody>
            <a:bodyPr>
              <a:spAutoFit/>
            </a:bodyPr>
            <a:lstStyle/>
            <a:p>
              <a:pPr>
                <a:spcBef>
                  <a:spcPct val="50000"/>
                </a:spcBef>
              </a:pPr>
              <a:r>
                <a:rPr lang="en-US" sz="2000" b="1"/>
                <a:t>1. Teaching</a:t>
              </a:r>
            </a:p>
          </p:txBody>
        </p:sp>
        <p:sp>
          <p:nvSpPr>
            <p:cNvPr id="13326" name="Text Box 21"/>
            <p:cNvSpPr txBox="1">
              <a:spLocks noChangeArrowheads="1"/>
            </p:cNvSpPr>
            <p:nvPr/>
          </p:nvSpPr>
          <p:spPr bwMode="auto">
            <a:xfrm>
              <a:off x="2635" y="1369"/>
              <a:ext cx="846" cy="199"/>
            </a:xfrm>
            <a:prstGeom prst="rect">
              <a:avLst/>
            </a:prstGeom>
            <a:noFill/>
            <a:ln w="9525">
              <a:noFill/>
              <a:miter lim="800000"/>
              <a:headEnd/>
              <a:tailEnd/>
            </a:ln>
          </p:spPr>
          <p:txBody>
            <a:bodyPr>
              <a:spAutoFit/>
            </a:bodyPr>
            <a:lstStyle/>
            <a:p>
              <a:pPr>
                <a:spcBef>
                  <a:spcPct val="50000"/>
                </a:spcBef>
              </a:pPr>
              <a:r>
                <a:rPr lang="en-US" sz="2000" b="1"/>
                <a:t>2. Learning</a:t>
              </a:r>
            </a:p>
          </p:txBody>
        </p:sp>
        <p:sp>
          <p:nvSpPr>
            <p:cNvPr id="13327" name="Text Box 22"/>
            <p:cNvSpPr txBox="1">
              <a:spLocks noChangeArrowheads="1"/>
            </p:cNvSpPr>
            <p:nvPr/>
          </p:nvSpPr>
          <p:spPr bwMode="auto">
            <a:xfrm>
              <a:off x="3863" y="2127"/>
              <a:ext cx="957" cy="199"/>
            </a:xfrm>
            <a:prstGeom prst="rect">
              <a:avLst/>
            </a:prstGeom>
            <a:noFill/>
            <a:ln w="9525">
              <a:noFill/>
              <a:miter lim="800000"/>
              <a:headEnd/>
              <a:tailEnd/>
            </a:ln>
          </p:spPr>
          <p:txBody>
            <a:bodyPr>
              <a:spAutoFit/>
            </a:bodyPr>
            <a:lstStyle/>
            <a:p>
              <a:pPr>
                <a:spcBef>
                  <a:spcPct val="50000"/>
                </a:spcBef>
              </a:pPr>
              <a:r>
                <a:rPr lang="en-US" sz="2000" b="1"/>
                <a:t>3. Assessing</a:t>
              </a:r>
            </a:p>
          </p:txBody>
        </p:sp>
        <p:sp>
          <p:nvSpPr>
            <p:cNvPr id="13328" name="Text Box 23"/>
            <p:cNvSpPr txBox="1">
              <a:spLocks noChangeArrowheads="1"/>
            </p:cNvSpPr>
            <p:nvPr/>
          </p:nvSpPr>
          <p:spPr bwMode="auto">
            <a:xfrm>
              <a:off x="2556" y="2885"/>
              <a:ext cx="1084" cy="199"/>
            </a:xfrm>
            <a:prstGeom prst="rect">
              <a:avLst/>
            </a:prstGeom>
            <a:noFill/>
            <a:ln w="9525">
              <a:noFill/>
              <a:miter lim="800000"/>
              <a:headEnd/>
              <a:tailEnd/>
            </a:ln>
          </p:spPr>
          <p:txBody>
            <a:bodyPr>
              <a:spAutoFit/>
            </a:bodyPr>
            <a:lstStyle/>
            <a:p>
              <a:pPr>
                <a:spcBef>
                  <a:spcPct val="50000"/>
                </a:spcBef>
              </a:pPr>
              <a:r>
                <a:rPr lang="en-US" sz="2000" b="1"/>
                <a:t>4. Improvement</a:t>
              </a:r>
            </a:p>
          </p:txBody>
        </p:sp>
      </p:grpSp>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1481328"/>
            <a:ext cx="8458200" cy="4525963"/>
          </a:xfrm>
        </p:spPr>
        <p:txBody>
          <a:bodyPr/>
          <a:lstStyle/>
          <a:p>
            <a:pPr marL="0" indent="4763" eaLnBrk="1" hangingPunct="1">
              <a:lnSpc>
                <a:spcPct val="90000"/>
              </a:lnSpc>
              <a:buFont typeface="Wingdings" pitchFamily="2" charset="2"/>
              <a:buNone/>
            </a:pPr>
            <a:endParaRPr lang="en-US" sz="2000" dirty="0" smtClean="0"/>
          </a:p>
          <a:p>
            <a:pPr marL="0" indent="4763" algn="just" eaLnBrk="1" hangingPunct="1">
              <a:lnSpc>
                <a:spcPct val="90000"/>
              </a:lnSpc>
              <a:spcBef>
                <a:spcPct val="0"/>
              </a:spcBef>
              <a:buFont typeface="Wingdings" pitchFamily="2" charset="2"/>
              <a:buNone/>
            </a:pPr>
            <a:r>
              <a:rPr lang="en-US" b="1" dirty="0" smtClean="0"/>
              <a:t>Criterion 1. Students </a:t>
            </a:r>
          </a:p>
          <a:p>
            <a:pPr marL="0" indent="4763" eaLnBrk="1" hangingPunct="1">
              <a:lnSpc>
                <a:spcPct val="90000"/>
              </a:lnSpc>
              <a:buFont typeface="Wingdings" pitchFamily="2" charset="2"/>
              <a:buNone/>
            </a:pPr>
            <a:r>
              <a:rPr lang="en-US" b="1" dirty="0" smtClean="0"/>
              <a:t>Criterion 2. Program Educational Objectives</a:t>
            </a:r>
          </a:p>
          <a:p>
            <a:pPr marL="0" indent="4763" eaLnBrk="1" hangingPunct="1">
              <a:lnSpc>
                <a:spcPct val="90000"/>
              </a:lnSpc>
              <a:buFont typeface="Wingdings" pitchFamily="2" charset="2"/>
              <a:buNone/>
            </a:pPr>
            <a:r>
              <a:rPr lang="en-US" b="1" dirty="0" smtClean="0"/>
              <a:t>Criterion 3. Program Outcomes</a:t>
            </a:r>
          </a:p>
          <a:p>
            <a:pPr marL="0" indent="4763" eaLnBrk="1" hangingPunct="1">
              <a:lnSpc>
                <a:spcPct val="90000"/>
              </a:lnSpc>
              <a:buFont typeface="Wingdings" pitchFamily="2" charset="2"/>
              <a:buNone/>
            </a:pPr>
            <a:r>
              <a:rPr lang="en-US" b="1" dirty="0" smtClean="0"/>
              <a:t>Criterion 4. Continuous Improvement</a:t>
            </a:r>
          </a:p>
          <a:p>
            <a:pPr marL="0" indent="4763" eaLnBrk="1" hangingPunct="1">
              <a:lnSpc>
                <a:spcPct val="90000"/>
              </a:lnSpc>
              <a:buFont typeface="Wingdings" pitchFamily="2" charset="2"/>
              <a:buNone/>
            </a:pPr>
            <a:r>
              <a:rPr lang="en-US" b="1" dirty="0" smtClean="0"/>
              <a:t>Criterion 5. Curriculum</a:t>
            </a:r>
          </a:p>
          <a:p>
            <a:pPr marL="0" indent="4763" eaLnBrk="1" hangingPunct="1">
              <a:lnSpc>
                <a:spcPct val="90000"/>
              </a:lnSpc>
              <a:buFont typeface="Wingdings" pitchFamily="2" charset="2"/>
              <a:buNone/>
            </a:pPr>
            <a:r>
              <a:rPr lang="en-US" b="1" dirty="0" smtClean="0"/>
              <a:t>Criterion 6. Faculty</a:t>
            </a:r>
          </a:p>
          <a:p>
            <a:pPr marL="0" indent="4763" eaLnBrk="1" hangingPunct="1">
              <a:lnSpc>
                <a:spcPct val="90000"/>
              </a:lnSpc>
              <a:buFont typeface="Wingdings" pitchFamily="2" charset="2"/>
              <a:buNone/>
            </a:pPr>
            <a:r>
              <a:rPr lang="en-US" b="1" dirty="0" smtClean="0"/>
              <a:t>Criterion 7. Facilities</a:t>
            </a:r>
          </a:p>
          <a:p>
            <a:pPr marL="0" indent="4763" eaLnBrk="1" hangingPunct="1">
              <a:lnSpc>
                <a:spcPct val="90000"/>
              </a:lnSpc>
              <a:buFont typeface="Wingdings" pitchFamily="2" charset="2"/>
              <a:buNone/>
            </a:pPr>
            <a:r>
              <a:rPr lang="en-US" b="1" dirty="0" smtClean="0"/>
              <a:t>Criterion 8. Support</a:t>
            </a:r>
          </a:p>
          <a:p>
            <a:pPr marL="0" indent="4763" eaLnBrk="1" hangingPunct="1">
              <a:lnSpc>
                <a:spcPct val="90000"/>
              </a:lnSpc>
              <a:buFont typeface="Wingdings" pitchFamily="2" charset="2"/>
              <a:buNone/>
            </a:pPr>
            <a:r>
              <a:rPr lang="en-US" b="1" dirty="0" smtClean="0"/>
              <a:t>Criterion 9. Program Criteria</a:t>
            </a:r>
          </a:p>
        </p:txBody>
      </p:sp>
      <p:sp>
        <p:nvSpPr>
          <p:cNvPr id="14341" name="Slide Number Placeholder 5"/>
          <p:cNvSpPr>
            <a:spLocks noGrp="1"/>
          </p:cNvSpPr>
          <p:nvPr>
            <p:ph type="sldNum" sz="quarter" idx="4294967295"/>
          </p:nvPr>
        </p:nvSpPr>
        <p:spPr>
          <a:xfrm>
            <a:off x="7239000" y="6248400"/>
            <a:ext cx="1905000" cy="457200"/>
          </a:xfrm>
        </p:spPr>
        <p:txBody>
          <a:bodyPr/>
          <a:lstStyle/>
          <a:p>
            <a:pPr>
              <a:defRPr/>
            </a:pPr>
            <a:fld id="{81CB5569-F941-418D-A50F-35244B6075DE}" type="slidenum">
              <a:rPr lang="en-US" smtClean="0"/>
              <a:pPr>
                <a:defRPr/>
              </a:pPr>
              <a:t>13</a:t>
            </a:fld>
            <a:endParaRPr lang="en-US" smtClean="0"/>
          </a:p>
        </p:txBody>
      </p:sp>
      <p:sp>
        <p:nvSpPr>
          <p:cNvPr id="14340" name="Rectangle 2"/>
          <p:cNvSpPr>
            <a:spLocks noGrp="1" noChangeArrowheads="1"/>
          </p:cNvSpPr>
          <p:nvPr>
            <p:ph type="title" idx="4294967295"/>
          </p:nvPr>
        </p:nvSpPr>
        <p:spPr>
          <a:xfrm>
            <a:off x="152400" y="122238"/>
            <a:ext cx="8839200" cy="1295400"/>
          </a:xfrm>
        </p:spPr>
        <p:txBody>
          <a:bodyPr/>
          <a:lstStyle/>
          <a:p>
            <a:pPr algn="ctr" eaLnBrk="1" hangingPunct="1"/>
            <a:r>
              <a:rPr lang="en-US" dirty="0" smtClean="0"/>
              <a:t>ABET GENERAL CRITERIA </a:t>
            </a:r>
            <a:endParaRPr lang="en-US" sz="2400" dirty="0" smtClean="0"/>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20000"/>
          </a:bodyPr>
          <a:lstStyle/>
          <a:p>
            <a:pPr>
              <a:buNone/>
            </a:pPr>
            <a:endParaRPr lang="en-US" dirty="0" smtClean="0"/>
          </a:p>
          <a:p>
            <a:endParaRPr lang="en-US" dirty="0" smtClean="0"/>
          </a:p>
          <a:p>
            <a:r>
              <a:rPr lang="en-US" sz="3500" b="1" dirty="0" smtClean="0"/>
              <a:t>The institution must evaluate, advise, and monitor students.</a:t>
            </a:r>
          </a:p>
          <a:p>
            <a:r>
              <a:rPr lang="en-US" sz="3500" b="1" dirty="0" smtClean="0"/>
              <a:t>The institution must have and enforce policies for</a:t>
            </a:r>
          </a:p>
          <a:p>
            <a:r>
              <a:rPr lang="en-US" sz="3500" b="1" dirty="0" smtClean="0"/>
              <a:t>transfer students</a:t>
            </a:r>
          </a:p>
          <a:p>
            <a:r>
              <a:rPr lang="en-US" sz="3500" b="1" dirty="0" smtClean="0"/>
              <a:t>validation of courses taken for credit elsewhere</a:t>
            </a:r>
          </a:p>
          <a:p>
            <a:r>
              <a:rPr lang="en-US" sz="3500" b="1" dirty="0" smtClean="0"/>
              <a:t>The institution must have and enforce procedures to assure that all students meet program requirements</a:t>
            </a:r>
          </a:p>
          <a:p>
            <a:endParaRPr lang="en-US" dirty="0" smtClean="0"/>
          </a:p>
          <a:p>
            <a:endParaRPr lang="en-US" dirty="0" smtClean="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14</a:t>
            </a:fld>
            <a:endParaRPr lang="en-US" dirty="0"/>
          </a:p>
        </p:txBody>
      </p:sp>
      <p:sp>
        <p:nvSpPr>
          <p:cNvPr id="4" name="Title 3"/>
          <p:cNvSpPr>
            <a:spLocks noGrp="1"/>
          </p:cNvSpPr>
          <p:nvPr>
            <p:ph type="title"/>
          </p:nvPr>
        </p:nvSpPr>
        <p:spPr/>
        <p:txBody>
          <a:bodyPr>
            <a:normAutofit fontScale="90000"/>
          </a:bodyPr>
          <a:lstStyle/>
          <a:p>
            <a:pPr algn="ctr"/>
            <a:r>
              <a:rPr lang="en-US" dirty="0" smtClean="0"/>
              <a:t>Students Criterion 1 –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statements that describe the expected accomplishments of graduates during the first few years following graduation</a:t>
            </a:r>
          </a:p>
          <a:p>
            <a:r>
              <a:rPr lang="en-US" sz="3200" b="1" dirty="0" smtClean="0">
                <a:latin typeface="Times New Roman" pitchFamily="18" charset="0"/>
                <a:cs typeface="Times New Roman" pitchFamily="18" charset="0"/>
              </a:rPr>
              <a:t>Unique to the program and institution</a:t>
            </a:r>
          </a:p>
          <a:p>
            <a:r>
              <a:rPr lang="en-US" sz="3200" b="1" dirty="0" smtClean="0">
                <a:latin typeface="Times New Roman" pitchFamily="18" charset="0"/>
                <a:cs typeface="Times New Roman" pitchFamily="18" charset="0"/>
              </a:rPr>
              <a:t>Consistent in all publications</a:t>
            </a:r>
            <a:endParaRPr lang="en-US" sz="32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15</a:t>
            </a:fld>
            <a:endParaRPr lang="en-US" dirty="0"/>
          </a:p>
        </p:txBody>
      </p:sp>
      <p:sp>
        <p:nvSpPr>
          <p:cNvPr id="4" name="Title 3"/>
          <p:cNvSpPr>
            <a:spLocks noGrp="1"/>
          </p:cNvSpPr>
          <p:nvPr>
            <p:ph type="title"/>
          </p:nvPr>
        </p:nvSpPr>
        <p:spPr>
          <a:xfrm>
            <a:off x="0" y="0"/>
            <a:ext cx="9144000" cy="1417638"/>
          </a:xfrm>
        </p:spPr>
        <p:txBody>
          <a:bodyPr>
            <a:normAutofit fontScale="90000"/>
          </a:bodyPr>
          <a:lstStyle/>
          <a:p>
            <a:r>
              <a:rPr lang="en-US" sz="3600" dirty="0" smtClean="0"/>
              <a:t/>
            </a:r>
            <a:br>
              <a:rPr lang="en-US" sz="3600" dirty="0" smtClean="0"/>
            </a:br>
            <a:r>
              <a:rPr lang="en-US" sz="3600" dirty="0" smtClean="0"/>
              <a:t>Program Educational Objectives - Criterion 2</a:t>
            </a: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763000" cy="4525963"/>
          </a:xfrm>
        </p:spPr>
        <p:txBody>
          <a:bodyPr>
            <a:normAutofit fontScale="92500" lnSpcReduction="20000"/>
          </a:bodyPr>
          <a:lstStyle/>
          <a:p>
            <a:pPr>
              <a:buNone/>
            </a:pPr>
            <a:endParaRPr lang="en-US" dirty="0" smtClean="0"/>
          </a:p>
          <a:p>
            <a:r>
              <a:rPr lang="en-US" sz="3200" b="1" dirty="0" smtClean="0">
                <a:latin typeface="Times New Roman" pitchFamily="18" charset="0"/>
                <a:cs typeface="Times New Roman" pitchFamily="18" charset="0"/>
              </a:rPr>
              <a:t>Each program must have</a:t>
            </a:r>
          </a:p>
          <a:p>
            <a:r>
              <a:rPr lang="en-US" sz="3200" b="1" dirty="0" smtClean="0">
                <a:latin typeface="Times New Roman" pitchFamily="18" charset="0"/>
                <a:cs typeface="Times New Roman" pitchFamily="18" charset="0"/>
              </a:rPr>
              <a:t>Detailed published educational objectives</a:t>
            </a:r>
          </a:p>
          <a:p>
            <a:r>
              <a:rPr lang="en-US" sz="3200" b="1" dirty="0" smtClean="0">
                <a:latin typeface="Times New Roman" pitchFamily="18" charset="0"/>
                <a:cs typeface="Times New Roman" pitchFamily="18" charset="0"/>
              </a:rPr>
              <a:t>Process based on needs of constituencies in which objectives are determined and periodically evaluated</a:t>
            </a:r>
          </a:p>
          <a:p>
            <a:r>
              <a:rPr lang="en-US" sz="3200" b="1" dirty="0" smtClean="0">
                <a:latin typeface="Times New Roman" pitchFamily="18" charset="0"/>
                <a:cs typeface="Times New Roman" pitchFamily="18" charset="0"/>
              </a:rPr>
              <a:t>A curriculum and processes that prepare students for achievement of the objectives</a:t>
            </a:r>
          </a:p>
          <a:p>
            <a:r>
              <a:rPr lang="en-US" sz="3200" b="1" dirty="0" smtClean="0">
                <a:latin typeface="Times New Roman" pitchFamily="18" charset="0"/>
                <a:cs typeface="Times New Roman" pitchFamily="18" charset="0"/>
              </a:rPr>
              <a:t>A system of on-going evaluation that demonstrates achievement and uses results to improve the effectiveness of the program</a:t>
            </a:r>
          </a:p>
          <a:p>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16</a:t>
            </a:fld>
            <a:endParaRPr lang="en-US" dirty="0"/>
          </a:p>
        </p:txBody>
      </p:sp>
      <p:sp>
        <p:nvSpPr>
          <p:cNvPr id="4" name="Title 3"/>
          <p:cNvSpPr>
            <a:spLocks noGrp="1"/>
          </p:cNvSpPr>
          <p:nvPr>
            <p:ph type="title"/>
          </p:nvPr>
        </p:nvSpPr>
        <p:spPr/>
        <p:txBody>
          <a:bodyPr>
            <a:normAutofit fontScale="90000"/>
          </a:bodyPr>
          <a:lstStyle/>
          <a:p>
            <a:r>
              <a:rPr lang="en-US" dirty="0" smtClean="0"/>
              <a:t>Criteria 2: Program Educational Objectives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90000"/>
              </a:lnSpc>
              <a:buClr>
                <a:schemeClr val="tx1"/>
              </a:buClr>
              <a:buSzPct val="85000"/>
              <a:buFont typeface="Wingdings" pitchFamily="2" charset="2"/>
              <a:buChar char="Ø"/>
            </a:pPr>
            <a:r>
              <a:rPr lang="en-US" b="1" dirty="0" smtClean="0"/>
              <a:t>Prepare graduates who will have successful careers, and become leaders, in industry and the public sector</a:t>
            </a:r>
          </a:p>
          <a:p>
            <a:pPr>
              <a:lnSpc>
                <a:spcPct val="90000"/>
              </a:lnSpc>
              <a:buClr>
                <a:schemeClr val="tx1"/>
              </a:buClr>
              <a:buSzPct val="85000"/>
              <a:buFont typeface="Wingdings" pitchFamily="2" charset="2"/>
              <a:buChar char="Ø"/>
            </a:pPr>
            <a:endParaRPr lang="en-US" b="1" dirty="0" smtClean="0"/>
          </a:p>
          <a:p>
            <a:pPr>
              <a:lnSpc>
                <a:spcPct val="90000"/>
              </a:lnSpc>
              <a:buClr>
                <a:schemeClr val="tx1"/>
              </a:buClr>
              <a:buSzPct val="85000"/>
              <a:buFont typeface="Wingdings" pitchFamily="2" charset="2"/>
              <a:buChar char="Ø"/>
            </a:pPr>
            <a:r>
              <a:rPr lang="en-US" b="1" dirty="0" smtClean="0"/>
              <a:t>Prepare graduates who will appropriately apply acquired knowledge, work well in team, effectively communicate ideas and technical information, and continue to gain knowledge</a:t>
            </a:r>
          </a:p>
          <a:p>
            <a:pPr>
              <a:lnSpc>
                <a:spcPct val="90000"/>
              </a:lnSpc>
              <a:buClr>
                <a:schemeClr val="tx1"/>
              </a:buClr>
              <a:buSzPct val="85000"/>
              <a:buFont typeface="Wingdings" pitchFamily="2" charset="2"/>
              <a:buChar char="Ø"/>
            </a:pPr>
            <a:endParaRPr lang="en-US" b="1" dirty="0" smtClean="0"/>
          </a:p>
          <a:p>
            <a:pPr>
              <a:lnSpc>
                <a:spcPct val="90000"/>
              </a:lnSpc>
              <a:buClr>
                <a:schemeClr val="tx1"/>
              </a:buClr>
              <a:buSzPct val="85000"/>
              <a:buFont typeface="Wingdings" pitchFamily="2" charset="2"/>
              <a:buChar char="Ø"/>
            </a:pPr>
            <a:r>
              <a:rPr lang="en-US" b="1" dirty="0" smtClean="0"/>
              <a:t>Prepare graduates who will continue professional development and will pursue continuing education opportunities relevant to their careers</a:t>
            </a:r>
          </a:p>
          <a:p>
            <a:r>
              <a:rPr lang="en-US" dirty="0" smtClean="0"/>
              <a:t> </a:t>
            </a:r>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17</a:t>
            </a:fld>
            <a:endParaRPr lang="en-US" dirty="0"/>
          </a:p>
        </p:txBody>
      </p:sp>
      <p:sp>
        <p:nvSpPr>
          <p:cNvPr id="4" name="Title 3"/>
          <p:cNvSpPr>
            <a:spLocks noGrp="1"/>
          </p:cNvSpPr>
          <p:nvPr>
            <p:ph type="title"/>
          </p:nvPr>
        </p:nvSpPr>
        <p:spPr/>
        <p:txBody>
          <a:bodyPr/>
          <a:lstStyle/>
          <a:p>
            <a:pPr algn="ctr"/>
            <a:r>
              <a:rPr lang="en-US" dirty="0" smtClean="0"/>
              <a:t>Examples of PEO</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Graduates will be prepared to take the lead in recognizing engineering problems in their organizations and designing solutions.</a:t>
            </a:r>
          </a:p>
          <a:p>
            <a:pPr>
              <a:buNone/>
            </a:pPr>
            <a:endParaRPr lang="en-US" b="1" dirty="0" smtClean="0"/>
          </a:p>
          <a:p>
            <a:r>
              <a:rPr lang="en-US" b="1" dirty="0" smtClean="0"/>
              <a:t>Graduates will be capable of operating effectively in today's dynamic, heterogeneous organizations .</a:t>
            </a:r>
          </a:p>
          <a:p>
            <a:pPr>
              <a:buNone/>
            </a:pPr>
            <a:endParaRPr lang="en-US" b="1" dirty="0" smtClean="0"/>
          </a:p>
          <a:p>
            <a:r>
              <a:rPr lang="en-US" b="1" dirty="0" smtClean="0"/>
              <a:t> Graduates will be prepared to contribute as ethical and responsible members of society</a:t>
            </a:r>
            <a:r>
              <a:rPr lang="en-US" u="sng" dirty="0" smtClean="0"/>
              <a:t>.</a:t>
            </a:r>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18</a:t>
            </a:fld>
            <a:endParaRPr lang="en-US" dirty="0"/>
          </a:p>
        </p:txBody>
      </p:sp>
      <p:sp>
        <p:nvSpPr>
          <p:cNvPr id="4" name="Title 3"/>
          <p:cNvSpPr>
            <a:spLocks noGrp="1"/>
          </p:cNvSpPr>
          <p:nvPr>
            <p:ph type="title"/>
          </p:nvPr>
        </p:nvSpPr>
        <p:spPr/>
        <p:txBody>
          <a:bodyPr/>
          <a:lstStyle/>
          <a:p>
            <a:pPr algn="ctr"/>
            <a:r>
              <a:rPr lang="en-US" dirty="0" smtClean="0"/>
              <a:t>Examples of PEO</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dirty="0" smtClean="0">
                <a:latin typeface="Times New Roman" pitchFamily="18" charset="0"/>
                <a:cs typeface="Times New Roman" pitchFamily="18" charset="0"/>
              </a:rPr>
              <a:t>Program outcomes:</a:t>
            </a:r>
          </a:p>
          <a:p>
            <a:r>
              <a:rPr lang="en-US" sz="3200" b="1" dirty="0" smtClean="0">
                <a:latin typeface="Times New Roman" pitchFamily="18" charset="0"/>
                <a:cs typeface="Times New Roman" pitchFamily="18" charset="0"/>
              </a:rPr>
              <a:t>Statements that describe what students are expected to know and be able to do by the time of graduation</a:t>
            </a:r>
          </a:p>
          <a:p>
            <a:r>
              <a:rPr lang="en-US" sz="3200" b="1" dirty="0" smtClean="0">
                <a:latin typeface="Times New Roman" pitchFamily="18" charset="0"/>
                <a:cs typeface="Times New Roman" pitchFamily="18" charset="0"/>
              </a:rPr>
              <a:t>The achievement of outcomes indicates that the student is equipped to achieve the program educational objectives</a:t>
            </a:r>
          </a:p>
          <a:p>
            <a:r>
              <a:rPr lang="en-US" sz="3200" b="1" dirty="0" smtClean="0">
                <a:latin typeface="Times New Roman" pitchFamily="18" charset="0"/>
                <a:cs typeface="Times New Roman" pitchFamily="18" charset="0"/>
              </a:rPr>
              <a:t>ABET designated (a-k) included in some way</a:t>
            </a:r>
            <a:endParaRPr lang="en-US" sz="32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19</a:t>
            </a:fld>
            <a:endParaRPr lang="en-US" dirty="0"/>
          </a:p>
        </p:txBody>
      </p:sp>
      <p:sp>
        <p:nvSpPr>
          <p:cNvPr id="4" name="Title 3"/>
          <p:cNvSpPr>
            <a:spLocks noGrp="1"/>
          </p:cNvSpPr>
          <p:nvPr>
            <p:ph type="title"/>
          </p:nvPr>
        </p:nvSpPr>
        <p:spPr>
          <a:xfrm>
            <a:off x="152400" y="0"/>
            <a:ext cx="8763000" cy="1417638"/>
          </a:xfrm>
        </p:spPr>
        <p:txBody>
          <a:bodyPr>
            <a:normAutofit fontScale="90000"/>
          </a:bodyPr>
          <a:lstStyle/>
          <a:p>
            <a:pPr algn="ctr"/>
            <a:r>
              <a:rPr lang="en-US" dirty="0" smtClean="0"/>
              <a:t/>
            </a:r>
            <a:br>
              <a:rPr lang="en-US" dirty="0" smtClean="0"/>
            </a:br>
            <a:r>
              <a:rPr lang="en-US" dirty="0" smtClean="0"/>
              <a:t>Program Outcomes &amp;</a:t>
            </a:r>
            <a:br>
              <a:rPr lang="en-US" dirty="0" smtClean="0"/>
            </a:br>
            <a:r>
              <a:rPr lang="en-US" dirty="0" smtClean="0"/>
              <a:t>Assessment - Criterion 3</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457200" y="990600"/>
            <a:ext cx="8458200" cy="5016691"/>
          </a:xfrm>
        </p:spPr>
        <p:txBody>
          <a:bodyPr>
            <a:noAutofit/>
          </a:bodyPr>
          <a:lstStyle/>
          <a:p>
            <a:pPr eaLnBrk="1" hangingPunct="1">
              <a:lnSpc>
                <a:spcPct val="90000"/>
              </a:lnSpc>
            </a:pPr>
            <a:r>
              <a:rPr lang="en-US" sz="2400" b="1" dirty="0" smtClean="0"/>
              <a:t> ABET History </a:t>
            </a:r>
          </a:p>
          <a:p>
            <a:pPr eaLnBrk="1" hangingPunct="1">
              <a:lnSpc>
                <a:spcPct val="90000"/>
              </a:lnSpc>
            </a:pPr>
            <a:r>
              <a:rPr lang="en-US" sz="2400" b="1" dirty="0" smtClean="0"/>
              <a:t> Process and Criteria</a:t>
            </a:r>
          </a:p>
          <a:p>
            <a:pPr eaLnBrk="1" hangingPunct="1">
              <a:lnSpc>
                <a:spcPct val="90000"/>
              </a:lnSpc>
            </a:pPr>
            <a:r>
              <a:rPr lang="en-US" sz="2400" b="1" dirty="0" smtClean="0"/>
              <a:t>Abet </a:t>
            </a:r>
            <a:r>
              <a:rPr lang="en-US" sz="2400" b="1" dirty="0" smtClean="0"/>
              <a:t>criteria</a:t>
            </a:r>
            <a:endParaRPr lang="en-US" sz="2400" b="1" dirty="0" smtClean="0"/>
          </a:p>
          <a:p>
            <a:pPr eaLnBrk="1" hangingPunct="1">
              <a:lnSpc>
                <a:spcPct val="90000"/>
              </a:lnSpc>
            </a:pPr>
            <a:r>
              <a:rPr lang="en-US" sz="2400" b="1" dirty="0" smtClean="0"/>
              <a:t>Program educational objectives: guidelines &amp; examples</a:t>
            </a:r>
          </a:p>
          <a:p>
            <a:pPr eaLnBrk="1" hangingPunct="1">
              <a:lnSpc>
                <a:spcPct val="90000"/>
              </a:lnSpc>
            </a:pPr>
            <a:r>
              <a:rPr lang="en-US" sz="2400" b="1" dirty="0" smtClean="0"/>
              <a:t>Program learning outcomes: guidelines &amp; examples</a:t>
            </a:r>
          </a:p>
          <a:p>
            <a:pPr eaLnBrk="1" hangingPunct="1">
              <a:lnSpc>
                <a:spcPct val="90000"/>
              </a:lnSpc>
            </a:pPr>
            <a:r>
              <a:rPr lang="en-US" sz="2400" b="1" dirty="0" smtClean="0"/>
              <a:t>Performance Indicators</a:t>
            </a:r>
          </a:p>
          <a:p>
            <a:pPr eaLnBrk="1" hangingPunct="1">
              <a:lnSpc>
                <a:spcPct val="90000"/>
              </a:lnSpc>
            </a:pPr>
            <a:r>
              <a:rPr lang="en-US" sz="2400" b="1" dirty="0" smtClean="0"/>
              <a:t>Assessment Tools / </a:t>
            </a:r>
            <a:r>
              <a:rPr lang="en-US" sz="2400" b="1" dirty="0" smtClean="0"/>
              <a:t>Methods</a:t>
            </a:r>
            <a:endParaRPr lang="en-US" sz="2400" b="1" dirty="0" smtClean="0"/>
          </a:p>
          <a:p>
            <a:pPr eaLnBrk="1" hangingPunct="1">
              <a:lnSpc>
                <a:spcPct val="90000"/>
              </a:lnSpc>
            </a:pPr>
            <a:r>
              <a:rPr lang="en-US" sz="2400" b="1" dirty="0" smtClean="0"/>
              <a:t>Difference Between PEO and Outcomes </a:t>
            </a:r>
            <a:r>
              <a:rPr lang="en-US" sz="2400" b="1" dirty="0" smtClean="0"/>
              <a:t>Assessment</a:t>
            </a:r>
            <a:endParaRPr lang="en-US" sz="2400" b="1" dirty="0" smtClean="0"/>
          </a:p>
          <a:p>
            <a:pPr eaLnBrk="1" hangingPunct="1">
              <a:lnSpc>
                <a:spcPct val="90000"/>
              </a:lnSpc>
            </a:pPr>
            <a:r>
              <a:rPr lang="en-US" sz="2400" b="1" dirty="0" smtClean="0"/>
              <a:t>Available </a:t>
            </a:r>
            <a:r>
              <a:rPr lang="en-US" sz="2400" b="1" dirty="0" smtClean="0"/>
              <a:t>Resources</a:t>
            </a:r>
          </a:p>
          <a:p>
            <a:pPr eaLnBrk="1" hangingPunct="1">
              <a:lnSpc>
                <a:spcPct val="90000"/>
              </a:lnSpc>
            </a:pPr>
            <a:r>
              <a:rPr lang="en-US" sz="2400" b="1" dirty="0" smtClean="0"/>
              <a:t> </a:t>
            </a:r>
            <a:r>
              <a:rPr lang="en-US" sz="2400" b="1" dirty="0" smtClean="0"/>
              <a:t>Preparation for Accreditation.</a:t>
            </a:r>
          </a:p>
          <a:p>
            <a:pPr eaLnBrk="1" hangingPunct="1">
              <a:lnSpc>
                <a:spcPct val="90000"/>
              </a:lnSpc>
            </a:pPr>
            <a:r>
              <a:rPr lang="en-US" sz="2400" b="1" dirty="0" smtClean="0"/>
              <a:t> Closing Remarks</a:t>
            </a:r>
          </a:p>
          <a:p>
            <a:pPr eaLnBrk="1" hangingPunct="1">
              <a:lnSpc>
                <a:spcPct val="90000"/>
              </a:lnSpc>
            </a:pPr>
            <a:endParaRPr lang="en-US" sz="2400" b="1" dirty="0" smtClean="0"/>
          </a:p>
          <a:p>
            <a:pPr eaLnBrk="1" hangingPunct="1">
              <a:lnSpc>
                <a:spcPct val="90000"/>
              </a:lnSpc>
            </a:pPr>
            <a:r>
              <a:rPr lang="en-US" sz="2400" b="1" dirty="0" smtClean="0"/>
              <a:t> </a:t>
            </a:r>
          </a:p>
          <a:p>
            <a:pPr eaLnBrk="1" hangingPunct="1">
              <a:lnSpc>
                <a:spcPct val="90000"/>
              </a:lnSpc>
            </a:pPr>
            <a:endParaRPr lang="en-US" sz="2400" b="1" dirty="0" smtClean="0"/>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A1F11FAF-0393-4187-B2E9-58F9FBC3C60C}" type="slidenum">
              <a:rPr lang="en-US"/>
              <a:pPr>
                <a:defRPr/>
              </a:pPr>
              <a:t>2</a:t>
            </a:fld>
            <a:endParaRPr lang="en-US"/>
          </a:p>
        </p:txBody>
      </p:sp>
      <p:sp>
        <p:nvSpPr>
          <p:cNvPr id="9219" name="Rectangle 2"/>
          <p:cNvSpPr>
            <a:spLocks noGrp="1" noChangeArrowheads="1"/>
          </p:cNvSpPr>
          <p:nvPr>
            <p:ph type="title" idx="4294967295"/>
          </p:nvPr>
        </p:nvSpPr>
        <p:spPr>
          <a:xfrm>
            <a:off x="381000" y="122238"/>
            <a:ext cx="8534400" cy="868362"/>
          </a:xfrm>
        </p:spPr>
        <p:txBody>
          <a:bodyPr/>
          <a:lstStyle/>
          <a:p>
            <a:pPr algn="ctr" eaLnBrk="1" hangingPunct="1"/>
            <a:r>
              <a:rPr lang="en-US" smtClean="0"/>
              <a:t>Outline</a:t>
            </a:r>
            <a:endParaRPr lang="en-US"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b="1" dirty="0" smtClean="0"/>
              <a:t>Programs must demonstrate their graduates have outcomes “a to k”</a:t>
            </a:r>
          </a:p>
          <a:p>
            <a:r>
              <a:rPr lang="en-US" b="1" dirty="0" smtClean="0"/>
              <a:t>Programs must have an assessment process with documented results</a:t>
            </a:r>
          </a:p>
          <a:p>
            <a:r>
              <a:rPr lang="en-US" b="1" dirty="0" smtClean="0"/>
              <a:t>Evidence that the results of the assessment process are applied to the further development and improvement of the program.</a:t>
            </a:r>
          </a:p>
          <a:p>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20</a:t>
            </a:fld>
            <a:endParaRPr lang="en-US" dirty="0"/>
          </a:p>
        </p:txBody>
      </p:sp>
      <p:sp>
        <p:nvSpPr>
          <p:cNvPr id="4" name="Title 3"/>
          <p:cNvSpPr>
            <a:spLocks noGrp="1"/>
          </p:cNvSpPr>
          <p:nvPr>
            <p:ph type="title"/>
          </p:nvPr>
        </p:nvSpPr>
        <p:spPr/>
        <p:txBody>
          <a:bodyPr/>
          <a:lstStyle/>
          <a:p>
            <a:pPr algn="ctr"/>
            <a:r>
              <a:rPr lang="en-US" dirty="0" smtClean="0"/>
              <a:t>Program Outcomes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458200" cy="4940300"/>
          </a:xfrm>
        </p:spPr>
        <p:txBody>
          <a:bodyPr>
            <a:normAutofit fontScale="70000" lnSpcReduction="20000"/>
          </a:bodyPr>
          <a:lstStyle/>
          <a:p>
            <a:pPr marL="624078" indent="-514350" eaLnBrk="1" fontAlgn="auto" hangingPunct="1">
              <a:spcAft>
                <a:spcPts val="0"/>
              </a:spcAft>
              <a:buFont typeface="Wingdings 3"/>
              <a:buAutoNum type="alphaLcPeriod"/>
              <a:defRPr/>
            </a:pPr>
            <a:r>
              <a:rPr lang="en-US" b="1" dirty="0" smtClean="0"/>
              <a:t>The graduates of the program should be able to: </a:t>
            </a:r>
          </a:p>
          <a:p>
            <a:pPr marL="624078" indent="-514350" eaLnBrk="1" fontAlgn="auto" hangingPunct="1">
              <a:spcAft>
                <a:spcPts val="0"/>
              </a:spcAft>
              <a:buFont typeface="Wingdings 3"/>
              <a:buAutoNum type="alphaLcPeriod"/>
              <a:defRPr/>
            </a:pPr>
            <a:r>
              <a:rPr lang="en-US" b="1" dirty="0" smtClean="0"/>
              <a:t> apply knowledge of mathematics, science, and engineering;</a:t>
            </a:r>
          </a:p>
          <a:p>
            <a:pPr marL="624078" indent="-514350" eaLnBrk="1" fontAlgn="auto" hangingPunct="1">
              <a:spcAft>
                <a:spcPts val="0"/>
              </a:spcAft>
              <a:buFont typeface="Wingdings 3"/>
              <a:buAutoNum type="alphaLcPeriod"/>
              <a:defRPr/>
            </a:pPr>
            <a:r>
              <a:rPr lang="en-US" b="1" dirty="0" smtClean="0"/>
              <a:t> design and conduct experiments, as well as analyze and interpret data;</a:t>
            </a:r>
          </a:p>
          <a:p>
            <a:pPr marL="624078" indent="-514350" eaLnBrk="1" fontAlgn="auto" hangingPunct="1">
              <a:spcAft>
                <a:spcPts val="0"/>
              </a:spcAft>
              <a:buFont typeface="Wingdings 3"/>
              <a:buAutoNum type="alphaLcPeriod"/>
              <a:defRPr/>
            </a:pPr>
            <a:r>
              <a:rPr lang="en-US" b="1" dirty="0" smtClean="0"/>
              <a:t>design and improve integrated systems of people, materials, information, facilities, and technology;</a:t>
            </a:r>
          </a:p>
          <a:p>
            <a:pPr marL="624078" indent="-514350" eaLnBrk="1" fontAlgn="auto" hangingPunct="1">
              <a:spcAft>
                <a:spcPts val="0"/>
              </a:spcAft>
              <a:buFont typeface="Wingdings 3"/>
              <a:buAutoNum type="alphaLcPeriod"/>
              <a:defRPr/>
            </a:pPr>
            <a:r>
              <a:rPr lang="en-US" b="1" dirty="0" smtClean="0"/>
              <a:t>function as a member of a multi-disciplinary team;</a:t>
            </a:r>
          </a:p>
          <a:p>
            <a:pPr marL="624078" indent="-514350" eaLnBrk="1" fontAlgn="auto" hangingPunct="1">
              <a:spcAft>
                <a:spcPts val="0"/>
              </a:spcAft>
              <a:buFont typeface="Wingdings 3"/>
              <a:buAutoNum type="alphaLcPeriod"/>
              <a:defRPr/>
            </a:pPr>
            <a:r>
              <a:rPr lang="en-US" b="1" dirty="0" smtClean="0"/>
              <a:t>identify, formulate, and solve industrial and Systems engineering problems;</a:t>
            </a:r>
          </a:p>
          <a:p>
            <a:pPr marL="624078" indent="-514350" eaLnBrk="1" fontAlgn="auto" hangingPunct="1">
              <a:spcAft>
                <a:spcPts val="0"/>
              </a:spcAft>
              <a:buFont typeface="Wingdings 3"/>
              <a:buAutoNum type="alphaLcPeriod"/>
              <a:defRPr/>
            </a:pPr>
            <a:r>
              <a:rPr lang="en-US" b="1" dirty="0" smtClean="0"/>
              <a:t>understand and respect professional and ethical responsibilities;</a:t>
            </a:r>
          </a:p>
          <a:p>
            <a:pPr marL="624078" indent="-514350" eaLnBrk="1" fontAlgn="auto" hangingPunct="1">
              <a:spcAft>
                <a:spcPts val="0"/>
              </a:spcAft>
              <a:buFont typeface="Wingdings 3"/>
              <a:buAutoNum type="alphaLcPeriod"/>
              <a:defRPr/>
            </a:pPr>
            <a:r>
              <a:rPr lang="en-US" b="1" dirty="0" smtClean="0"/>
              <a:t>communicate effectively both orally and in writing;</a:t>
            </a:r>
          </a:p>
          <a:p>
            <a:pPr marL="624078" indent="-514350" eaLnBrk="1" fontAlgn="auto" hangingPunct="1">
              <a:spcAft>
                <a:spcPts val="0"/>
              </a:spcAft>
              <a:buFont typeface="Wingdings 3"/>
              <a:buAutoNum type="alphaLcPeriod"/>
              <a:defRPr/>
            </a:pPr>
            <a:r>
              <a:rPr lang="en-US" b="1" dirty="0" smtClean="0"/>
              <a:t>understand the impact of engineering solutions in a global and societal  contexts;</a:t>
            </a:r>
          </a:p>
          <a:p>
            <a:pPr marL="624078" indent="-514350" eaLnBrk="1" fontAlgn="auto" hangingPunct="1">
              <a:spcAft>
                <a:spcPts val="0"/>
              </a:spcAft>
              <a:buFont typeface="Wingdings 3"/>
              <a:buAutoNum type="alphaLcPeriod"/>
              <a:defRPr/>
            </a:pPr>
            <a:r>
              <a:rPr lang="en-US" b="1" dirty="0" smtClean="0"/>
              <a:t>recognize the need for life-long learning, and an ability to engage in it;</a:t>
            </a:r>
          </a:p>
          <a:p>
            <a:pPr marL="624078" indent="-514350" eaLnBrk="1" fontAlgn="auto" hangingPunct="1">
              <a:spcAft>
                <a:spcPts val="0"/>
              </a:spcAft>
              <a:buFont typeface="Wingdings 3"/>
              <a:buAutoNum type="alphaLcPeriod"/>
              <a:defRPr/>
            </a:pPr>
            <a:r>
              <a:rPr lang="en-US" b="1" dirty="0" smtClean="0"/>
              <a:t> have a knowledge of contemporary issues;  </a:t>
            </a:r>
          </a:p>
          <a:p>
            <a:pPr marL="624078" indent="-514350" eaLnBrk="1" fontAlgn="auto" hangingPunct="1">
              <a:spcAft>
                <a:spcPts val="0"/>
              </a:spcAft>
              <a:buFont typeface="Wingdings 3"/>
              <a:buAutoNum type="alphaLcPeriod"/>
              <a:defRPr/>
            </a:pPr>
            <a:r>
              <a:rPr lang="en-US" b="1" dirty="0" smtClean="0"/>
              <a:t> use up to dated techniques, skills and tools of Industrial and Systems Engineering throughout their professional careers</a:t>
            </a: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eaLnBrk="1" fontAlgn="auto" hangingPunct="1">
              <a:spcAft>
                <a:spcPts val="0"/>
              </a:spcAft>
              <a:defRPr/>
            </a:pPr>
            <a:r>
              <a:rPr lang="en-US" dirty="0" smtClean="0"/>
              <a:t>Outcomes</a:t>
            </a:r>
            <a:endParaRPr lang="en-US" dirty="0"/>
          </a:p>
        </p:txBody>
      </p:sp>
      <p:sp>
        <p:nvSpPr>
          <p:cNvPr id="4" name="U-Turn Arrow 3">
            <a:hlinkClick r:id="rId3" action="ppaction://hlinksldjump"/>
          </p:cNvPr>
          <p:cNvSpPr/>
          <p:nvPr/>
        </p:nvSpPr>
        <p:spPr>
          <a:xfrm>
            <a:off x="7848600" y="304800"/>
            <a:ext cx="609600" cy="6096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Each program must show evidence of action to improve the program.</a:t>
            </a:r>
          </a:p>
          <a:p>
            <a:endParaRPr lang="en-US" dirty="0" smtClean="0"/>
          </a:p>
          <a:p>
            <a:r>
              <a:rPr lang="en-US" dirty="0" smtClean="0"/>
              <a:t> The action should based on information such as results of criteria 1 and 2.</a:t>
            </a:r>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22</a:t>
            </a:fld>
            <a:endParaRPr lang="en-US" dirty="0"/>
          </a:p>
        </p:txBody>
      </p:sp>
      <p:sp>
        <p:nvSpPr>
          <p:cNvPr id="4" name="Title 3"/>
          <p:cNvSpPr>
            <a:spLocks noGrp="1"/>
          </p:cNvSpPr>
          <p:nvPr>
            <p:ph type="title"/>
          </p:nvPr>
        </p:nvSpPr>
        <p:spPr/>
        <p:txBody>
          <a:bodyPr>
            <a:normAutofit fontScale="90000"/>
          </a:bodyPr>
          <a:lstStyle/>
          <a:p>
            <a:r>
              <a:rPr lang="en-US" dirty="0" smtClean="0"/>
              <a:t>Continuous Improvement: Criteria 4</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b="1" dirty="0" smtClean="0">
                <a:latin typeface="Times New Roman" pitchFamily="18" charset="0"/>
                <a:cs typeface="Times New Roman" pitchFamily="18" charset="0"/>
              </a:rPr>
              <a:t>Faculty must assure that the curriculum devotes adequate attention and time to each component, consistent with objectives of the program and </a:t>
            </a:r>
            <a:r>
              <a:rPr lang="en-US" b="1" dirty="0" smtClean="0">
                <a:latin typeface="Times New Roman" pitchFamily="18" charset="0"/>
                <a:cs typeface="Times New Roman" pitchFamily="18" charset="0"/>
              </a:rPr>
              <a:t>institution</a:t>
            </a:r>
          </a:p>
          <a:p>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One year of math and sciences.</a:t>
            </a:r>
          </a:p>
          <a:p>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One and half year of engineering topics.</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Preparation for engineering practice</a:t>
            </a:r>
          </a:p>
          <a:p>
            <a:r>
              <a:rPr lang="en-US" b="1" dirty="0" smtClean="0">
                <a:latin typeface="Times New Roman" pitchFamily="18" charset="0"/>
                <a:cs typeface="Times New Roman" pitchFamily="18" charset="0"/>
              </a:rPr>
              <a:t>Major design experience</a:t>
            </a:r>
          </a:p>
          <a:p>
            <a:r>
              <a:rPr lang="en-US" b="1" dirty="0" smtClean="0">
                <a:latin typeface="Times New Roman" pitchFamily="18" charset="0"/>
                <a:cs typeface="Times New Roman" pitchFamily="18" charset="0"/>
              </a:rPr>
              <a:t>Subject areas appropriate to engineering</a:t>
            </a:r>
          </a:p>
          <a:p>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23</a:t>
            </a:fld>
            <a:endParaRPr lang="en-US" dirty="0"/>
          </a:p>
        </p:txBody>
      </p:sp>
      <p:sp>
        <p:nvSpPr>
          <p:cNvPr id="4" name="Title 3"/>
          <p:cNvSpPr>
            <a:spLocks noGrp="1"/>
          </p:cNvSpPr>
          <p:nvPr>
            <p:ph type="title"/>
          </p:nvPr>
        </p:nvSpPr>
        <p:spPr/>
        <p:txBody>
          <a:bodyPr/>
          <a:lstStyle/>
          <a:p>
            <a:pPr algn="ctr"/>
            <a:r>
              <a:rPr lang="en-US" dirty="0" smtClean="0"/>
              <a:t>Curriculum : Criteria 5</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lnSpcReduction="10000"/>
          </a:bodyPr>
          <a:lstStyle/>
          <a:p>
            <a:pPr>
              <a:buNone/>
            </a:pPr>
            <a:r>
              <a:rPr lang="en-US" dirty="0" smtClean="0"/>
              <a:t> </a:t>
            </a:r>
          </a:p>
          <a:p>
            <a:r>
              <a:rPr lang="en-US" sz="3200" b="1" dirty="0" smtClean="0">
                <a:latin typeface="Times New Roman" pitchFamily="18" charset="0"/>
                <a:cs typeface="Times New Roman" pitchFamily="18" charset="0"/>
              </a:rPr>
              <a:t>Demonstrate that the faculty:</a:t>
            </a:r>
          </a:p>
          <a:p>
            <a:r>
              <a:rPr lang="en-US" sz="3200" b="1" dirty="0" smtClean="0">
                <a:latin typeface="Times New Roman" pitchFamily="18" charset="0"/>
                <a:cs typeface="Times New Roman" pitchFamily="18" charset="0"/>
              </a:rPr>
              <a:t>Have the competencies to cover all of the curricular areas of the program </a:t>
            </a:r>
          </a:p>
          <a:p>
            <a:r>
              <a:rPr lang="en-US" sz="3200" b="1" dirty="0" smtClean="0">
                <a:latin typeface="Times New Roman" pitchFamily="18" charset="0"/>
                <a:cs typeface="Times New Roman" pitchFamily="18" charset="0"/>
              </a:rPr>
              <a:t>Is of sufficient number to accommodate student-faculty interaction, advising and counseling, service activities, professional development, and interaction with practitioners and employers, as required by Criterion 5</a:t>
            </a:r>
          </a:p>
          <a:p>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24</a:t>
            </a:fld>
            <a:endParaRPr lang="en-US" dirty="0"/>
          </a:p>
        </p:txBody>
      </p:sp>
      <p:sp>
        <p:nvSpPr>
          <p:cNvPr id="4" name="Title 3"/>
          <p:cNvSpPr>
            <a:spLocks noGrp="1"/>
          </p:cNvSpPr>
          <p:nvPr>
            <p:ph type="title"/>
          </p:nvPr>
        </p:nvSpPr>
        <p:spPr/>
        <p:txBody>
          <a:bodyPr/>
          <a:lstStyle/>
          <a:p>
            <a:pPr algn="ctr"/>
            <a:r>
              <a:rPr lang="en-US" dirty="0" smtClean="0"/>
              <a:t>Faculty: Criteria </a:t>
            </a:r>
            <a:r>
              <a:rPr lang="en-US" dirty="0" smtClean="0"/>
              <a:t>6</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b="1" dirty="0" smtClean="0"/>
          </a:p>
          <a:p>
            <a:r>
              <a:rPr lang="en-US" b="1" dirty="0" smtClean="0">
                <a:latin typeface="Times New Roman" pitchFamily="18" charset="0"/>
                <a:cs typeface="Times New Roman" pitchFamily="18" charset="0"/>
              </a:rPr>
              <a:t>Classrooms, laboratories, and associated equipment must be adequate to accomplish program objectives and provide an atmosphere conducive to learning</a:t>
            </a:r>
          </a:p>
          <a:p>
            <a:r>
              <a:rPr lang="en-US" b="1" dirty="0" smtClean="0">
                <a:latin typeface="Times New Roman" pitchFamily="18" charset="0"/>
                <a:cs typeface="Times New Roman" pitchFamily="18" charset="0"/>
              </a:rPr>
              <a:t>Opportunities to learn the use of modern engineering tools</a:t>
            </a:r>
          </a:p>
          <a:p>
            <a:r>
              <a:rPr lang="en-US" b="1" dirty="0" smtClean="0">
                <a:latin typeface="Times New Roman" pitchFamily="18" charset="0"/>
                <a:cs typeface="Times New Roman" pitchFamily="18" charset="0"/>
              </a:rPr>
              <a:t>Computing/information infrastructure to support scholarly activities of the students and faculty and the educational objectives of the institution</a:t>
            </a:r>
            <a:endParaRPr lang="en-US"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25</a:t>
            </a:fld>
            <a:endParaRPr lang="en-US" dirty="0"/>
          </a:p>
        </p:txBody>
      </p:sp>
      <p:sp>
        <p:nvSpPr>
          <p:cNvPr id="4" name="Title 3"/>
          <p:cNvSpPr>
            <a:spLocks noGrp="1"/>
          </p:cNvSpPr>
          <p:nvPr>
            <p:ph type="title"/>
          </p:nvPr>
        </p:nvSpPr>
        <p:spPr/>
        <p:txBody>
          <a:bodyPr/>
          <a:lstStyle/>
          <a:p>
            <a:pPr algn="ctr"/>
            <a:r>
              <a:rPr lang="en-US" dirty="0" smtClean="0">
                <a:latin typeface="Times New Roman" pitchFamily="18" charset="0"/>
                <a:cs typeface="Times New Roman" pitchFamily="18" charset="0"/>
              </a:rPr>
              <a:t>Facilities: Criteria </a:t>
            </a: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latin typeface="Times New Roman" pitchFamily="18" charset="0"/>
                <a:cs typeface="Times New Roman" pitchFamily="18" charset="0"/>
              </a:rPr>
              <a:t>Institutional support, financial resources, and constructive leadership must be adequate to assure quality and continuity of the program</a:t>
            </a:r>
          </a:p>
          <a:p>
            <a:r>
              <a:rPr lang="en-US" b="1" dirty="0" smtClean="0">
                <a:latin typeface="Times New Roman" pitchFamily="18" charset="0"/>
                <a:cs typeface="Times New Roman" pitchFamily="18" charset="0"/>
              </a:rPr>
              <a:t>Attract, retain, and provide for professional development of a well-qualified faculty</a:t>
            </a:r>
          </a:p>
          <a:p>
            <a:r>
              <a:rPr lang="en-US" b="1" dirty="0" smtClean="0">
                <a:latin typeface="Times New Roman" pitchFamily="18" charset="0"/>
                <a:cs typeface="Times New Roman" pitchFamily="18" charset="0"/>
              </a:rPr>
              <a:t>Resources to acquire, maintain, and operate equipment and facilities</a:t>
            </a:r>
          </a:p>
          <a:p>
            <a:r>
              <a:rPr lang="en-US" b="1" dirty="0" smtClean="0">
                <a:latin typeface="Times New Roman" pitchFamily="18" charset="0"/>
                <a:cs typeface="Times New Roman" pitchFamily="18" charset="0"/>
              </a:rPr>
              <a:t>Adequate support personnel</a:t>
            </a:r>
          </a:p>
          <a:p>
            <a:r>
              <a:rPr lang="en-US" b="1" dirty="0" smtClean="0">
                <a:latin typeface="Times New Roman" pitchFamily="18" charset="0"/>
                <a:cs typeface="Times New Roman" pitchFamily="18" charset="0"/>
              </a:rPr>
              <a:t>Support of quality-improvement efforts</a:t>
            </a:r>
            <a:endParaRPr lang="en-US"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26</a:t>
            </a:fld>
            <a:endParaRPr lang="en-US" dirty="0"/>
          </a:p>
        </p:txBody>
      </p:sp>
      <p:sp>
        <p:nvSpPr>
          <p:cNvPr id="4" name="Title 3"/>
          <p:cNvSpPr>
            <a:spLocks noGrp="1"/>
          </p:cNvSpPr>
          <p:nvPr>
            <p:ph type="title"/>
          </p:nvPr>
        </p:nvSpPr>
        <p:spPr/>
        <p:txBody>
          <a:bodyPr>
            <a:normAutofit fontScale="90000"/>
          </a:bodyPr>
          <a:lstStyle/>
          <a:p>
            <a:r>
              <a:rPr lang="en-US" dirty="0" smtClean="0"/>
              <a:t> </a:t>
            </a:r>
            <a:r>
              <a:rPr lang="en-US" sz="3600" dirty="0" smtClean="0">
                <a:latin typeface="Times New Roman" pitchFamily="18" charset="0"/>
                <a:cs typeface="Times New Roman" pitchFamily="18" charset="0"/>
              </a:rPr>
              <a:t>Institutional Support and</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Financial Resources - Criterion </a:t>
            </a:r>
            <a:r>
              <a:rPr lang="en-US" sz="3600" dirty="0" smtClean="0">
                <a:latin typeface="Times New Roman" pitchFamily="18" charset="0"/>
                <a:cs typeface="Times New Roman" pitchFamily="18" charset="0"/>
              </a:rPr>
              <a:t>8</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smtClean="0">
                <a:latin typeface="Times New Roman" pitchFamily="18" charset="0"/>
                <a:cs typeface="Times New Roman" pitchFamily="18" charset="0"/>
              </a:rPr>
              <a:t>Each program must satisfy applicable Program Criteria</a:t>
            </a:r>
          </a:p>
          <a:p>
            <a:r>
              <a:rPr lang="en-US" sz="3200" b="1" dirty="0" smtClean="0">
                <a:latin typeface="Times New Roman" pitchFamily="18" charset="0"/>
                <a:cs typeface="Times New Roman" pitchFamily="18" charset="0"/>
              </a:rPr>
              <a:t>Curricular topics</a:t>
            </a:r>
          </a:p>
          <a:p>
            <a:r>
              <a:rPr lang="en-US" sz="3200" b="1" dirty="0" smtClean="0">
                <a:latin typeface="Times New Roman" pitchFamily="18" charset="0"/>
                <a:cs typeface="Times New Roman" pitchFamily="18" charset="0"/>
              </a:rPr>
              <a:t>Faculty qualifications</a:t>
            </a:r>
          </a:p>
          <a:p>
            <a:r>
              <a:rPr lang="en-US" sz="3200" b="1" dirty="0" smtClean="0">
                <a:latin typeface="Times New Roman" pitchFamily="18" charset="0"/>
                <a:cs typeface="Times New Roman" pitchFamily="18" charset="0"/>
              </a:rPr>
              <a:t>Current Program Criteria are on the ABET server (www.abet.org)</a:t>
            </a:r>
          </a:p>
          <a:p>
            <a:r>
              <a:rPr lang="en-US" sz="3200" b="1" dirty="0" smtClean="0">
                <a:latin typeface="Times New Roman" pitchFamily="18" charset="0"/>
                <a:cs typeface="Times New Roman" pitchFamily="18" charset="0"/>
              </a:rPr>
              <a:t>Must satisfy all Program Criteria implied by title of program</a:t>
            </a:r>
            <a:endParaRPr lang="en-US" sz="32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27</a:t>
            </a:fld>
            <a:endParaRPr lang="en-US" dirty="0"/>
          </a:p>
        </p:txBody>
      </p:sp>
      <p:sp>
        <p:nvSpPr>
          <p:cNvPr id="4" name="Title 3"/>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Program Criteria –Criterion </a:t>
            </a:r>
            <a:r>
              <a:rPr lang="en-US" dirty="0" smtClean="0">
                <a:latin typeface="Times New Roman" pitchFamily="18" charset="0"/>
                <a:cs typeface="Times New Roman" pitchFamily="18" charset="0"/>
              </a:rPr>
              <a:t>9</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638800"/>
          </a:xfrm>
        </p:spPr>
        <p:txBody>
          <a:bodyPr>
            <a:normAutofit/>
          </a:bodyPr>
          <a:lstStyle/>
          <a:p>
            <a:pPr>
              <a:buNone/>
            </a:pPr>
            <a:endParaRPr lang="en-US" dirty="0" smtClean="0"/>
          </a:p>
          <a:p>
            <a:r>
              <a:rPr lang="en-US" sz="3200" b="1" dirty="0" smtClean="0">
                <a:latin typeface="Times New Roman" pitchFamily="18" charset="0"/>
                <a:cs typeface="Times New Roman" pitchFamily="18" charset="0"/>
              </a:rPr>
              <a:t>Deficiency: assigned to any criterion that is totally or largely unmet</a:t>
            </a:r>
          </a:p>
          <a:p>
            <a:r>
              <a:rPr lang="en-US" sz="3200" b="1" dirty="0" smtClean="0">
                <a:latin typeface="Times New Roman" pitchFamily="18" charset="0"/>
                <a:cs typeface="Times New Roman" pitchFamily="18" charset="0"/>
              </a:rPr>
              <a:t>Weakness: criterion is met to some meaningful extent, but compliance is insufficient to fully satisfy requirements</a:t>
            </a:r>
          </a:p>
          <a:p>
            <a:r>
              <a:rPr lang="en-US" sz="3200" b="1" dirty="0" smtClean="0">
                <a:latin typeface="Times New Roman" pitchFamily="18" charset="0"/>
                <a:cs typeface="Times New Roman" pitchFamily="18" charset="0"/>
              </a:rPr>
              <a:t>Concern: criterion is fully met, but there is potential for non-compliance in the near future</a:t>
            </a:r>
          </a:p>
          <a:p>
            <a:r>
              <a:rPr lang="en-US" sz="3200" b="1" dirty="0" smtClean="0">
                <a:latin typeface="Times New Roman" pitchFamily="18" charset="0"/>
                <a:cs typeface="Times New Roman" pitchFamily="18" charset="0"/>
              </a:rPr>
              <a:t>Observation: general commentary possibly related to criteria.</a:t>
            </a:r>
          </a:p>
          <a:p>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28</a:t>
            </a:fld>
            <a:endParaRPr lang="en-US" dirty="0"/>
          </a:p>
        </p:txBody>
      </p:sp>
      <p:sp>
        <p:nvSpPr>
          <p:cNvPr id="4" name="Title 3"/>
          <p:cNvSpPr>
            <a:spLocks noGrp="1"/>
          </p:cNvSpPr>
          <p:nvPr>
            <p:ph type="title"/>
          </p:nvPr>
        </p:nvSpPr>
        <p:spPr>
          <a:xfrm>
            <a:off x="457200" y="0"/>
            <a:ext cx="8229600" cy="914400"/>
          </a:xfrm>
        </p:spPr>
        <p:txBody>
          <a:bodyPr/>
          <a:lstStyle/>
          <a:p>
            <a:pPr algn="ctr"/>
            <a:r>
              <a:rPr lang="en-US" dirty="0" smtClean="0"/>
              <a:t>Terminology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 </a:t>
            </a:r>
            <a:r>
              <a:rPr lang="en-US" sz="3200" b="1" dirty="0" smtClean="0">
                <a:latin typeface="Times New Roman" pitchFamily="18" charset="0"/>
                <a:cs typeface="Times New Roman" pitchFamily="18" charset="0"/>
              </a:rPr>
              <a:t>Create the right organization for ABET</a:t>
            </a:r>
          </a:p>
          <a:p>
            <a:r>
              <a:rPr lang="en-US" sz="3200" b="1" dirty="0" smtClean="0">
                <a:latin typeface="Times New Roman" pitchFamily="18" charset="0"/>
                <a:cs typeface="Times New Roman" pitchFamily="18" charset="0"/>
              </a:rPr>
              <a:t>Develop program Objectives and outcomes.</a:t>
            </a:r>
          </a:p>
          <a:p>
            <a:r>
              <a:rPr lang="en-US" sz="3200" b="1" dirty="0" smtClean="0">
                <a:latin typeface="Times New Roman" pitchFamily="18" charset="0"/>
                <a:cs typeface="Times New Roman" pitchFamily="18" charset="0"/>
              </a:rPr>
              <a:t> Develop process for outcome assessment.</a:t>
            </a:r>
          </a:p>
          <a:p>
            <a:r>
              <a:rPr lang="en-US" sz="3200" b="1" dirty="0" smtClean="0">
                <a:latin typeface="Times New Roman" pitchFamily="18" charset="0"/>
                <a:cs typeface="Times New Roman" pitchFamily="18" charset="0"/>
              </a:rPr>
              <a:t> Prepare Self-Study Report (SER).</a:t>
            </a:r>
          </a:p>
          <a:p>
            <a:r>
              <a:rPr lang="en-US" sz="3200" b="1" dirty="0" smtClean="0">
                <a:latin typeface="Times New Roman" pitchFamily="18" charset="0"/>
                <a:cs typeface="Times New Roman" pitchFamily="18" charset="0"/>
              </a:rPr>
              <a:t> Prepare demonstration material.</a:t>
            </a:r>
          </a:p>
          <a:p>
            <a:r>
              <a:rPr lang="en-US" sz="3200" b="1" dirty="0" smtClean="0">
                <a:latin typeface="Times New Roman" pitchFamily="18" charset="0"/>
                <a:cs typeface="Times New Roman" pitchFamily="18" charset="0"/>
              </a:rPr>
              <a:t> Internal checks </a:t>
            </a:r>
          </a:p>
          <a:p>
            <a:r>
              <a:rPr lang="en-US" sz="3200" b="1" dirty="0" smtClean="0">
                <a:latin typeface="Times New Roman" pitchFamily="18" charset="0"/>
                <a:cs typeface="Times New Roman" pitchFamily="18" charset="0"/>
              </a:rPr>
              <a:t> Call for a mock visit.</a:t>
            </a:r>
          </a:p>
          <a:p>
            <a:r>
              <a:rPr lang="en-US" sz="3200" b="1" dirty="0" smtClean="0">
                <a:latin typeface="Times New Roman" pitchFamily="18" charset="0"/>
                <a:cs typeface="Times New Roman" pitchFamily="18" charset="0"/>
              </a:rPr>
              <a:t> Prepare for ABET team visit.</a:t>
            </a:r>
          </a:p>
          <a:p>
            <a:r>
              <a:rPr lang="en-US" sz="3200" b="1" dirty="0" smtClean="0">
                <a:latin typeface="Times New Roman" pitchFamily="18" charset="0"/>
                <a:cs typeface="Times New Roman" pitchFamily="18" charset="0"/>
              </a:rPr>
              <a:t> Develop the infrastructure to support the accreditation through out.</a:t>
            </a:r>
            <a:endParaRPr lang="en-US" sz="32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29</a:t>
            </a:fld>
            <a:endParaRPr lang="en-US" dirty="0"/>
          </a:p>
        </p:txBody>
      </p:sp>
      <p:sp>
        <p:nvSpPr>
          <p:cNvPr id="4" name="Title 3"/>
          <p:cNvSpPr>
            <a:spLocks noGrp="1"/>
          </p:cNvSpPr>
          <p:nvPr>
            <p:ph type="title"/>
          </p:nvPr>
        </p:nvSpPr>
        <p:spPr/>
        <p:txBody>
          <a:bodyPr/>
          <a:lstStyle/>
          <a:p>
            <a:r>
              <a:rPr lang="en-US" dirty="0" smtClean="0"/>
              <a:t>Preparation for </a:t>
            </a:r>
            <a:r>
              <a:rPr lang="en-US" dirty="0" err="1" smtClean="0"/>
              <a:t>Accredidation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rmAutofit lnSpcReduction="10000"/>
          </a:bodyPr>
          <a:lstStyle/>
          <a:p>
            <a:r>
              <a:rPr lang="en-US" dirty="0" smtClean="0"/>
              <a:t> </a:t>
            </a:r>
            <a:r>
              <a:rPr lang="en-US" b="1" dirty="0" smtClean="0">
                <a:latin typeface="Times New Roman" pitchFamily="18" charset="0"/>
                <a:cs typeface="Times New Roman" pitchFamily="18" charset="0"/>
              </a:rPr>
              <a:t>ABET was established in 1932 as the </a:t>
            </a:r>
            <a:r>
              <a:rPr lang="en-US" b="1" dirty="0" smtClean="0">
                <a:latin typeface="Times New Roman" pitchFamily="18" charset="0"/>
                <a:cs typeface="Times New Roman" pitchFamily="18" charset="0"/>
                <a:hlinkClick r:id="rId3" action="ppaction://hlinkfile" tooltip="American Engineers' Council for Professional Development"/>
              </a:rPr>
              <a:t>Engineers' Council for Professional Development</a:t>
            </a:r>
            <a:r>
              <a:rPr lang="en-US" b="1" dirty="0" smtClean="0">
                <a:latin typeface="Times New Roman" pitchFamily="18" charset="0"/>
                <a:cs typeface="Times New Roman" pitchFamily="18" charset="0"/>
              </a:rPr>
              <a:t> (ECPD) by seven engineering societies.</a:t>
            </a:r>
          </a:p>
          <a:p>
            <a:r>
              <a:rPr lang="en-US" b="1" dirty="0" smtClean="0">
                <a:latin typeface="Times New Roman" pitchFamily="18" charset="0"/>
                <a:cs typeface="Times New Roman" pitchFamily="18" charset="0"/>
              </a:rPr>
              <a:t>ECPD was originally founded to provide a "joint program for </a:t>
            </a:r>
            <a:r>
              <a:rPr lang="en-US" b="1" dirty="0" err="1" smtClean="0">
                <a:latin typeface="Times New Roman" pitchFamily="18" charset="0"/>
                <a:cs typeface="Times New Roman" pitchFamily="18" charset="0"/>
              </a:rPr>
              <a:t>upbuilding</a:t>
            </a:r>
            <a:r>
              <a:rPr lang="en-US" b="1" dirty="0" smtClean="0">
                <a:latin typeface="Times New Roman" pitchFamily="18" charset="0"/>
                <a:cs typeface="Times New Roman" pitchFamily="18" charset="0"/>
              </a:rPr>
              <a:t> engineering as a profession". However, it almost immediately began developing as an accreditation agency, evaluating its first engineering program in 1936 and its first engineering technology program in 1946.</a:t>
            </a:r>
          </a:p>
          <a:p>
            <a:r>
              <a:rPr lang="en-US" b="1" dirty="0" smtClean="0">
                <a:latin typeface="Times New Roman" pitchFamily="18" charset="0"/>
                <a:cs typeface="Times New Roman" pitchFamily="18" charset="0"/>
              </a:rPr>
              <a:t>ECPD changed its name to Accreditation Board for Engineering and Technology (ABET) in 1980, and changed it again to ABET, Inc. in 2005.</a:t>
            </a:r>
          </a:p>
          <a:p>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3</a:t>
            </a:fld>
            <a:endParaRPr lang="en-US" dirty="0"/>
          </a:p>
        </p:txBody>
      </p:sp>
      <p:sp>
        <p:nvSpPr>
          <p:cNvPr id="4" name="Title 3"/>
          <p:cNvSpPr>
            <a:spLocks noGrp="1"/>
          </p:cNvSpPr>
          <p:nvPr>
            <p:ph type="title"/>
          </p:nvPr>
        </p:nvSpPr>
        <p:spPr>
          <a:xfrm>
            <a:off x="457200" y="0"/>
            <a:ext cx="8229600" cy="1143000"/>
          </a:xfrm>
        </p:spPr>
        <p:txBody>
          <a:bodyPr/>
          <a:lstStyle/>
          <a:p>
            <a:pPr algn="ctr"/>
            <a:r>
              <a:rPr lang="en-US" dirty="0" smtClean="0"/>
              <a:t>ABET History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3"/>
          <p:cNvSpPr>
            <a:spLocks noGrp="1" noChangeArrowheads="1"/>
          </p:cNvSpPr>
          <p:nvPr>
            <p:ph idx="1"/>
          </p:nvPr>
        </p:nvSpPr>
        <p:spPr/>
        <p:txBody>
          <a:bodyPr>
            <a:normAutofit/>
          </a:bodyPr>
          <a:lstStyle/>
          <a:p>
            <a:pPr marL="457200" indent="-457200" eaLnBrk="1" hangingPunct="1">
              <a:buFontTx/>
              <a:buAutoNum type="arabicPeriod"/>
            </a:pPr>
            <a:r>
              <a:rPr lang="en-US" b="1" dirty="0" smtClean="0">
                <a:latin typeface="Times New Roman" pitchFamily="18" charset="0"/>
                <a:cs typeface="Times New Roman" pitchFamily="18" charset="0"/>
              </a:rPr>
              <a:t>All constituents should be involved in identifying PEO</a:t>
            </a:r>
          </a:p>
          <a:p>
            <a:pPr marL="457200" indent="-457200" eaLnBrk="1" hangingPunct="1">
              <a:buClr>
                <a:schemeClr val="tx1"/>
              </a:buClr>
              <a:buFontTx/>
              <a:buAutoNum type="arabicPeriod" startAt="2"/>
            </a:pPr>
            <a:r>
              <a:rPr lang="en-US" b="1" dirty="0" smtClean="0">
                <a:latin typeface="Times New Roman" pitchFamily="18" charset="0"/>
                <a:cs typeface="Times New Roman" pitchFamily="18" charset="0"/>
              </a:rPr>
              <a:t>Numbers of PEO should be manageable (4-5)</a:t>
            </a:r>
          </a:p>
          <a:p>
            <a:pPr marL="457200" indent="-457200" eaLnBrk="1" hangingPunct="1">
              <a:buClr>
                <a:schemeClr val="tx1"/>
              </a:buClr>
              <a:buFontTx/>
              <a:buAutoNum type="arabicPeriod" startAt="3"/>
            </a:pPr>
            <a:r>
              <a:rPr lang="en-US" b="1" dirty="0" smtClean="0">
                <a:latin typeface="Times New Roman" pitchFamily="18" charset="0"/>
                <a:cs typeface="Times New Roman" pitchFamily="18" charset="0"/>
              </a:rPr>
              <a:t>PEO should be aligned with mission of university</a:t>
            </a:r>
          </a:p>
          <a:p>
            <a:pPr marL="457200" indent="-457200" eaLnBrk="1" hangingPunct="1">
              <a:buClr>
                <a:schemeClr val="tx1"/>
              </a:buClr>
              <a:buFontTx/>
              <a:buAutoNum type="arabicPeriod" startAt="4"/>
            </a:pPr>
            <a:r>
              <a:rPr lang="en-US" b="1" dirty="0" smtClean="0">
                <a:latin typeface="Times New Roman" pitchFamily="18" charset="0"/>
                <a:cs typeface="Times New Roman" pitchFamily="18" charset="0"/>
              </a:rPr>
              <a:t>PEO should be measurable</a:t>
            </a:r>
          </a:p>
          <a:p>
            <a:pPr marL="457200" indent="-457200" eaLnBrk="1" hangingPunct="1">
              <a:buClr>
                <a:schemeClr val="tx1"/>
              </a:buClr>
              <a:buFontTx/>
              <a:buAutoNum type="arabicPeriod" startAt="5"/>
            </a:pPr>
            <a:r>
              <a:rPr lang="en-US" b="1" dirty="0" smtClean="0">
                <a:latin typeface="Times New Roman" pitchFamily="18" charset="0"/>
                <a:cs typeface="Times New Roman" pitchFamily="18" charset="0"/>
              </a:rPr>
              <a:t>PEO should be assessed periodically using constituents</a:t>
            </a:r>
          </a:p>
          <a:p>
            <a:pPr marL="457200" indent="-457200" eaLnBrk="1" hangingPunct="1">
              <a:buClr>
                <a:schemeClr val="tx1"/>
              </a:buClr>
              <a:buFontTx/>
              <a:buAutoNum type="arabicPeriod" startAt="6"/>
            </a:pPr>
            <a:r>
              <a:rPr lang="en-US" b="1" dirty="0" smtClean="0">
                <a:latin typeface="Times New Roman" pitchFamily="18" charset="0"/>
                <a:cs typeface="Times New Roman" pitchFamily="18" charset="0"/>
              </a:rPr>
              <a:t>PEO should be evaluated periodically to continuously improve the program</a:t>
            </a:r>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BB6BD003-D3EA-424A-B12E-80EE1CC00E76}" type="slidenum">
              <a:rPr lang="en-US"/>
              <a:pPr>
                <a:defRPr/>
              </a:pPr>
              <a:t>30</a:t>
            </a:fld>
            <a:endParaRPr lang="en-US"/>
          </a:p>
        </p:txBody>
      </p:sp>
      <p:sp>
        <p:nvSpPr>
          <p:cNvPr id="26627" name="Rectangle 2"/>
          <p:cNvSpPr>
            <a:spLocks noGrp="1" noChangeArrowheads="1"/>
          </p:cNvSpPr>
          <p:nvPr>
            <p:ph type="title" idx="4294967295"/>
          </p:nvPr>
        </p:nvSpPr>
        <p:spPr>
          <a:xfrm>
            <a:off x="0" y="122238"/>
            <a:ext cx="9144000" cy="1295400"/>
          </a:xfrm>
        </p:spPr>
        <p:txBody>
          <a:bodyPr>
            <a:normAutofit/>
          </a:bodyPr>
          <a:lstStyle/>
          <a:p>
            <a:pPr algn="ctr" eaLnBrk="1" hangingPunct="1"/>
            <a:r>
              <a:rPr lang="en-US" dirty="0" smtClean="0">
                <a:solidFill>
                  <a:srgbClr val="260092"/>
                </a:solidFill>
              </a:rPr>
              <a:t>Guidelines for developing PEO</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Grp="1" noChangeArrowheads="1"/>
          </p:cNvSpPr>
          <p:nvPr>
            <p:ph idx="1"/>
          </p:nvPr>
        </p:nvSpPr>
        <p:spPr>
          <a:xfrm>
            <a:off x="457200" y="1481328"/>
            <a:ext cx="8229600" cy="4919472"/>
          </a:xfrm>
        </p:spPr>
        <p:txBody>
          <a:bodyPr>
            <a:normAutofit/>
          </a:bodyPr>
          <a:lstStyle/>
          <a:p>
            <a:pPr eaLnBrk="1" hangingPunct="1">
              <a:buClr>
                <a:schemeClr val="tx1"/>
              </a:buClr>
              <a:buSzPct val="85000"/>
              <a:buFont typeface="Wingdings" pitchFamily="2" charset="2"/>
              <a:buChar char="Ø"/>
            </a:pPr>
            <a:r>
              <a:rPr lang="en-US" sz="2800" b="1" dirty="0" smtClean="0">
                <a:latin typeface="Times New Roman" pitchFamily="18" charset="0"/>
                <a:cs typeface="Times New Roman" pitchFamily="18" charset="0"/>
              </a:rPr>
              <a:t>Prepare graduates who will be successful in electrical engineering-related careers and other diverse career paths</a:t>
            </a:r>
          </a:p>
          <a:p>
            <a:pPr eaLnBrk="1" hangingPunct="1">
              <a:buClr>
                <a:schemeClr val="tx1"/>
              </a:buClr>
              <a:buSzPct val="85000"/>
              <a:buFont typeface="Wingdings" pitchFamily="2" charset="2"/>
              <a:buChar char="Ø"/>
            </a:pPr>
            <a:r>
              <a:rPr lang="en-US" sz="2800" b="1" dirty="0" smtClean="0">
                <a:latin typeface="Times New Roman" pitchFamily="18" charset="0"/>
                <a:cs typeface="Times New Roman" pitchFamily="18" charset="0"/>
              </a:rPr>
              <a:t>Prepare graduates to be leaders</a:t>
            </a:r>
          </a:p>
          <a:p>
            <a:pPr eaLnBrk="1" hangingPunct="1">
              <a:buClr>
                <a:schemeClr val="tx1"/>
              </a:buClr>
              <a:buSzPct val="85000"/>
              <a:buFont typeface="Wingdings" pitchFamily="2" charset="2"/>
              <a:buChar char="Ø"/>
            </a:pPr>
            <a:r>
              <a:rPr lang="en-US" sz="2800" b="1" dirty="0" smtClean="0">
                <a:latin typeface="Times New Roman" pitchFamily="18" charset="0"/>
                <a:cs typeface="Times New Roman" pitchFamily="18" charset="0"/>
              </a:rPr>
              <a:t>Prepare graduates to be good citizens of the society</a:t>
            </a:r>
          </a:p>
          <a:p>
            <a:pPr eaLnBrk="1" hangingPunct="1">
              <a:buClr>
                <a:schemeClr val="tx1"/>
              </a:buClr>
              <a:buSzPct val="85000"/>
              <a:buFont typeface="Wingdings" pitchFamily="2" charset="2"/>
              <a:buChar char="Ø"/>
            </a:pPr>
            <a:r>
              <a:rPr lang="en-US" sz="2800" b="1" dirty="0" smtClean="0">
                <a:latin typeface="Times New Roman" pitchFamily="18" charset="0"/>
                <a:cs typeface="Times New Roman" pitchFamily="18" charset="0"/>
              </a:rPr>
              <a:t>Prepare graduates to pursue advanced degree, if so desired</a:t>
            </a:r>
          </a:p>
          <a:p>
            <a:pPr eaLnBrk="1" hangingPunct="1">
              <a:buClr>
                <a:schemeClr val="tx1"/>
              </a:buClr>
              <a:buSzPct val="85000"/>
              <a:buFont typeface="Wingdings" pitchFamily="2" charset="2"/>
              <a:buChar char="Ø"/>
            </a:pPr>
            <a:r>
              <a:rPr lang="en-US" sz="2800" b="1" dirty="0" smtClean="0">
                <a:latin typeface="Times New Roman" pitchFamily="18" charset="0"/>
                <a:cs typeface="Times New Roman" pitchFamily="18" charset="0"/>
              </a:rPr>
              <a:t>Prepare graduates to be life long learners</a:t>
            </a:r>
          </a:p>
          <a:p>
            <a:pPr eaLnBrk="1" hangingPunct="1">
              <a:buClr>
                <a:schemeClr val="tx1"/>
              </a:buClr>
              <a:buSzPct val="85000"/>
              <a:buFont typeface="Wingdings" pitchFamily="2" charset="2"/>
              <a:buChar char="Ø"/>
            </a:pPr>
            <a:r>
              <a:rPr lang="en-US" sz="2800" b="1" dirty="0" smtClean="0">
                <a:latin typeface="Times New Roman" pitchFamily="18" charset="0"/>
                <a:cs typeface="Times New Roman" pitchFamily="18" charset="0"/>
              </a:rPr>
              <a:t>Prepare graduates to be entrepreneurs</a:t>
            </a:r>
          </a:p>
          <a:p>
            <a:pPr eaLnBrk="1" hangingPunct="1">
              <a:buFont typeface="Wingdings" pitchFamily="2" charset="2"/>
              <a:buNone/>
            </a:pPr>
            <a:endParaRPr lang="en-US" dirty="0" smtClean="0"/>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DD22BE7D-9D5E-4499-964A-07C687A71B91}" type="slidenum">
              <a:rPr lang="en-US"/>
              <a:pPr>
                <a:defRPr/>
              </a:pPr>
              <a:t>31</a:t>
            </a:fld>
            <a:endParaRPr lang="en-US"/>
          </a:p>
        </p:txBody>
      </p:sp>
      <p:sp>
        <p:nvSpPr>
          <p:cNvPr id="27651" name="Rectangle 2"/>
          <p:cNvSpPr>
            <a:spLocks noGrp="1" noChangeArrowheads="1"/>
          </p:cNvSpPr>
          <p:nvPr>
            <p:ph type="title" idx="4294967295"/>
          </p:nvPr>
        </p:nvSpPr>
        <p:spPr>
          <a:xfrm>
            <a:off x="0" y="122238"/>
            <a:ext cx="8991600" cy="1295400"/>
          </a:xfrm>
        </p:spPr>
        <p:txBody>
          <a:bodyPr>
            <a:normAutofit fontScale="90000"/>
          </a:bodyPr>
          <a:lstStyle/>
          <a:p>
            <a:pPr algn="ctr" eaLnBrk="1" hangingPunct="1"/>
            <a:r>
              <a:rPr lang="en-US" dirty="0" smtClean="0">
                <a:latin typeface="Times New Roman" pitchFamily="18" charset="0"/>
                <a:cs typeface="Times New Roman" pitchFamily="18" charset="0"/>
              </a:rPr>
              <a:t>Program Educational Objectives: </a:t>
            </a:r>
            <a:r>
              <a:rPr lang="en-US" dirty="0" smtClean="0">
                <a:solidFill>
                  <a:srgbClr val="260092"/>
                </a:solidFill>
                <a:latin typeface="Times New Roman" pitchFamily="18" charset="0"/>
                <a:cs typeface="Times New Roman" pitchFamily="18" charset="0"/>
              </a:rPr>
              <a:t>Examples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p:cNvSpPr>
            <a:spLocks noGrp="1" noChangeArrowheads="1"/>
          </p:cNvSpPr>
          <p:nvPr>
            <p:ph idx="1"/>
          </p:nvPr>
        </p:nvSpPr>
        <p:spPr/>
        <p:txBody>
          <a:bodyPr>
            <a:normAutofit fontScale="92500" lnSpcReduction="20000"/>
          </a:bodyPr>
          <a:lstStyle/>
          <a:p>
            <a:pPr eaLnBrk="1" hangingPunct="1"/>
            <a:r>
              <a:rPr lang="en-US" sz="3200" b="1" dirty="0" smtClean="0">
                <a:latin typeface="Times New Roman" pitchFamily="18" charset="0"/>
                <a:cs typeface="Times New Roman" pitchFamily="18" charset="0"/>
              </a:rPr>
              <a:t>Program Learning Outcomes – The following questions should be answered when developing outcomes:</a:t>
            </a:r>
          </a:p>
          <a:p>
            <a:pPr eaLnBrk="1" hangingPunct="1">
              <a:buSzPct val="85000"/>
              <a:buFont typeface="Wingdings" pitchFamily="2" charset="2"/>
              <a:buChar char="Ø"/>
            </a:pPr>
            <a:r>
              <a:rPr lang="en-US" sz="3200" b="1" dirty="0" smtClean="0">
                <a:latin typeface="Times New Roman" pitchFamily="18" charset="0"/>
                <a:cs typeface="Times New Roman" pitchFamily="18" charset="0"/>
              </a:rPr>
              <a:t>Are outcomes clearly defined?</a:t>
            </a:r>
          </a:p>
          <a:p>
            <a:pPr eaLnBrk="1" hangingPunct="1">
              <a:buSzPct val="85000"/>
              <a:buFont typeface="Wingdings" pitchFamily="2" charset="2"/>
              <a:buChar char="Ø"/>
            </a:pPr>
            <a:r>
              <a:rPr lang="en-US" sz="3200" b="1" dirty="0" smtClean="0">
                <a:latin typeface="Times New Roman" pitchFamily="18" charset="0"/>
                <a:cs typeface="Times New Roman" pitchFamily="18" charset="0"/>
              </a:rPr>
              <a:t>Does each learning outcome have few performance indicators?</a:t>
            </a:r>
          </a:p>
          <a:p>
            <a:pPr eaLnBrk="1" hangingPunct="1">
              <a:buSzPct val="85000"/>
              <a:buFont typeface="Wingdings" pitchFamily="2" charset="2"/>
              <a:buChar char="Ø"/>
            </a:pPr>
            <a:r>
              <a:rPr lang="en-US" sz="3200" b="1" dirty="0" smtClean="0">
                <a:latin typeface="Times New Roman" pitchFamily="18" charset="0"/>
                <a:cs typeface="Times New Roman" pitchFamily="18" charset="0"/>
              </a:rPr>
              <a:t>Did we develop rubrics using performance indicators?</a:t>
            </a:r>
          </a:p>
          <a:p>
            <a:pPr eaLnBrk="1" hangingPunct="1">
              <a:buSzPct val="85000"/>
              <a:buFont typeface="Wingdings" pitchFamily="2" charset="2"/>
              <a:buChar char="Ø"/>
            </a:pPr>
            <a:r>
              <a:rPr lang="en-US" sz="3200" b="1" dirty="0" smtClean="0">
                <a:latin typeface="Times New Roman" pitchFamily="18" charset="0"/>
                <a:cs typeface="Times New Roman" pitchFamily="18" charset="0"/>
              </a:rPr>
              <a:t>Are outcomes aligned with objectives?</a:t>
            </a:r>
          </a:p>
          <a:p>
            <a:pPr eaLnBrk="1" hangingPunct="1">
              <a:buSzPct val="85000"/>
              <a:buFont typeface="Wingdings" pitchFamily="2" charset="2"/>
              <a:buChar char="Ø"/>
            </a:pPr>
            <a:r>
              <a:rPr lang="en-US" sz="3200" b="1" dirty="0" smtClean="0">
                <a:latin typeface="Times New Roman" pitchFamily="18" charset="0"/>
                <a:cs typeface="Times New Roman" pitchFamily="18" charset="0"/>
              </a:rPr>
              <a:t>Are outcomes numbers manageable?</a:t>
            </a:r>
          </a:p>
          <a:p>
            <a:pPr eaLnBrk="1" hangingPunct="1">
              <a:buSzPct val="85000"/>
              <a:buFont typeface="Wingdings" pitchFamily="2" charset="2"/>
              <a:buChar char="Ø"/>
            </a:pPr>
            <a:r>
              <a:rPr lang="en-US" sz="3200" b="1" dirty="0" smtClean="0">
                <a:latin typeface="Times New Roman" pitchFamily="18" charset="0"/>
                <a:cs typeface="Times New Roman" pitchFamily="18" charset="0"/>
              </a:rPr>
              <a:t>Are ABET outcomes a through k included?</a:t>
            </a:r>
          </a:p>
          <a:p>
            <a:pPr eaLnBrk="1" hangingPunct="1"/>
            <a:endParaRPr lang="en-US" sz="1800" b="0" dirty="0" smtClean="0"/>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855C1550-3BAF-431F-BC32-B8DE2361A569}" type="slidenum">
              <a:rPr lang="en-US"/>
              <a:pPr>
                <a:defRPr/>
              </a:pPr>
              <a:t>32</a:t>
            </a:fld>
            <a:endParaRPr lang="en-US"/>
          </a:p>
        </p:txBody>
      </p:sp>
      <p:sp>
        <p:nvSpPr>
          <p:cNvPr id="30723" name="Rectangle 2"/>
          <p:cNvSpPr>
            <a:spLocks noGrp="1" noChangeArrowheads="1"/>
          </p:cNvSpPr>
          <p:nvPr>
            <p:ph type="title" idx="4294967295"/>
          </p:nvPr>
        </p:nvSpPr>
        <p:spPr>
          <a:xfrm>
            <a:off x="0" y="122238"/>
            <a:ext cx="9144000" cy="1295400"/>
          </a:xfrm>
        </p:spPr>
        <p:txBody>
          <a:bodyPr>
            <a:normAutofit/>
          </a:bodyPr>
          <a:lstStyle/>
          <a:p>
            <a:pPr algn="ctr" eaLnBrk="1" hangingPunct="1"/>
            <a:r>
              <a:rPr lang="en-US" sz="3600" dirty="0" smtClean="0">
                <a:latin typeface="Times New Roman" pitchFamily="18" charset="0"/>
                <a:cs typeface="Times New Roman" pitchFamily="18" charset="0"/>
              </a:rPr>
              <a:t>PROGRAM LEARNING OUTCOMES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idx="1"/>
          </p:nvPr>
        </p:nvSpPr>
        <p:spPr>
          <a:xfrm>
            <a:off x="457200" y="1143000"/>
            <a:ext cx="8229600" cy="5334000"/>
          </a:xfrm>
        </p:spPr>
        <p:txBody>
          <a:bodyPr>
            <a:normAutofit/>
          </a:bodyPr>
          <a:lstStyle/>
          <a:p>
            <a:pPr eaLnBrk="1" hangingPunct="1">
              <a:lnSpc>
                <a:spcPct val="80000"/>
              </a:lnSpc>
              <a:buFont typeface="Wingdings" pitchFamily="2" charset="2"/>
              <a:buNone/>
            </a:pPr>
            <a:r>
              <a:rPr lang="en-US" sz="1500" dirty="0" smtClean="0"/>
              <a:t>(a</a:t>
            </a:r>
            <a:r>
              <a:rPr lang="en-US" sz="1500" b="1" dirty="0" smtClean="0"/>
              <a:t>) an ability to apply knowledge of mathematics, science, and engineering</a:t>
            </a:r>
          </a:p>
          <a:p>
            <a:pPr eaLnBrk="1" hangingPunct="1">
              <a:lnSpc>
                <a:spcPct val="80000"/>
              </a:lnSpc>
              <a:buFont typeface="Wingdings" pitchFamily="2" charset="2"/>
              <a:buNone/>
            </a:pPr>
            <a:r>
              <a:rPr lang="en-US" sz="1500" b="1" dirty="0" smtClean="0"/>
              <a:t>(b) an ability to design and conduct experiments, as well as to analyze and interpret data</a:t>
            </a:r>
          </a:p>
          <a:p>
            <a:pPr eaLnBrk="1" hangingPunct="1">
              <a:lnSpc>
                <a:spcPct val="80000"/>
              </a:lnSpc>
              <a:buFont typeface="Wingdings" pitchFamily="2" charset="2"/>
              <a:buNone/>
            </a:pPr>
            <a:r>
              <a:rPr lang="en-US" sz="1500" b="1" dirty="0" smtClean="0"/>
              <a:t>(c) an ability to design a system, component, or process to meet desired needs within realistic constraints such as economic, environmental, social, political, ethical, health and safety, manufacturability, and sustainability</a:t>
            </a:r>
          </a:p>
          <a:p>
            <a:pPr eaLnBrk="1" hangingPunct="1">
              <a:lnSpc>
                <a:spcPct val="80000"/>
              </a:lnSpc>
              <a:buFont typeface="Wingdings" pitchFamily="2" charset="2"/>
              <a:buNone/>
            </a:pPr>
            <a:r>
              <a:rPr lang="en-US" sz="1500" b="1" dirty="0" smtClean="0"/>
              <a:t>(d) an ability to function on multidisciplinary teams</a:t>
            </a:r>
          </a:p>
          <a:p>
            <a:pPr eaLnBrk="1" hangingPunct="1">
              <a:lnSpc>
                <a:spcPct val="80000"/>
              </a:lnSpc>
              <a:buFont typeface="Wingdings" pitchFamily="2" charset="2"/>
              <a:buNone/>
            </a:pPr>
            <a:r>
              <a:rPr lang="en-US" sz="1500" b="1" dirty="0" smtClean="0"/>
              <a:t>(e) an ability to identify, formulate, and solve engineering problems</a:t>
            </a:r>
          </a:p>
          <a:p>
            <a:pPr eaLnBrk="1" hangingPunct="1">
              <a:lnSpc>
                <a:spcPct val="80000"/>
              </a:lnSpc>
              <a:buFont typeface="Wingdings" pitchFamily="2" charset="2"/>
              <a:buNone/>
            </a:pPr>
            <a:r>
              <a:rPr lang="en-US" sz="1500" b="1" dirty="0" smtClean="0"/>
              <a:t>(f) an understanding of professional and ethical responsibility</a:t>
            </a:r>
          </a:p>
          <a:p>
            <a:pPr eaLnBrk="1" hangingPunct="1">
              <a:lnSpc>
                <a:spcPct val="80000"/>
              </a:lnSpc>
              <a:buFont typeface="Wingdings" pitchFamily="2" charset="2"/>
              <a:buNone/>
            </a:pPr>
            <a:r>
              <a:rPr lang="en-US" sz="1500" b="1" dirty="0" smtClean="0"/>
              <a:t>(g) an ability to communicate effectively</a:t>
            </a:r>
          </a:p>
          <a:p>
            <a:pPr eaLnBrk="1" hangingPunct="1">
              <a:lnSpc>
                <a:spcPct val="80000"/>
              </a:lnSpc>
              <a:buFont typeface="Wingdings" pitchFamily="2" charset="2"/>
              <a:buNone/>
            </a:pPr>
            <a:r>
              <a:rPr lang="en-US" sz="1500" b="1" dirty="0" smtClean="0"/>
              <a:t>(h) the broad education necessary to understand the impact of engineering solutions in a global, economic, environmental, and societal context</a:t>
            </a:r>
          </a:p>
          <a:p>
            <a:pPr eaLnBrk="1" hangingPunct="1">
              <a:lnSpc>
                <a:spcPct val="80000"/>
              </a:lnSpc>
              <a:buFont typeface="Wingdings" pitchFamily="2" charset="2"/>
              <a:buNone/>
            </a:pPr>
            <a:r>
              <a:rPr lang="en-US" sz="1500" b="1" dirty="0" smtClean="0"/>
              <a:t>(</a:t>
            </a:r>
            <a:r>
              <a:rPr lang="en-US" sz="1500" b="1" dirty="0" err="1" smtClean="0"/>
              <a:t>i</a:t>
            </a:r>
            <a:r>
              <a:rPr lang="en-US" sz="1500" b="1" dirty="0" smtClean="0"/>
              <a:t>) a recognition of the need for, and an ability to engage in life-long learning</a:t>
            </a:r>
          </a:p>
          <a:p>
            <a:pPr eaLnBrk="1" hangingPunct="1">
              <a:lnSpc>
                <a:spcPct val="80000"/>
              </a:lnSpc>
              <a:buFont typeface="Wingdings" pitchFamily="2" charset="2"/>
              <a:buNone/>
            </a:pPr>
            <a:r>
              <a:rPr lang="en-US" sz="1500" b="1" dirty="0" smtClean="0"/>
              <a:t>(j) a knowledge of contemporary issues</a:t>
            </a:r>
          </a:p>
          <a:p>
            <a:pPr eaLnBrk="1" hangingPunct="1">
              <a:lnSpc>
                <a:spcPct val="80000"/>
              </a:lnSpc>
              <a:buFont typeface="Wingdings" pitchFamily="2" charset="2"/>
              <a:buNone/>
            </a:pPr>
            <a:r>
              <a:rPr lang="en-US" sz="1500" b="1" dirty="0" smtClean="0"/>
              <a:t>(k) an ability to use the techniques, skills, and modern engineering tools necessary for engineering practice</a:t>
            </a:r>
          </a:p>
          <a:p>
            <a:pPr eaLnBrk="1" hangingPunct="1">
              <a:lnSpc>
                <a:spcPct val="80000"/>
              </a:lnSpc>
            </a:pPr>
            <a:r>
              <a:rPr lang="en-US" sz="1500" b="1" dirty="0" smtClean="0"/>
              <a:t>(l-n) Outcome based on Program Criteria</a:t>
            </a:r>
          </a:p>
          <a:p>
            <a:pPr eaLnBrk="1" hangingPunct="1">
              <a:lnSpc>
                <a:spcPct val="80000"/>
              </a:lnSpc>
              <a:buFont typeface="Wingdings" pitchFamily="2" charset="2"/>
              <a:buNone/>
            </a:pPr>
            <a:r>
              <a:rPr lang="en-US" sz="1500" b="1" dirty="0" smtClean="0"/>
              <a:t>Program outcomes are outcomes (a) through (k) plus any additional outcomes that may be articulated by the program. Program outcomes must foster attainment of program educational objectives.</a:t>
            </a:r>
          </a:p>
          <a:p>
            <a:pPr eaLnBrk="1" hangingPunct="1">
              <a:lnSpc>
                <a:spcPct val="80000"/>
              </a:lnSpc>
            </a:pPr>
            <a:endParaRPr lang="en-US" sz="1500" dirty="0" smtClean="0"/>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24623FB1-A590-4649-A7DC-DA2C8CE86B2E}" type="slidenum">
              <a:rPr lang="en-US"/>
              <a:pPr>
                <a:defRPr/>
              </a:pPr>
              <a:t>33</a:t>
            </a:fld>
            <a:endParaRPr lang="en-US"/>
          </a:p>
        </p:txBody>
      </p:sp>
      <p:sp>
        <p:nvSpPr>
          <p:cNvPr id="31747" name="Rectangle 2"/>
          <p:cNvSpPr>
            <a:spLocks noGrp="1" noChangeArrowheads="1"/>
          </p:cNvSpPr>
          <p:nvPr>
            <p:ph type="title" idx="4294967295"/>
          </p:nvPr>
        </p:nvSpPr>
        <p:spPr>
          <a:xfrm>
            <a:off x="0" y="122238"/>
            <a:ext cx="9144000" cy="1295400"/>
          </a:xfrm>
        </p:spPr>
        <p:txBody>
          <a:bodyPr>
            <a:normAutofit fontScale="90000"/>
          </a:bodyPr>
          <a:lstStyle/>
          <a:p>
            <a:pPr algn="ctr" eaLnBrk="1" hangingPunct="1"/>
            <a:r>
              <a:rPr lang="en-US" sz="2400" dirty="0" smtClean="0"/>
              <a:t/>
            </a:r>
            <a:br>
              <a:rPr lang="en-US" sz="2400" dirty="0" smtClean="0"/>
            </a:br>
            <a:r>
              <a:rPr lang="en-US" sz="2400" dirty="0" smtClean="0"/>
              <a:t>Engineering programs must demonstrate that their students attain the following outcomes:</a:t>
            </a:r>
            <a:r>
              <a:rPr lang="en-US" dirty="0" smtClean="0"/>
              <a:t/>
            </a:r>
            <a:br>
              <a:rPr lang="en-US" dirty="0" smtClean="0"/>
            </a:br>
            <a:endParaRPr lang="en-US"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p:cNvSpPr>
            <a:spLocks noGrp="1" noChangeArrowheads="1"/>
          </p:cNvSpPr>
          <p:nvPr>
            <p:ph idx="1"/>
          </p:nvPr>
        </p:nvSpPr>
        <p:spPr>
          <a:xfrm>
            <a:off x="228600" y="1295400"/>
            <a:ext cx="8686800" cy="4835525"/>
          </a:xfrm>
        </p:spPr>
        <p:txBody>
          <a:bodyPr>
            <a:normAutofit lnSpcReduction="10000"/>
          </a:bodyPr>
          <a:lstStyle/>
          <a:p>
            <a:pPr eaLnBrk="1" hangingPunct="1">
              <a:lnSpc>
                <a:spcPct val="90000"/>
              </a:lnSpc>
              <a:buFont typeface="Wingdings" pitchFamily="2" charset="2"/>
              <a:buNone/>
            </a:pPr>
            <a:r>
              <a:rPr lang="en-US" b="1" dirty="0" smtClean="0">
                <a:latin typeface="Times New Roman" pitchFamily="18" charset="0"/>
                <a:cs typeface="Times New Roman" pitchFamily="18" charset="0"/>
              </a:rPr>
              <a:t>Task 1: Review Program Educational Objectives (PEO)</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2: Review Program Learning Outcomes</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3: Align Learning outcomes with PEO</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4: Present to Constituents</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5: Get Approval &amp; Publish</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6: Mapping Course Outcomes to Program Outcomes</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7: Develop Performance Indicators </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8: Identify Assessment Tools/Methods</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9: Develop Assessment Plan</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10: Data Collection and Evaluation</a:t>
            </a:r>
          </a:p>
          <a:p>
            <a:pPr eaLnBrk="1" hangingPunct="1">
              <a:lnSpc>
                <a:spcPct val="90000"/>
              </a:lnSpc>
              <a:buFont typeface="Wingdings" pitchFamily="2" charset="2"/>
              <a:buNone/>
            </a:pPr>
            <a:r>
              <a:rPr lang="en-US" b="1" dirty="0" smtClean="0">
                <a:latin typeface="Times New Roman" pitchFamily="18" charset="0"/>
                <a:cs typeface="Times New Roman" pitchFamily="18" charset="0"/>
              </a:rPr>
              <a:t>Task 11: Closing the Loop</a:t>
            </a:r>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F3F2C875-9B25-45B0-8769-CEDC91C12ED3}" type="slidenum">
              <a:rPr lang="en-US"/>
              <a:pPr>
                <a:defRPr/>
              </a:pPr>
              <a:t>34</a:t>
            </a:fld>
            <a:endParaRPr lang="en-US"/>
          </a:p>
        </p:txBody>
      </p:sp>
      <p:sp>
        <p:nvSpPr>
          <p:cNvPr id="32771" name="Rectangle 2"/>
          <p:cNvSpPr>
            <a:spLocks noGrp="1" noChangeArrowheads="1"/>
          </p:cNvSpPr>
          <p:nvPr>
            <p:ph type="title" idx="4294967295"/>
          </p:nvPr>
        </p:nvSpPr>
        <p:spPr>
          <a:xfrm>
            <a:off x="0" y="122238"/>
            <a:ext cx="9144000" cy="1295400"/>
          </a:xfrm>
        </p:spPr>
        <p:txBody>
          <a:bodyPr/>
          <a:lstStyle/>
          <a:p>
            <a:pPr algn="ctr" eaLnBrk="1" hangingPunct="1"/>
            <a:r>
              <a:rPr lang="en-US" dirty="0" smtClean="0"/>
              <a:t>Important Tasks to be done</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normAutofit/>
          </a:bodyPr>
          <a:lstStyle/>
          <a:p>
            <a:pPr algn="ctr" eaLnBrk="1" hangingPunct="1"/>
            <a:r>
              <a:rPr lang="en-US" sz="2800" dirty="0" smtClean="0">
                <a:latin typeface="Times New Roman" pitchFamily="18" charset="0"/>
                <a:cs typeface="Times New Roman" pitchFamily="18" charset="0"/>
              </a:rPr>
              <a:t>TASK 3: Align Learning outcomes with Program Objectives.</a:t>
            </a:r>
          </a:p>
        </p:txBody>
      </p:sp>
      <p:sp>
        <p:nvSpPr>
          <p:cNvPr id="40964" name="Rectangle 3"/>
          <p:cNvSpPr>
            <a:spLocks noGrp="1" noChangeArrowheads="1"/>
          </p:cNvSpPr>
          <p:nvPr>
            <p:ph type="body" sz="half" idx="1"/>
          </p:nvPr>
        </p:nvSpPr>
        <p:spPr>
          <a:xfrm>
            <a:off x="457200" y="1447800"/>
            <a:ext cx="8001000" cy="2133600"/>
          </a:xfrm>
        </p:spPr>
        <p:txBody>
          <a:bodyPr>
            <a:normAutofit/>
          </a:bodyPr>
          <a:lstStyle/>
          <a:p>
            <a:pPr eaLnBrk="1" hangingPunct="1"/>
            <a:r>
              <a:rPr lang="en-US" dirty="0" smtClean="0">
                <a:latin typeface="Times New Roman" pitchFamily="18" charset="0"/>
                <a:cs typeface="Times New Roman" pitchFamily="18" charset="0"/>
              </a:rPr>
              <a:t>Program outcomes must foster attainment of program educational objectives</a:t>
            </a:r>
          </a:p>
          <a:p>
            <a:pPr eaLnBrk="1" hangingPunct="1"/>
            <a:r>
              <a:rPr lang="en-US" sz="2400" dirty="0" smtClean="0">
                <a:latin typeface="Times New Roman" pitchFamily="18" charset="0"/>
                <a:cs typeface="Times New Roman" pitchFamily="18" charset="0"/>
              </a:rPr>
              <a:t>Link outcomes with PEO</a:t>
            </a:r>
          </a:p>
          <a:p>
            <a:pPr eaLnBrk="1" hangingPunct="1"/>
            <a:r>
              <a:rPr lang="en-US" sz="2400" dirty="0" smtClean="0">
                <a:latin typeface="Times New Roman" pitchFamily="18" charset="0"/>
                <a:cs typeface="Times New Roman" pitchFamily="18" charset="0"/>
              </a:rPr>
              <a:t>All Learning Outcomes may or may not link to all/any PEO</a:t>
            </a:r>
          </a:p>
        </p:txBody>
      </p:sp>
      <p:graphicFrame>
        <p:nvGraphicFramePr>
          <p:cNvPr id="382894" name="Group 942"/>
          <p:cNvGraphicFramePr>
            <a:graphicFrameLocks noGrp="1"/>
          </p:cNvGraphicFramePr>
          <p:nvPr>
            <p:ph sz="half" idx="2"/>
          </p:nvPr>
        </p:nvGraphicFramePr>
        <p:xfrm>
          <a:off x="381000" y="3505200"/>
          <a:ext cx="8305800" cy="2773680"/>
        </p:xfrm>
        <a:graphic>
          <a:graphicData uri="http://schemas.openxmlformats.org/drawingml/2006/table">
            <a:tbl>
              <a:tblPr/>
              <a:tblGrid>
                <a:gridCol w="692150"/>
                <a:gridCol w="692150"/>
                <a:gridCol w="692150"/>
                <a:gridCol w="692150"/>
                <a:gridCol w="692150"/>
                <a:gridCol w="692150"/>
                <a:gridCol w="692150"/>
                <a:gridCol w="692150"/>
                <a:gridCol w="692150"/>
                <a:gridCol w="692150"/>
                <a:gridCol w="692150"/>
                <a:gridCol w="692150"/>
              </a:tblGrid>
              <a:tr h="3317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1">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Program Learning Outcomes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PEO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Comic Sans MS" pitchFamily="66"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 name="Slide Number Placeholder 6"/>
          <p:cNvSpPr>
            <a:spLocks noGrp="1"/>
          </p:cNvSpPr>
          <p:nvPr>
            <p:ph type="sldNum" sz="quarter" idx="12"/>
          </p:nvPr>
        </p:nvSpPr>
        <p:spPr/>
        <p:txBody>
          <a:bodyPr/>
          <a:lstStyle/>
          <a:p>
            <a:pPr>
              <a:defRPr/>
            </a:pPr>
            <a:fld id="{3951B9BE-0A13-4731-9A29-EF04FE5CB2C7}" type="slidenum">
              <a:rPr lang="en-US"/>
              <a:pPr>
                <a:defRPr/>
              </a:pPr>
              <a:t>35</a:t>
            </a:fld>
            <a:endParaRPr lang="en-US"/>
          </a:p>
        </p:txBody>
      </p:sp>
      <p:sp>
        <p:nvSpPr>
          <p:cNvPr id="41061" name="Line 943"/>
          <p:cNvSpPr>
            <a:spLocks noChangeShapeType="1"/>
          </p:cNvSpPr>
          <p:nvPr/>
        </p:nvSpPr>
        <p:spPr bwMode="auto">
          <a:xfrm>
            <a:off x="3505200" y="3200400"/>
            <a:ext cx="533400" cy="76200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3"/>
          <p:cNvSpPr>
            <a:spLocks noGrp="1" noChangeArrowheads="1"/>
          </p:cNvSpPr>
          <p:nvPr>
            <p:ph idx="1"/>
          </p:nvPr>
        </p:nvSpPr>
        <p:spPr>
          <a:xfrm>
            <a:off x="457200" y="1371600"/>
            <a:ext cx="8229600" cy="4759325"/>
          </a:xfrm>
        </p:spPr>
        <p:txBody>
          <a:bodyPr>
            <a:normAutofit lnSpcReduction="10000"/>
          </a:bodyPr>
          <a:lstStyle/>
          <a:p>
            <a:pPr eaLnBrk="1" hangingPunct="1">
              <a:buSzPct val="85000"/>
              <a:buFont typeface="Wingdings" pitchFamily="2" charset="2"/>
              <a:buNone/>
            </a:pPr>
            <a:r>
              <a:rPr lang="en-US" b="1" dirty="0" smtClean="0">
                <a:solidFill>
                  <a:srgbClr val="260092"/>
                </a:solidFill>
                <a:latin typeface="Times New Roman" pitchFamily="18" charset="0"/>
                <a:cs typeface="Times New Roman" pitchFamily="18" charset="0"/>
              </a:rPr>
              <a:t>Main Stakeholders/Constituents</a:t>
            </a:r>
          </a:p>
          <a:p>
            <a:pPr eaLnBrk="1" hangingPunct="1">
              <a:buSzPct val="85000"/>
              <a:buFont typeface="Wingdings" pitchFamily="2" charset="2"/>
              <a:buChar char="Ø"/>
            </a:pPr>
            <a:r>
              <a:rPr lang="en-US" b="1" dirty="0" smtClean="0">
                <a:solidFill>
                  <a:srgbClr val="FF0000"/>
                </a:solidFill>
                <a:latin typeface="Times New Roman" pitchFamily="18" charset="0"/>
                <a:cs typeface="Times New Roman" pitchFamily="18" charset="0"/>
              </a:rPr>
              <a:t>Faculty</a:t>
            </a:r>
            <a:r>
              <a:rPr lang="en-US" b="1" dirty="0" smtClean="0">
                <a:latin typeface="Times New Roman" pitchFamily="18" charset="0"/>
                <a:cs typeface="Times New Roman" pitchFamily="18" charset="0"/>
              </a:rPr>
              <a:t> through Department Council</a:t>
            </a:r>
          </a:p>
          <a:p>
            <a:pPr eaLnBrk="1" hangingPunct="1">
              <a:buSzPct val="85000"/>
              <a:buFont typeface="Wingdings" pitchFamily="2" charset="2"/>
              <a:buChar char="Ø"/>
            </a:pPr>
            <a:r>
              <a:rPr lang="en-US" b="1" dirty="0" smtClean="0">
                <a:latin typeface="Times New Roman" pitchFamily="18" charset="0"/>
                <a:cs typeface="Times New Roman" pitchFamily="18" charset="0"/>
              </a:rPr>
              <a:t>Employers through </a:t>
            </a:r>
            <a:r>
              <a:rPr lang="en-US" b="1" dirty="0" smtClean="0">
                <a:solidFill>
                  <a:srgbClr val="FF0000"/>
                </a:solidFill>
                <a:latin typeface="Times New Roman" pitchFamily="18" charset="0"/>
                <a:cs typeface="Times New Roman" pitchFamily="18" charset="0"/>
              </a:rPr>
              <a:t>Industrial Advisory Committee</a:t>
            </a:r>
            <a:endParaRPr lang="en-US" b="1" dirty="0" smtClean="0">
              <a:latin typeface="Times New Roman" pitchFamily="18" charset="0"/>
              <a:cs typeface="Times New Roman" pitchFamily="18" charset="0"/>
            </a:endParaRPr>
          </a:p>
          <a:p>
            <a:pPr eaLnBrk="1" hangingPunct="1">
              <a:buSzPct val="85000"/>
              <a:buFont typeface="Wingdings" pitchFamily="2" charset="2"/>
              <a:buChar char="Ø"/>
            </a:pPr>
            <a:r>
              <a:rPr lang="en-US" b="1" dirty="0" smtClean="0">
                <a:solidFill>
                  <a:srgbClr val="FF0000"/>
                </a:solidFill>
                <a:latin typeface="Times New Roman" pitchFamily="18" charset="0"/>
                <a:cs typeface="Times New Roman" pitchFamily="18" charset="0"/>
              </a:rPr>
              <a:t>Students</a:t>
            </a:r>
            <a:r>
              <a:rPr lang="en-US" b="1" dirty="0" smtClean="0">
                <a:latin typeface="Times New Roman" pitchFamily="18" charset="0"/>
                <a:cs typeface="Times New Roman" pitchFamily="18" charset="0"/>
              </a:rPr>
              <a:t> through various Professional Groups or Student Societies etc.</a:t>
            </a:r>
          </a:p>
          <a:p>
            <a:pPr eaLnBrk="1" hangingPunct="1">
              <a:buSzPct val="85000"/>
              <a:buFont typeface="Wingdings" pitchFamily="2" charset="2"/>
              <a:buNone/>
            </a:pPr>
            <a:r>
              <a:rPr lang="en-US" b="1" dirty="0" smtClean="0">
                <a:solidFill>
                  <a:srgbClr val="260092"/>
                </a:solidFill>
                <a:latin typeface="Times New Roman" pitchFamily="18" charset="0"/>
                <a:cs typeface="Times New Roman" pitchFamily="18" charset="0"/>
              </a:rPr>
              <a:t>Others:</a:t>
            </a:r>
          </a:p>
          <a:p>
            <a:pPr eaLnBrk="1" hangingPunct="1">
              <a:buSzPct val="85000"/>
              <a:buFont typeface="Wingdings" pitchFamily="2" charset="2"/>
              <a:buChar char="Ø"/>
            </a:pPr>
            <a:r>
              <a:rPr lang="en-US" b="1" dirty="0" smtClean="0">
                <a:latin typeface="Times New Roman" pitchFamily="18" charset="0"/>
                <a:cs typeface="Times New Roman" pitchFamily="18" charset="0"/>
              </a:rPr>
              <a:t>Administration</a:t>
            </a:r>
          </a:p>
          <a:p>
            <a:pPr eaLnBrk="1" hangingPunct="1">
              <a:buSzPct val="85000"/>
              <a:buFont typeface="Wingdings" pitchFamily="2" charset="2"/>
              <a:buChar char="Ø"/>
            </a:pPr>
            <a:r>
              <a:rPr lang="en-US" b="1" dirty="0" smtClean="0">
                <a:latin typeface="Times New Roman" pitchFamily="18" charset="0"/>
                <a:cs typeface="Times New Roman" pitchFamily="18" charset="0"/>
              </a:rPr>
              <a:t>Alumni</a:t>
            </a:r>
          </a:p>
          <a:p>
            <a:pPr eaLnBrk="1" hangingPunct="1">
              <a:buSzPct val="85000"/>
              <a:buFont typeface="Wingdings" pitchFamily="2" charset="2"/>
              <a:buChar char="Ø"/>
            </a:pPr>
            <a:r>
              <a:rPr lang="en-US" b="1" dirty="0" smtClean="0">
                <a:latin typeface="Times New Roman" pitchFamily="18" charset="0"/>
                <a:cs typeface="Times New Roman" pitchFamily="18" charset="0"/>
              </a:rPr>
              <a:t>Other Graduate Schools</a:t>
            </a:r>
          </a:p>
          <a:p>
            <a:pPr eaLnBrk="1" hangingPunct="1">
              <a:buSzPct val="85000"/>
              <a:buFont typeface="Wingdings" pitchFamily="2" charset="2"/>
              <a:buChar char="Ø"/>
            </a:pPr>
            <a:r>
              <a:rPr lang="en-US" b="1" dirty="0" smtClean="0">
                <a:latin typeface="Times New Roman" pitchFamily="18" charset="0"/>
                <a:cs typeface="Times New Roman" pitchFamily="18" charset="0"/>
              </a:rPr>
              <a:t>Recruiters</a:t>
            </a:r>
          </a:p>
          <a:p>
            <a:pPr eaLnBrk="1" hangingPunct="1">
              <a:buSzPct val="85000"/>
              <a:buFont typeface="Wingdings" pitchFamily="2" charset="2"/>
              <a:buChar char="Ø"/>
            </a:pPr>
            <a:r>
              <a:rPr lang="en-US" b="1" dirty="0" smtClean="0">
                <a:latin typeface="Times New Roman" pitchFamily="18" charset="0"/>
                <a:cs typeface="Times New Roman" pitchFamily="18" charset="0"/>
              </a:rPr>
              <a:t>Employers</a:t>
            </a:r>
          </a:p>
        </p:txBody>
      </p:sp>
      <p:sp>
        <p:nvSpPr>
          <p:cNvPr id="7" name="Slide Number Placeholder 5"/>
          <p:cNvSpPr>
            <a:spLocks noGrp="1"/>
          </p:cNvSpPr>
          <p:nvPr>
            <p:ph type="sldNum" sz="quarter" idx="4294967295"/>
          </p:nvPr>
        </p:nvSpPr>
        <p:spPr>
          <a:xfrm>
            <a:off x="7239000" y="6248400"/>
            <a:ext cx="1905000" cy="457200"/>
          </a:xfrm>
        </p:spPr>
        <p:txBody>
          <a:bodyPr/>
          <a:lstStyle/>
          <a:p>
            <a:pPr>
              <a:defRPr/>
            </a:pPr>
            <a:fld id="{5B4C4DCC-56FF-4329-9E6E-B2DE9354DAE1}" type="slidenum">
              <a:rPr lang="en-US"/>
              <a:pPr>
                <a:defRPr/>
              </a:pPr>
              <a:t>36</a:t>
            </a:fld>
            <a:endParaRPr lang="en-US"/>
          </a:p>
        </p:txBody>
      </p:sp>
      <p:sp>
        <p:nvSpPr>
          <p:cNvPr id="41987" name="Rectangle 2"/>
          <p:cNvSpPr>
            <a:spLocks noGrp="1" noChangeArrowheads="1"/>
          </p:cNvSpPr>
          <p:nvPr>
            <p:ph type="title" idx="4294967295"/>
          </p:nvPr>
        </p:nvSpPr>
        <p:spPr>
          <a:xfrm>
            <a:off x="0" y="122238"/>
            <a:ext cx="8915400" cy="1295400"/>
          </a:xfrm>
        </p:spPr>
        <p:txBody>
          <a:bodyPr/>
          <a:lstStyle/>
          <a:p>
            <a:pPr algn="ctr" eaLnBrk="1" hangingPunct="1"/>
            <a:r>
              <a:rPr lang="en-US" dirty="0" smtClean="0">
                <a:latin typeface="Times New Roman" pitchFamily="18" charset="0"/>
                <a:cs typeface="Times New Roman" pitchFamily="18" charset="0"/>
              </a:rPr>
              <a:t>TASK 4: </a:t>
            </a:r>
            <a:br>
              <a:rPr lang="en-US"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Present to Constituents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3"/>
          <p:cNvSpPr>
            <a:spLocks noGrp="1" noChangeArrowheads="1"/>
          </p:cNvSpPr>
          <p:nvPr>
            <p:ph idx="1"/>
          </p:nvPr>
        </p:nvSpPr>
        <p:spPr/>
        <p:txBody>
          <a:bodyPr>
            <a:normAutofit lnSpcReduction="10000"/>
          </a:bodyPr>
          <a:lstStyle/>
          <a:p>
            <a:pPr eaLnBrk="1" hangingPunct="1">
              <a:buSzPct val="85000"/>
              <a:buFont typeface="Wingdings" pitchFamily="2" charset="2"/>
              <a:buNone/>
            </a:pPr>
            <a:r>
              <a:rPr lang="en-US" smtClean="0">
                <a:solidFill>
                  <a:srgbClr val="260092"/>
                </a:solidFill>
              </a:rPr>
              <a:t>Get Approval</a:t>
            </a:r>
          </a:p>
          <a:p>
            <a:pPr eaLnBrk="1" hangingPunct="1">
              <a:buSzPct val="85000"/>
              <a:buFont typeface="Wingdings" pitchFamily="2" charset="2"/>
              <a:buChar char="Ø"/>
            </a:pPr>
            <a:r>
              <a:rPr lang="en-US" smtClean="0"/>
              <a:t>Final form of the Program Educational Objectives and Learning Outcomes should be approved by the Department Council</a:t>
            </a:r>
          </a:p>
          <a:p>
            <a:pPr eaLnBrk="1" hangingPunct="1">
              <a:buSzPct val="85000"/>
              <a:buFont typeface="Wingdings" pitchFamily="2" charset="2"/>
              <a:buChar char="Ø"/>
            </a:pPr>
            <a:r>
              <a:rPr lang="en-US" smtClean="0"/>
              <a:t>Keep record in “ABET File”</a:t>
            </a:r>
          </a:p>
          <a:p>
            <a:pPr eaLnBrk="1" hangingPunct="1">
              <a:buSzPct val="85000"/>
              <a:buFont typeface="Wingdings" pitchFamily="2" charset="2"/>
              <a:buChar char="Ø"/>
            </a:pPr>
            <a:endParaRPr lang="en-US" smtClean="0"/>
          </a:p>
          <a:p>
            <a:pPr eaLnBrk="1" hangingPunct="1">
              <a:buSzPct val="85000"/>
              <a:buFont typeface="Wingdings" pitchFamily="2" charset="2"/>
              <a:buNone/>
            </a:pPr>
            <a:r>
              <a:rPr lang="en-US" smtClean="0">
                <a:solidFill>
                  <a:srgbClr val="260092"/>
                </a:solidFill>
              </a:rPr>
              <a:t>Publish at:</a:t>
            </a:r>
          </a:p>
          <a:p>
            <a:pPr eaLnBrk="1" hangingPunct="1">
              <a:buSzPct val="85000"/>
              <a:buFont typeface="Wingdings" pitchFamily="2" charset="2"/>
              <a:buChar char="Ø"/>
            </a:pPr>
            <a:r>
              <a:rPr lang="en-US" smtClean="0"/>
              <a:t> Department Website</a:t>
            </a:r>
          </a:p>
          <a:p>
            <a:pPr eaLnBrk="1" hangingPunct="1">
              <a:buSzPct val="85000"/>
              <a:buFont typeface="Wingdings" pitchFamily="2" charset="2"/>
              <a:buChar char="Ø"/>
            </a:pPr>
            <a:r>
              <a:rPr lang="en-US" smtClean="0"/>
              <a:t> General Catalog</a:t>
            </a:r>
          </a:p>
          <a:p>
            <a:pPr eaLnBrk="1" hangingPunct="1">
              <a:buSzPct val="85000"/>
              <a:buFont typeface="Wingdings" pitchFamily="2" charset="2"/>
              <a:buChar char="Ø"/>
            </a:pPr>
            <a:r>
              <a:rPr lang="en-US" smtClean="0"/>
              <a:t> Bulletin Boards etc</a:t>
            </a:r>
          </a:p>
          <a:p>
            <a:pPr eaLnBrk="1" hangingPunct="1">
              <a:buFont typeface="Wingdings" pitchFamily="2" charset="2"/>
              <a:buNone/>
            </a:pPr>
            <a:endParaRPr lang="en-US" smtClean="0"/>
          </a:p>
        </p:txBody>
      </p:sp>
      <p:sp>
        <p:nvSpPr>
          <p:cNvPr id="7" name="Slide Number Placeholder 5"/>
          <p:cNvSpPr>
            <a:spLocks noGrp="1"/>
          </p:cNvSpPr>
          <p:nvPr>
            <p:ph type="sldNum" sz="quarter" idx="4294967295"/>
          </p:nvPr>
        </p:nvSpPr>
        <p:spPr>
          <a:xfrm>
            <a:off x="7239000" y="6248400"/>
            <a:ext cx="1905000" cy="457200"/>
          </a:xfrm>
        </p:spPr>
        <p:txBody>
          <a:bodyPr/>
          <a:lstStyle/>
          <a:p>
            <a:pPr>
              <a:defRPr/>
            </a:pPr>
            <a:fld id="{84C799BE-BC68-4E71-8A40-6D295495AF3B}" type="slidenum">
              <a:rPr lang="en-US"/>
              <a:pPr>
                <a:defRPr/>
              </a:pPr>
              <a:t>37</a:t>
            </a:fld>
            <a:endParaRPr lang="en-US"/>
          </a:p>
        </p:txBody>
      </p:sp>
      <p:sp>
        <p:nvSpPr>
          <p:cNvPr id="43011" name="Rectangle 2"/>
          <p:cNvSpPr>
            <a:spLocks noGrp="1" noChangeArrowheads="1"/>
          </p:cNvSpPr>
          <p:nvPr>
            <p:ph type="title" idx="4294967295"/>
          </p:nvPr>
        </p:nvSpPr>
        <p:spPr>
          <a:xfrm>
            <a:off x="0" y="122238"/>
            <a:ext cx="7543800" cy="1295400"/>
          </a:xfrm>
        </p:spPr>
        <p:txBody>
          <a:bodyPr>
            <a:normAutofit fontScale="90000"/>
          </a:bodyPr>
          <a:lstStyle/>
          <a:p>
            <a:pPr algn="ctr" eaLnBrk="1" hangingPunct="1"/>
            <a:r>
              <a:rPr lang="en-US" smtClean="0"/>
              <a:t>TASK 5: </a:t>
            </a:r>
            <a:br>
              <a:rPr lang="en-US" smtClean="0"/>
            </a:br>
            <a:r>
              <a:rPr lang="en-US" smtClean="0"/>
              <a:t>Get Approval &amp; Publish</a:t>
            </a:r>
          </a:p>
        </p:txBody>
      </p:sp>
      <p:sp>
        <p:nvSpPr>
          <p:cNvPr id="43013" name="Text Box 5"/>
          <p:cNvSpPr txBox="1">
            <a:spLocks noChangeArrowheads="1"/>
          </p:cNvSpPr>
          <p:nvPr/>
        </p:nvSpPr>
        <p:spPr bwMode="auto">
          <a:xfrm>
            <a:off x="4267200" y="3810000"/>
            <a:ext cx="4724400" cy="2227263"/>
          </a:xfrm>
          <a:prstGeom prst="rect">
            <a:avLst/>
          </a:prstGeom>
          <a:solidFill>
            <a:srgbClr val="FF0000"/>
          </a:solidFill>
          <a:ln w="9525">
            <a:noFill/>
            <a:miter lim="800000"/>
            <a:headEnd/>
            <a:tailEnd/>
          </a:ln>
        </p:spPr>
        <p:txBody>
          <a:bodyPr>
            <a:spAutoFit/>
          </a:bodyPr>
          <a:lstStyle/>
          <a:p>
            <a:pPr>
              <a:spcBef>
                <a:spcPct val="50000"/>
              </a:spcBef>
            </a:pPr>
            <a:r>
              <a:rPr lang="en-US" sz="2800" b="1">
                <a:solidFill>
                  <a:schemeClr val="bg1"/>
                </a:solidFill>
              </a:rPr>
              <a:t>Keep minutes of meeting of constituent’s involvement and Council approval as evidence in record.</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p:txBody>
          <a:bodyPr/>
          <a:lstStyle/>
          <a:p>
            <a:pPr eaLnBrk="1" hangingPunct="1"/>
            <a:endParaRPr lang="en-US" smtClean="0"/>
          </a:p>
        </p:txBody>
      </p:sp>
      <p:sp>
        <p:nvSpPr>
          <p:cNvPr id="48130" name="Title 1"/>
          <p:cNvSpPr>
            <a:spLocks noGrp="1"/>
          </p:cNvSpPr>
          <p:nvPr>
            <p:ph type="title" idx="4294967295"/>
          </p:nvPr>
        </p:nvSpPr>
        <p:spPr>
          <a:xfrm>
            <a:off x="0" y="122238"/>
            <a:ext cx="9144000" cy="1295400"/>
          </a:xfrm>
        </p:spPr>
        <p:txBody>
          <a:bodyPr>
            <a:normAutofit fontScale="90000"/>
          </a:bodyPr>
          <a:lstStyle/>
          <a:p>
            <a:pPr algn="ctr" eaLnBrk="1" hangingPunct="1"/>
            <a:r>
              <a:rPr lang="en-US" dirty="0" smtClean="0"/>
              <a:t>Mapping: Core Courses &amp; Program Outcomes</a:t>
            </a:r>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9024F9EF-AD53-45FC-9688-A5B3ED215811}" type="slidenum">
              <a:rPr lang="en-US"/>
              <a:pPr>
                <a:defRPr/>
              </a:pPr>
              <a:t>38</a:t>
            </a:fld>
            <a:endParaRPr lang="en-US"/>
          </a:p>
        </p:txBody>
      </p:sp>
      <p:pic>
        <p:nvPicPr>
          <p:cNvPr id="48133" name="Picture 3"/>
          <p:cNvPicPr>
            <a:picLocks noChangeAspect="1" noChangeArrowheads="1"/>
          </p:cNvPicPr>
          <p:nvPr/>
        </p:nvPicPr>
        <p:blipFill>
          <a:blip r:embed="rId3" cstate="print"/>
          <a:srcRect/>
          <a:stretch>
            <a:fillRect/>
          </a:stretch>
        </p:blipFill>
        <p:spPr bwMode="auto">
          <a:xfrm>
            <a:off x="79375" y="1981200"/>
            <a:ext cx="8320088" cy="37163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3"/>
          <p:cNvSpPr>
            <a:spLocks noGrp="1" noChangeArrowheads="1"/>
          </p:cNvSpPr>
          <p:nvPr>
            <p:ph idx="1"/>
          </p:nvPr>
        </p:nvSpPr>
        <p:spPr>
          <a:xfrm>
            <a:off x="457200" y="1371600"/>
            <a:ext cx="8229600" cy="4114800"/>
          </a:xfrm>
        </p:spPr>
        <p:txBody>
          <a:bodyPr>
            <a:normAutofit fontScale="92500" lnSpcReduction="10000"/>
          </a:bodyPr>
          <a:lstStyle/>
          <a:p>
            <a:pPr marL="457200" indent="-457200" eaLnBrk="1" hangingPunct="1"/>
            <a:r>
              <a:rPr lang="en-US" b="1" dirty="0" smtClean="0">
                <a:solidFill>
                  <a:srgbClr val="0F14F1"/>
                </a:solidFill>
                <a:latin typeface="Times New Roman" pitchFamily="18" charset="0"/>
                <a:cs typeface="Times New Roman" pitchFamily="18" charset="0"/>
              </a:rPr>
              <a:t>Outcome (a): Ability to apply knowledge of mathematics………</a:t>
            </a:r>
          </a:p>
          <a:p>
            <a:pPr marL="457200" indent="-457200" eaLnBrk="1" hangingPunct="1"/>
            <a:endParaRPr lang="en-US" b="1" dirty="0" smtClean="0">
              <a:solidFill>
                <a:srgbClr val="0F14F1"/>
              </a:solidFill>
              <a:latin typeface="Times New Roman" pitchFamily="18" charset="0"/>
              <a:cs typeface="Times New Roman" pitchFamily="18" charset="0"/>
            </a:endParaRPr>
          </a:p>
          <a:p>
            <a:pPr marL="457200" indent="-457200" eaLnBrk="1" hangingPunct="1">
              <a:buFont typeface="Wingdings" pitchFamily="2" charset="2"/>
              <a:buAutoNum type="arabicPeriod"/>
            </a:pPr>
            <a:r>
              <a:rPr lang="en-US" b="1" dirty="0" smtClean="0">
                <a:latin typeface="Times New Roman" pitchFamily="18" charset="0"/>
                <a:cs typeface="Times New Roman" pitchFamily="18" charset="0"/>
              </a:rPr>
              <a:t>Applies mathematics principles to obtain solutions.</a:t>
            </a:r>
          </a:p>
          <a:p>
            <a:pPr marL="457200" indent="-457200" eaLnBrk="1" hangingPunct="1">
              <a:buFont typeface="Wingdings" pitchFamily="2" charset="2"/>
              <a:buAutoNum type="arabicPeriod"/>
            </a:pPr>
            <a:r>
              <a:rPr lang="en-US" b="1" dirty="0" smtClean="0">
                <a:latin typeface="Times New Roman" pitchFamily="18" charset="0"/>
                <a:cs typeface="Times New Roman" pitchFamily="18" charset="0"/>
              </a:rPr>
              <a:t>Uses principles of sciences and engineering in solving engineering problems.</a:t>
            </a:r>
          </a:p>
          <a:p>
            <a:pPr marL="457200" indent="-457200" eaLnBrk="1" hangingPunct="1">
              <a:buFont typeface="Wingdings" pitchFamily="2" charset="2"/>
              <a:buAutoNum type="arabicPeriod"/>
            </a:pPr>
            <a:r>
              <a:rPr lang="en-US" b="1" dirty="0" smtClean="0">
                <a:latin typeface="Times New Roman" pitchFamily="18" charset="0"/>
                <a:cs typeface="Times New Roman" pitchFamily="18" charset="0"/>
              </a:rPr>
              <a:t>Combines scientific and engineering principles to formulate models of processes and systems.</a:t>
            </a:r>
          </a:p>
          <a:p>
            <a:pPr marL="457200" indent="-457200" eaLnBrk="1" hangingPunct="1">
              <a:buFont typeface="Wingdings" pitchFamily="2" charset="2"/>
              <a:buAutoNum type="arabicPeriod"/>
            </a:pPr>
            <a:r>
              <a:rPr lang="en-US" b="1" dirty="0" smtClean="0">
                <a:latin typeface="Times New Roman" pitchFamily="18" charset="0"/>
                <a:cs typeface="Times New Roman" pitchFamily="18" charset="0"/>
              </a:rPr>
              <a:t>Combines mathematics principles to formulate models of processes and systems</a:t>
            </a:r>
            <a:r>
              <a:rPr lang="en-US" dirty="0" smtClean="0"/>
              <a:t>.</a:t>
            </a:r>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229541DD-B85E-4750-B403-7ED05945E9DF}" type="slidenum">
              <a:rPr lang="en-US"/>
              <a:pPr>
                <a:defRPr/>
              </a:pPr>
              <a:t>39</a:t>
            </a:fld>
            <a:endParaRPr lang="en-US"/>
          </a:p>
        </p:txBody>
      </p:sp>
      <p:sp>
        <p:nvSpPr>
          <p:cNvPr id="51203" name="Rectangle 2"/>
          <p:cNvSpPr>
            <a:spLocks noGrp="1" noChangeArrowheads="1"/>
          </p:cNvSpPr>
          <p:nvPr>
            <p:ph type="title" idx="4294967295"/>
          </p:nvPr>
        </p:nvSpPr>
        <p:spPr>
          <a:xfrm>
            <a:off x="0" y="122238"/>
            <a:ext cx="7543800" cy="1295400"/>
          </a:xfrm>
        </p:spPr>
        <p:txBody>
          <a:bodyPr>
            <a:normAutofit fontScale="90000"/>
          </a:bodyPr>
          <a:lstStyle/>
          <a:p>
            <a:pPr algn="ctr" eaLnBrk="1" hangingPunct="1"/>
            <a:r>
              <a:rPr lang="en-US" dirty="0" smtClean="0">
                <a:latin typeface="Times New Roman" pitchFamily="18" charset="0"/>
                <a:cs typeface="Times New Roman" pitchFamily="18" charset="0"/>
              </a:rPr>
              <a:t>Examples of Performance Indicators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b="1" dirty="0" smtClean="0"/>
              <a:t>ABET is a </a:t>
            </a:r>
            <a:r>
              <a:rPr lang="en-US" b="1" dirty="0" smtClean="0">
                <a:hlinkClick r:id="rId3" action="ppaction://hlinkfile" tooltip="Federation (disambiguation)"/>
              </a:rPr>
              <a:t>federation</a:t>
            </a:r>
            <a:r>
              <a:rPr lang="en-US" b="1" dirty="0" smtClean="0"/>
              <a:t> of 30 professional and technical societies (ABET </a:t>
            </a:r>
            <a:r>
              <a:rPr lang="en-US" b="1" i="1" dirty="0" smtClean="0"/>
              <a:t>member societies</a:t>
            </a:r>
            <a:r>
              <a:rPr lang="en-US" b="1" dirty="0" smtClean="0"/>
              <a:t>) representing the fields of applied science, computing, engineering, and technology.</a:t>
            </a:r>
          </a:p>
          <a:p>
            <a:pPr>
              <a:buNone/>
            </a:pPr>
            <a:endParaRPr lang="en-US" b="1" baseline="30000" dirty="0" smtClean="0"/>
          </a:p>
          <a:p>
            <a:r>
              <a:rPr lang="en-US" b="1" dirty="0" smtClean="0"/>
              <a:t>These societies own and operate the organization.</a:t>
            </a:r>
          </a:p>
          <a:p>
            <a:endParaRPr lang="en-US" b="1" dirty="0" smtClean="0"/>
          </a:p>
          <a:p>
            <a:r>
              <a:rPr lang="en-US" b="1" dirty="0" smtClean="0"/>
              <a:t> ABET Federations members include IEEE, ASCE, … and many societies.</a:t>
            </a:r>
          </a:p>
          <a:p>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4</a:t>
            </a:fld>
            <a:endParaRPr lang="en-US" dirty="0"/>
          </a:p>
        </p:txBody>
      </p:sp>
      <p:sp>
        <p:nvSpPr>
          <p:cNvPr id="4" name="Title 3"/>
          <p:cNvSpPr>
            <a:spLocks noGrp="1"/>
          </p:cNvSpPr>
          <p:nvPr>
            <p:ph type="title"/>
          </p:nvPr>
        </p:nvSpPr>
        <p:spPr/>
        <p:txBody>
          <a:bodyPr/>
          <a:lstStyle/>
          <a:p>
            <a:pPr algn="ctr"/>
            <a:r>
              <a:rPr lang="en-US" dirty="0" smtClean="0"/>
              <a:t>ABET Composition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xfrm>
            <a:off x="457200" y="122238"/>
            <a:ext cx="7543800" cy="868362"/>
          </a:xfrm>
        </p:spPr>
        <p:txBody>
          <a:bodyPr>
            <a:normAutofit fontScale="90000"/>
          </a:bodyPr>
          <a:lstStyle/>
          <a:p>
            <a:pPr eaLnBrk="1" hangingPunct="1"/>
            <a:r>
              <a:rPr lang="en-US" smtClean="0"/>
              <a:t>Example of Rubric on Teamwork</a:t>
            </a:r>
          </a:p>
        </p:txBody>
      </p:sp>
      <p:graphicFrame>
        <p:nvGraphicFramePr>
          <p:cNvPr id="434179" name="Group 3"/>
          <p:cNvGraphicFramePr>
            <a:graphicFrameLocks noGrp="1"/>
          </p:cNvGraphicFramePr>
          <p:nvPr>
            <p:ph type="tbl" idx="1"/>
          </p:nvPr>
        </p:nvGraphicFramePr>
        <p:xfrm>
          <a:off x="457200" y="914400"/>
          <a:ext cx="8229600" cy="5334000"/>
        </p:xfrm>
        <a:graphic>
          <a:graphicData uri="http://schemas.openxmlformats.org/drawingml/2006/table">
            <a:tbl>
              <a:tblPr/>
              <a:tblGrid>
                <a:gridCol w="1192213"/>
                <a:gridCol w="1490662"/>
                <a:gridCol w="1489075"/>
                <a:gridCol w="1489075"/>
                <a:gridCol w="1490663"/>
                <a:gridCol w="1077912"/>
              </a:tblGrid>
              <a:tr h="3270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Garamond" pitchFamily="18" charset="0"/>
                          <a:cs typeface="Times New Roman" pitchFamily="18" charset="0"/>
                        </a:rPr>
                        <a:t>Performance Criteria</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Garamond" pitchFamily="18" charset="0"/>
                          <a:cs typeface="Times New Roman" pitchFamily="18" charset="0"/>
                        </a:rPr>
                        <a:t>Unsatisfactory</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Garamond" pitchFamily="18" charset="0"/>
                          <a:cs typeface="Times New Roman" pitchFamily="18" charset="0"/>
                        </a:rPr>
                        <a:t>1</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Garamond" pitchFamily="18" charset="0"/>
                          <a:cs typeface="Times New Roman" pitchFamily="18" charset="0"/>
                        </a:rPr>
                        <a:t>Developing</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Garamond" pitchFamily="18" charset="0"/>
                          <a:cs typeface="Times New Roman" pitchFamily="18" charset="0"/>
                        </a:rPr>
                        <a:t>2</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Garamond" pitchFamily="18" charset="0"/>
                          <a:cs typeface="Times New Roman" pitchFamily="18" charset="0"/>
                        </a:rPr>
                        <a:t>Satisfactory</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Garamond"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Garamond" pitchFamily="18" charset="0"/>
                          <a:cs typeface="Times New Roman" pitchFamily="18" charset="0"/>
                        </a:rPr>
                        <a:t>Exemplary</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Garamond"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Garamond" pitchFamily="18" charset="0"/>
                          <a:cs typeface="Times New Roman" pitchFamily="18" charset="0"/>
                        </a:rPr>
                        <a:t>Score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r>
              <a:tr h="166688">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Garamond" pitchFamily="18" charset="0"/>
                          <a:cs typeface="Times New Roman" pitchFamily="18" charset="0"/>
                        </a:rPr>
                        <a:t>Contribute</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r>
              <a:tr h="660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Garamond" pitchFamily="18" charset="0"/>
                          <a:cs typeface="Times New Roman" pitchFamily="18" charset="0"/>
                        </a:rPr>
                        <a:t>Research &amp; gather information.</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Does not collect any information that relates to the topic.</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Collects very little information – some relates to the topic.</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Collects some basic information – most relates to the topic</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Garamond" pitchFamily="18" charset="0"/>
                          <a:cs typeface="Times New Roman" pitchFamily="18" charset="0"/>
                        </a:rPr>
                        <a:t>Collects a great deal of information – all relates to the topic</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r>
              <a:tr h="166688">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Garamond" pitchFamily="18" charset="0"/>
                          <a:cs typeface="Times New Roman" pitchFamily="18" charset="0"/>
                        </a:rPr>
                        <a:t>Take Responsibility</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r>
              <a:tr h="660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Garamond" pitchFamily="18" charset="0"/>
                          <a:cs typeface="Times New Roman" pitchFamily="18" charset="0"/>
                        </a:rPr>
                        <a:t>Fulfill team role’s duties.</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Does not perform any duties of assigned team role.</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Perform very little duties.</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Perform nearly all duties.</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Garamond" pitchFamily="18" charset="0"/>
                          <a:cs typeface="Times New Roman" pitchFamily="18" charset="0"/>
                        </a:rPr>
                        <a:t>Perform all duties of assigned team role.</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r>
              <a:tr h="660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Garamond" pitchFamily="18" charset="0"/>
                          <a:cs typeface="Times New Roman" pitchFamily="18" charset="0"/>
                        </a:rPr>
                        <a:t>Shear equally</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Always relies on others to do the work.</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Rarely does the assigned work – often needs reminding.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Usually does the assigned work – rarely needs reminding.</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Garamond" pitchFamily="18" charset="0"/>
                          <a:cs typeface="Times New Roman" pitchFamily="18" charset="0"/>
                        </a:rPr>
                        <a:t>Always does the assigned work – without having to be reminded.</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r>
              <a:tr h="166688">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Garamond" pitchFamily="18" charset="0"/>
                          <a:cs typeface="Times New Roman" pitchFamily="18" charset="0"/>
                        </a:rPr>
                        <a:t>Value Other’s Viewpoints</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C6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C6D9F1"/>
                    </a:solidFill>
                  </a:tcPr>
                </a:tc>
              </a:tr>
              <a:tr h="6667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Garamond" pitchFamily="18" charset="0"/>
                          <a:cs typeface="Times New Roman" pitchFamily="18" charset="0"/>
                        </a:rPr>
                        <a:t>Listen to other teammates.</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Is always talking – never allows anyone else to speak.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Usually doing most of the talking – rarely allows others to speak.</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aramond" pitchFamily="18" charset="0"/>
                          <a:cs typeface="Times New Roman" pitchFamily="18" charset="0"/>
                        </a:rPr>
                        <a:t>Listens, but sometimes talk too much.</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Garamond" pitchFamily="18" charset="0"/>
                          <a:cs typeface="Times New Roman" pitchFamily="18" charset="0"/>
                        </a:rPr>
                        <a:t>Listen and speaks a fair amount</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r>
              <a:tr h="173038">
                <a:tc gridSpan="4">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Comic Sans MS" pitchFamily="66"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C6D9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Garamond" pitchFamily="18" charset="0"/>
                          <a:cs typeface="Times New Roman" pitchFamily="18" charset="0"/>
                        </a:rPr>
                        <a:t>Average</a:t>
                      </a: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dirty="0" smtClean="0">
                        <a:ln>
                          <a:noFill/>
                        </a:ln>
                        <a:solidFill>
                          <a:schemeClr val="tx1"/>
                        </a:solidFill>
                        <a:effectLst/>
                        <a:latin typeface="Comic Sans MS" pitchFamily="66" charset="0"/>
                        <a:cs typeface="Arial" charset="0"/>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C6D9F1"/>
                    </a:solidFill>
                  </a:tcPr>
                </a:tc>
              </a:tr>
            </a:tbl>
          </a:graphicData>
        </a:graphic>
      </p:graphicFrame>
      <p:sp>
        <p:nvSpPr>
          <p:cNvPr id="74" name="Slide Number Placeholder 5"/>
          <p:cNvSpPr>
            <a:spLocks noGrp="1"/>
          </p:cNvSpPr>
          <p:nvPr>
            <p:ph type="sldNum" sz="quarter" idx="12"/>
          </p:nvPr>
        </p:nvSpPr>
        <p:spPr/>
        <p:txBody>
          <a:bodyPr/>
          <a:lstStyle/>
          <a:p>
            <a:pPr>
              <a:defRPr/>
            </a:pPr>
            <a:fld id="{B32E1BDE-7D75-40C6-AA50-1765E360E20F}" type="slidenum">
              <a:rPr lang="en-US"/>
              <a:pPr>
                <a:defRPr/>
              </a:pPr>
              <a:t>40</a:t>
            </a:fld>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3"/>
          <p:cNvSpPr>
            <a:spLocks noGrp="1" noChangeArrowheads="1"/>
          </p:cNvSpPr>
          <p:nvPr>
            <p:ph idx="1"/>
          </p:nvPr>
        </p:nvSpPr>
        <p:spPr/>
        <p:txBody>
          <a:bodyPr/>
          <a:lstStyle/>
          <a:p>
            <a:pPr eaLnBrk="1" hangingPunct="1"/>
            <a:r>
              <a:rPr lang="en-US" smtClean="0">
                <a:solidFill>
                  <a:srgbClr val="0F14F1"/>
                </a:solidFill>
              </a:rPr>
              <a:t>Questionnaires and written surveys (Alumni and employer surveys)</a:t>
            </a:r>
          </a:p>
          <a:p>
            <a:pPr eaLnBrk="1" hangingPunct="1"/>
            <a:r>
              <a:rPr lang="en-US" smtClean="0"/>
              <a:t>Senior exit surveys and interviews</a:t>
            </a:r>
          </a:p>
          <a:p>
            <a:pPr eaLnBrk="1" hangingPunct="1"/>
            <a:r>
              <a:rPr lang="en-US" smtClean="0"/>
              <a:t>Student course evaluations</a:t>
            </a:r>
          </a:p>
          <a:p>
            <a:pPr eaLnBrk="1" hangingPunct="1"/>
            <a:r>
              <a:rPr lang="en-US" smtClean="0"/>
              <a:t>Grades </a:t>
            </a:r>
            <a:r>
              <a:rPr lang="en-US" smtClean="0">
                <a:solidFill>
                  <a:srgbClr val="0F14F1"/>
                </a:solidFill>
              </a:rPr>
              <a:t>**</a:t>
            </a:r>
          </a:p>
          <a:p>
            <a:pPr eaLnBrk="1" hangingPunct="1"/>
            <a:r>
              <a:rPr lang="en-US" smtClean="0"/>
              <a:t>Focus groups conducted by trained moderator</a:t>
            </a:r>
          </a:p>
          <a:p>
            <a:pPr eaLnBrk="1" hangingPunct="1"/>
            <a:r>
              <a:rPr lang="en-US" smtClean="0"/>
              <a:t>Students internship evaluations (if based on opinion)</a:t>
            </a:r>
          </a:p>
          <a:p>
            <a:pPr eaLnBrk="1" hangingPunct="1">
              <a:buFont typeface="Wingdings" pitchFamily="2" charset="2"/>
              <a:buNone/>
            </a:pPr>
            <a:endParaRPr lang="en-US" smtClean="0"/>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8806FCB6-B844-4A96-9FB0-78FBA71EA7B8}" type="slidenum">
              <a:rPr lang="en-US"/>
              <a:pPr>
                <a:defRPr/>
              </a:pPr>
              <a:t>41</a:t>
            </a:fld>
            <a:endParaRPr lang="en-US"/>
          </a:p>
        </p:txBody>
      </p:sp>
      <p:sp>
        <p:nvSpPr>
          <p:cNvPr id="58371" name="Rectangle 2"/>
          <p:cNvSpPr>
            <a:spLocks noGrp="1" noChangeArrowheads="1"/>
          </p:cNvSpPr>
          <p:nvPr>
            <p:ph type="title" idx="4294967295"/>
          </p:nvPr>
        </p:nvSpPr>
        <p:spPr>
          <a:xfrm>
            <a:off x="0" y="122238"/>
            <a:ext cx="7543800" cy="1295400"/>
          </a:xfrm>
        </p:spPr>
        <p:txBody>
          <a:bodyPr>
            <a:normAutofit fontScale="90000"/>
          </a:bodyPr>
          <a:lstStyle/>
          <a:p>
            <a:pPr eaLnBrk="1" hangingPunct="1"/>
            <a:r>
              <a:rPr lang="en-US" sz="2400" b="0" smtClean="0"/>
              <a:t>Task 8: Identify Assessment Tools  (cont.)</a:t>
            </a:r>
            <a:br>
              <a:rPr lang="en-US" sz="2400" b="0" smtClean="0"/>
            </a:br>
            <a:r>
              <a:rPr lang="en-US" sz="2400" b="0" smtClean="0"/>
              <a:t> </a:t>
            </a:r>
            <a:r>
              <a:rPr lang="en-US" smtClean="0"/>
              <a:t>Examples of Indirect measures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3"/>
          <p:cNvSpPr>
            <a:spLocks noGrp="1" noChangeArrowheads="1"/>
          </p:cNvSpPr>
          <p:nvPr>
            <p:ph idx="1"/>
          </p:nvPr>
        </p:nvSpPr>
        <p:spPr/>
        <p:txBody>
          <a:bodyPr/>
          <a:lstStyle/>
          <a:p>
            <a:pPr eaLnBrk="1" hangingPunct="1"/>
            <a:r>
              <a:rPr lang="en-US" smtClean="0"/>
              <a:t>Selection of Courses</a:t>
            </a:r>
          </a:p>
          <a:p>
            <a:pPr eaLnBrk="1" hangingPunct="1"/>
            <a:r>
              <a:rPr lang="en-US" smtClean="0"/>
              <a:t>Data Collection Cycle</a:t>
            </a:r>
          </a:p>
          <a:p>
            <a:pPr eaLnBrk="1" hangingPunct="1"/>
            <a:r>
              <a:rPr lang="en-US" smtClean="0"/>
              <a:t>Identify Data To be Collected</a:t>
            </a:r>
          </a:p>
          <a:p>
            <a:pPr eaLnBrk="1" hangingPunct="1">
              <a:buFont typeface="Wingdings" pitchFamily="2" charset="2"/>
              <a:buNone/>
            </a:pPr>
            <a:endParaRPr lang="en-US" smtClean="0"/>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ED9F6E19-C004-457B-ADA1-6EBB497A4113}" type="slidenum">
              <a:rPr lang="en-US"/>
              <a:pPr>
                <a:defRPr/>
              </a:pPr>
              <a:t>42</a:t>
            </a:fld>
            <a:endParaRPr lang="en-US"/>
          </a:p>
        </p:txBody>
      </p:sp>
      <p:sp>
        <p:nvSpPr>
          <p:cNvPr id="59395" name="Rectangle 2"/>
          <p:cNvSpPr>
            <a:spLocks noGrp="1" noChangeArrowheads="1"/>
          </p:cNvSpPr>
          <p:nvPr>
            <p:ph type="title" idx="4294967295"/>
          </p:nvPr>
        </p:nvSpPr>
        <p:spPr>
          <a:xfrm>
            <a:off x="0" y="122238"/>
            <a:ext cx="7543800" cy="1295400"/>
          </a:xfrm>
        </p:spPr>
        <p:txBody>
          <a:bodyPr>
            <a:normAutofit fontScale="90000"/>
          </a:bodyPr>
          <a:lstStyle/>
          <a:p>
            <a:pPr algn="ctr" eaLnBrk="1" hangingPunct="1"/>
            <a:r>
              <a:rPr lang="en-US" smtClean="0"/>
              <a:t>TASK 9: </a:t>
            </a:r>
            <a:br>
              <a:rPr lang="en-US" smtClean="0"/>
            </a:br>
            <a:r>
              <a:rPr lang="en-US" smtClean="0"/>
              <a:t>Development Assessment Plan</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p:cNvSpPr>
            <a:spLocks noGrp="1"/>
          </p:cNvSpPr>
          <p:nvPr>
            <p:ph idx="1"/>
          </p:nvPr>
        </p:nvSpPr>
        <p:spPr/>
        <p:txBody>
          <a:bodyPr/>
          <a:lstStyle/>
          <a:p>
            <a:pPr eaLnBrk="1" hangingPunct="1"/>
            <a:endParaRPr lang="en-US" smtClean="0"/>
          </a:p>
        </p:txBody>
      </p:sp>
      <p:sp>
        <p:nvSpPr>
          <p:cNvPr id="60418" name="Title 1"/>
          <p:cNvSpPr>
            <a:spLocks noGrp="1"/>
          </p:cNvSpPr>
          <p:nvPr>
            <p:ph type="title" idx="4294967295"/>
          </p:nvPr>
        </p:nvSpPr>
        <p:spPr>
          <a:xfrm>
            <a:off x="0" y="122238"/>
            <a:ext cx="7543800" cy="1295400"/>
          </a:xfrm>
        </p:spPr>
        <p:txBody>
          <a:bodyPr>
            <a:normAutofit fontScale="90000"/>
          </a:bodyPr>
          <a:lstStyle/>
          <a:p>
            <a:pPr eaLnBrk="1" hangingPunct="1"/>
            <a:r>
              <a:rPr lang="en-US" smtClean="0"/>
              <a:t>Mapping: Core Courses &amp; Program Outcomes</a:t>
            </a:r>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B8606A86-8702-4131-A1BC-64793A0E2CA8}" type="slidenum">
              <a:rPr lang="en-US"/>
              <a:pPr>
                <a:defRPr/>
              </a:pPr>
              <a:t>43</a:t>
            </a:fld>
            <a:endParaRPr lang="en-US"/>
          </a:p>
        </p:txBody>
      </p:sp>
      <p:pic>
        <p:nvPicPr>
          <p:cNvPr id="60421" name="Picture 3"/>
          <p:cNvPicPr>
            <a:picLocks noChangeAspect="1" noChangeArrowheads="1"/>
          </p:cNvPicPr>
          <p:nvPr/>
        </p:nvPicPr>
        <p:blipFill>
          <a:blip r:embed="rId3" cstate="print"/>
          <a:srcRect/>
          <a:stretch>
            <a:fillRect/>
          </a:stretch>
        </p:blipFill>
        <p:spPr bwMode="auto">
          <a:xfrm>
            <a:off x="79375" y="1981200"/>
            <a:ext cx="8320088" cy="37163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4" name="Picture 3"/>
          <p:cNvPicPr>
            <a:picLocks noGrp="1" noChangeAspect="1" noChangeArrowheads="1"/>
          </p:cNvPicPr>
          <p:nvPr>
            <p:ph idx="1"/>
          </p:nvPr>
        </p:nvPicPr>
        <p:blipFill>
          <a:blip r:embed="rId3" cstate="print"/>
          <a:stretch>
            <a:fillRect/>
          </a:stretch>
        </p:blipFill>
        <p:spPr>
          <a:xfrm>
            <a:off x="743505" y="2037106"/>
            <a:ext cx="7656989" cy="3414026"/>
          </a:xfrm>
          <a:noFill/>
        </p:spPr>
      </p:pic>
      <p:sp>
        <p:nvSpPr>
          <p:cNvPr id="61442" name="Title 1"/>
          <p:cNvSpPr>
            <a:spLocks noGrp="1"/>
          </p:cNvSpPr>
          <p:nvPr>
            <p:ph type="title" idx="4294967295"/>
          </p:nvPr>
        </p:nvSpPr>
        <p:spPr>
          <a:xfrm>
            <a:off x="0" y="122238"/>
            <a:ext cx="7543800" cy="1295400"/>
          </a:xfrm>
        </p:spPr>
        <p:txBody>
          <a:bodyPr>
            <a:normAutofit fontScale="90000"/>
          </a:bodyPr>
          <a:lstStyle/>
          <a:p>
            <a:pPr eaLnBrk="1" hangingPunct="1"/>
            <a:r>
              <a:rPr lang="en-US" smtClean="0"/>
              <a:t>Selection of Courses for Outcome Assessment</a:t>
            </a:r>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D89765B8-9622-455D-92A9-DD97D033A4ED}" type="slidenum">
              <a:rPr lang="en-US"/>
              <a:pPr>
                <a:defRPr/>
              </a:pPr>
              <a:t>44</a:t>
            </a:fld>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3"/>
          <p:cNvSpPr>
            <a:spLocks noGrp="1" noChangeArrowheads="1"/>
          </p:cNvSpPr>
          <p:nvPr>
            <p:ph idx="1"/>
          </p:nvPr>
        </p:nvSpPr>
        <p:spPr>
          <a:xfrm>
            <a:off x="457200" y="1295400"/>
            <a:ext cx="8229600" cy="4876800"/>
          </a:xfrm>
        </p:spPr>
        <p:txBody>
          <a:bodyPr>
            <a:normAutofit lnSpcReduction="10000"/>
          </a:bodyPr>
          <a:lstStyle/>
          <a:p>
            <a:pPr eaLnBrk="1" hangingPunct="1">
              <a:lnSpc>
                <a:spcPct val="80000"/>
              </a:lnSpc>
              <a:buFont typeface="Wingdings" pitchFamily="2" charset="2"/>
              <a:buNone/>
            </a:pPr>
            <a:r>
              <a:rPr lang="en-US" smtClean="0">
                <a:solidFill>
                  <a:srgbClr val="0033CC"/>
                </a:solidFill>
              </a:rPr>
              <a:t>For Program Learning Outcomes</a:t>
            </a:r>
          </a:p>
          <a:p>
            <a:pPr eaLnBrk="1" hangingPunct="1">
              <a:lnSpc>
                <a:spcPct val="80000"/>
              </a:lnSpc>
            </a:pPr>
            <a:r>
              <a:rPr lang="en-US" smtClean="0"/>
              <a:t>Students Course Evaluation using rubric</a:t>
            </a:r>
          </a:p>
          <a:p>
            <a:pPr eaLnBrk="1" hangingPunct="1">
              <a:lnSpc>
                <a:spcPct val="80000"/>
              </a:lnSpc>
            </a:pPr>
            <a:r>
              <a:rPr lang="en-US" smtClean="0"/>
              <a:t>Student Course Portfolios</a:t>
            </a:r>
          </a:p>
          <a:p>
            <a:pPr eaLnBrk="1" hangingPunct="1">
              <a:lnSpc>
                <a:spcPct val="80000"/>
              </a:lnSpc>
            </a:pPr>
            <a:r>
              <a:rPr lang="en-US" smtClean="0"/>
              <a:t>Grades </a:t>
            </a:r>
          </a:p>
          <a:p>
            <a:pPr eaLnBrk="1" hangingPunct="1">
              <a:lnSpc>
                <a:spcPct val="80000"/>
              </a:lnSpc>
            </a:pPr>
            <a:r>
              <a:rPr lang="en-US" smtClean="0"/>
              <a:t>Performance Appraisal</a:t>
            </a:r>
          </a:p>
          <a:p>
            <a:pPr eaLnBrk="1" hangingPunct="1">
              <a:lnSpc>
                <a:spcPct val="80000"/>
              </a:lnSpc>
            </a:pPr>
            <a:r>
              <a:rPr lang="en-US" smtClean="0"/>
              <a:t>Senior exit surveys and interviews</a:t>
            </a:r>
          </a:p>
          <a:p>
            <a:pPr eaLnBrk="1" hangingPunct="1">
              <a:lnSpc>
                <a:spcPct val="80000"/>
              </a:lnSpc>
            </a:pPr>
            <a:r>
              <a:rPr lang="en-US" b="0" smtClean="0"/>
              <a:t>Locally developed exams</a:t>
            </a:r>
          </a:p>
          <a:p>
            <a:pPr eaLnBrk="1" hangingPunct="1">
              <a:lnSpc>
                <a:spcPct val="80000"/>
              </a:lnSpc>
              <a:buFont typeface="Wingdings" pitchFamily="2" charset="2"/>
              <a:buNone/>
            </a:pPr>
            <a:endParaRPr lang="en-US" smtClean="0">
              <a:solidFill>
                <a:srgbClr val="0033CC"/>
              </a:solidFill>
            </a:endParaRPr>
          </a:p>
          <a:p>
            <a:pPr eaLnBrk="1" hangingPunct="1">
              <a:lnSpc>
                <a:spcPct val="80000"/>
              </a:lnSpc>
              <a:buFont typeface="Wingdings" pitchFamily="2" charset="2"/>
              <a:buNone/>
            </a:pPr>
            <a:r>
              <a:rPr lang="en-US" smtClean="0">
                <a:solidFill>
                  <a:srgbClr val="0033CC"/>
                </a:solidFill>
              </a:rPr>
              <a:t>For Program Educational Objectives</a:t>
            </a:r>
            <a:endParaRPr lang="en-US" smtClean="0"/>
          </a:p>
          <a:p>
            <a:pPr eaLnBrk="1" hangingPunct="1">
              <a:lnSpc>
                <a:spcPct val="80000"/>
              </a:lnSpc>
            </a:pPr>
            <a:r>
              <a:rPr lang="en-US" smtClean="0"/>
              <a:t>Alumni Survey</a:t>
            </a:r>
          </a:p>
          <a:p>
            <a:pPr eaLnBrk="1" hangingPunct="1">
              <a:lnSpc>
                <a:spcPct val="80000"/>
              </a:lnSpc>
            </a:pPr>
            <a:r>
              <a:rPr lang="en-US" smtClean="0"/>
              <a:t>Employers Survey</a:t>
            </a:r>
          </a:p>
          <a:p>
            <a:pPr eaLnBrk="1" hangingPunct="1">
              <a:lnSpc>
                <a:spcPct val="80000"/>
              </a:lnSpc>
            </a:pPr>
            <a:r>
              <a:rPr lang="en-US" smtClean="0"/>
              <a:t>Industrial Advisory Board’s Feedback</a:t>
            </a:r>
          </a:p>
          <a:p>
            <a:pPr eaLnBrk="1" hangingPunct="1">
              <a:lnSpc>
                <a:spcPct val="80000"/>
              </a:lnSpc>
            </a:pPr>
            <a:r>
              <a:rPr lang="en-US" smtClean="0"/>
              <a:t>Placement Data</a:t>
            </a:r>
          </a:p>
          <a:p>
            <a:pPr eaLnBrk="1" hangingPunct="1">
              <a:lnSpc>
                <a:spcPct val="80000"/>
              </a:lnSpc>
            </a:pPr>
            <a:endParaRPr lang="en-US" smtClean="0"/>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B89D3C59-942A-4316-B19D-1A744CDC13CE}" type="slidenum">
              <a:rPr lang="en-US"/>
              <a:pPr>
                <a:defRPr/>
              </a:pPr>
              <a:t>45</a:t>
            </a:fld>
            <a:endParaRPr lang="en-US"/>
          </a:p>
        </p:txBody>
      </p:sp>
      <p:sp>
        <p:nvSpPr>
          <p:cNvPr id="65539" name="Rectangle 2"/>
          <p:cNvSpPr>
            <a:spLocks noGrp="1" noChangeArrowheads="1"/>
          </p:cNvSpPr>
          <p:nvPr>
            <p:ph type="title" idx="4294967295"/>
          </p:nvPr>
        </p:nvSpPr>
        <p:spPr>
          <a:xfrm>
            <a:off x="0" y="122238"/>
            <a:ext cx="7543800" cy="1295400"/>
          </a:xfrm>
        </p:spPr>
        <p:txBody>
          <a:bodyPr/>
          <a:lstStyle/>
          <a:p>
            <a:pPr eaLnBrk="1" hangingPunct="1"/>
            <a:r>
              <a:rPr lang="en-US" smtClean="0"/>
              <a:t>Data to be collected</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7239000" y="6248400"/>
            <a:ext cx="1905000" cy="457200"/>
          </a:xfrm>
        </p:spPr>
        <p:txBody>
          <a:bodyPr/>
          <a:lstStyle/>
          <a:p>
            <a:pPr>
              <a:defRPr/>
            </a:pPr>
            <a:fld id="{7E9D0340-222A-4614-BF4E-C1E7442BF0DD}" type="slidenum">
              <a:rPr lang="en-US"/>
              <a:pPr>
                <a:defRPr/>
              </a:pPr>
              <a:t>46</a:t>
            </a:fld>
            <a:endParaRPr lang="en-US"/>
          </a:p>
        </p:txBody>
      </p:sp>
      <p:sp>
        <p:nvSpPr>
          <p:cNvPr id="66563" name="Rectangle 2"/>
          <p:cNvSpPr>
            <a:spLocks noGrp="1" noChangeArrowheads="1"/>
          </p:cNvSpPr>
          <p:nvPr>
            <p:ph type="title" idx="4294967295"/>
          </p:nvPr>
        </p:nvSpPr>
        <p:spPr>
          <a:xfrm>
            <a:off x="0" y="2667000"/>
            <a:ext cx="7543800" cy="1295400"/>
          </a:xfrm>
        </p:spPr>
        <p:txBody>
          <a:bodyPr>
            <a:normAutofit fontScale="90000"/>
          </a:bodyPr>
          <a:lstStyle/>
          <a:p>
            <a:pPr algn="ctr" eaLnBrk="1" hangingPunct="1"/>
            <a:r>
              <a:rPr lang="en-US" smtClean="0"/>
              <a:t>TASK 10: </a:t>
            </a:r>
            <a:br>
              <a:rPr lang="en-US" smtClean="0"/>
            </a:br>
            <a:r>
              <a:rPr lang="en-US" smtClean="0"/>
              <a:t>Collection of Data &amp; Evaluation</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3"/>
          <p:cNvSpPr>
            <a:spLocks noGrp="1"/>
          </p:cNvSpPr>
          <p:nvPr>
            <p:ph type="ctrTitle"/>
          </p:nvPr>
        </p:nvSpPr>
        <p:spPr>
          <a:xfrm>
            <a:off x="685800" y="838200"/>
            <a:ext cx="7772400" cy="1830388"/>
          </a:xfrm>
        </p:spPr>
        <p:txBody>
          <a:bodyPr>
            <a:normAutofit fontScale="90000"/>
          </a:bodyPr>
          <a:lstStyle/>
          <a:p>
            <a:pPr algn="l" eaLnBrk="1" hangingPunct="1"/>
            <a:r>
              <a:rPr lang="en-US" sz="6000" smtClean="0"/>
              <a:t>Activities During ABET Visit</a:t>
            </a:r>
            <a:endParaRPr lang="en-US" sz="6000" u="sng" smtClean="0"/>
          </a:p>
        </p:txBody>
      </p:sp>
      <p:sp>
        <p:nvSpPr>
          <p:cNvPr id="3" name="Slide Number Placeholder 2"/>
          <p:cNvSpPr>
            <a:spLocks noGrp="1"/>
          </p:cNvSpPr>
          <p:nvPr>
            <p:ph type="sldNum" sz="quarter" idx="12"/>
          </p:nvPr>
        </p:nvSpPr>
        <p:spPr/>
        <p:txBody>
          <a:bodyPr/>
          <a:lstStyle/>
          <a:p>
            <a:pPr>
              <a:defRPr/>
            </a:pPr>
            <a:fld id="{7A65A24B-506D-40CF-8DED-E839B0752D5C}" type="slidenum">
              <a:rPr lang="en-US" altLang="en-US" smtClean="0"/>
              <a:pPr>
                <a:defRPr/>
              </a:pPr>
              <a:t>47</a:t>
            </a:fld>
            <a:endParaRPr lang="en-US" altLang="en-US"/>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p:txBody>
          <a:bodyPr/>
          <a:lstStyle/>
          <a:p>
            <a:pPr eaLnBrk="1" hangingPunct="1"/>
            <a:r>
              <a:rPr lang="en-US" sz="2800" b="1" dirty="0" smtClean="0">
                <a:latin typeface="Times New Roman" pitchFamily="18" charset="0"/>
                <a:cs typeface="Times New Roman" pitchFamily="18" charset="0"/>
              </a:rPr>
              <a:t>Evaluation centers on the </a:t>
            </a:r>
            <a:r>
              <a:rPr lang="en-US" sz="2800" b="1" i="1" u="sng" dirty="0" smtClean="0">
                <a:solidFill>
                  <a:srgbClr val="FF0000"/>
                </a:solidFill>
                <a:latin typeface="Times New Roman" pitchFamily="18" charset="0"/>
                <a:cs typeface="Times New Roman" pitchFamily="18" charset="0"/>
              </a:rPr>
              <a:t>evidence</a:t>
            </a:r>
            <a:r>
              <a:rPr lang="en-US" sz="2800" b="1" dirty="0" smtClean="0">
                <a:solidFill>
                  <a:srgbClr val="FF0000"/>
                </a:solidFill>
                <a:latin typeface="Times New Roman" pitchFamily="18" charset="0"/>
                <a:cs typeface="Times New Roman" pitchFamily="18" charset="0"/>
              </a:rPr>
              <a:t> </a:t>
            </a:r>
            <a:r>
              <a:rPr lang="en-US" sz="2800" b="1" dirty="0" smtClean="0">
                <a:latin typeface="Times New Roman" pitchFamily="18" charset="0"/>
                <a:cs typeface="Times New Roman" pitchFamily="18" charset="0"/>
              </a:rPr>
              <a:t>provided that supports achievement of each of the criterion</a:t>
            </a:r>
          </a:p>
          <a:p>
            <a:pPr lvl="1" eaLnBrk="1" hangingPunct="1"/>
            <a:r>
              <a:rPr lang="en-US" sz="2400" b="1" dirty="0" smtClean="0">
                <a:latin typeface="Times New Roman" pitchFamily="18" charset="0"/>
                <a:cs typeface="Times New Roman" pitchFamily="18" charset="0"/>
              </a:rPr>
              <a:t>Self-Study</a:t>
            </a:r>
          </a:p>
          <a:p>
            <a:pPr lvl="1" eaLnBrk="1" hangingPunct="1"/>
            <a:r>
              <a:rPr lang="en-US" sz="2400" b="1" dirty="0" smtClean="0">
                <a:latin typeface="Times New Roman" pitchFamily="18" charset="0"/>
                <a:cs typeface="Times New Roman" pitchFamily="18" charset="0"/>
              </a:rPr>
              <a:t>Transcripts</a:t>
            </a:r>
          </a:p>
          <a:p>
            <a:pPr lvl="1" eaLnBrk="1" hangingPunct="1"/>
            <a:r>
              <a:rPr lang="en-US" sz="2400" b="1" dirty="0" smtClean="0">
                <a:latin typeface="Times New Roman" pitchFamily="18" charset="0"/>
                <a:cs typeface="Times New Roman" pitchFamily="18" charset="0"/>
              </a:rPr>
              <a:t>Display materials</a:t>
            </a:r>
          </a:p>
          <a:p>
            <a:pPr lvl="1" eaLnBrk="1" hangingPunct="1"/>
            <a:r>
              <a:rPr lang="en-US" sz="2400" b="1" dirty="0" smtClean="0">
                <a:latin typeface="Times New Roman" pitchFamily="18" charset="0"/>
                <a:cs typeface="Times New Roman" pitchFamily="18" charset="0"/>
              </a:rPr>
              <a:t>Facility tour</a:t>
            </a:r>
          </a:p>
          <a:p>
            <a:pPr lvl="1" eaLnBrk="1" hangingPunct="1"/>
            <a:r>
              <a:rPr lang="en-US" sz="2400" b="1" dirty="0" smtClean="0">
                <a:latin typeface="Times New Roman" pitchFamily="18" charset="0"/>
                <a:cs typeface="Times New Roman" pitchFamily="18" charset="0"/>
              </a:rPr>
              <a:t>Interviews</a:t>
            </a:r>
          </a:p>
          <a:p>
            <a:pPr lvl="1" eaLnBrk="1" hangingPunct="1"/>
            <a:r>
              <a:rPr lang="en-US" sz="2400" b="1" dirty="0" smtClean="0">
                <a:latin typeface="Times New Roman" pitchFamily="18" charset="0"/>
                <a:cs typeface="Times New Roman" pitchFamily="18" charset="0"/>
              </a:rPr>
              <a:t>Additional materials provided by program</a:t>
            </a:r>
          </a:p>
        </p:txBody>
      </p:sp>
      <p:sp>
        <p:nvSpPr>
          <p:cNvPr id="68611" name="Rectangle 2"/>
          <p:cNvSpPr>
            <a:spLocks noGrp="1" noChangeArrowheads="1"/>
          </p:cNvSpPr>
          <p:nvPr>
            <p:ph type="title" idx="4294967295"/>
          </p:nvPr>
        </p:nvSpPr>
        <p:spPr>
          <a:xfrm>
            <a:off x="0" y="122238"/>
            <a:ext cx="8915400" cy="1295400"/>
          </a:xfrm>
        </p:spPr>
        <p:txBody>
          <a:bodyPr/>
          <a:lstStyle/>
          <a:p>
            <a:pPr algn="ctr" eaLnBrk="1" hangingPunct="1"/>
            <a:r>
              <a:rPr lang="en-US" dirty="0" smtClean="0"/>
              <a:t>Context for </a:t>
            </a:r>
            <a:r>
              <a:rPr lang="en-US" dirty="0" smtClean="0">
                <a:latin typeface="Times New Roman" pitchFamily="18" charset="0"/>
                <a:cs typeface="Times New Roman" pitchFamily="18" charset="0"/>
              </a:rPr>
              <a:t>Evaluation</a:t>
            </a:r>
          </a:p>
        </p:txBody>
      </p:sp>
      <p:sp>
        <p:nvSpPr>
          <p:cNvPr id="29701" name="Slide Number Placeholder 4"/>
          <p:cNvSpPr>
            <a:spLocks noGrp="1"/>
          </p:cNvSpPr>
          <p:nvPr>
            <p:ph type="sldNum" sz="quarter" idx="4294967295"/>
          </p:nvPr>
        </p:nvSpPr>
        <p:spPr>
          <a:xfrm>
            <a:off x="8740775" y="6408738"/>
            <a:ext cx="403225" cy="365125"/>
          </a:xfrm>
        </p:spPr>
        <p:txBody>
          <a:bodyPr/>
          <a:lstStyle/>
          <a:p>
            <a:pPr>
              <a:defRPr/>
            </a:pPr>
            <a:fld id="{AFE18A4E-D164-404A-B4CC-EF1D49104E70}" type="slidenum">
              <a:rPr lang="en-US" smtClean="0"/>
              <a:pPr>
                <a:defRPr/>
              </a:pPr>
              <a:t>48</a:t>
            </a:fld>
            <a:endParaRPr lang="en-US" dirty="0" smtClean="0"/>
          </a:p>
        </p:txBody>
      </p:sp>
    </p:spTree>
  </p:cSld>
  <p:clrMapOvr>
    <a:masterClrMapping/>
  </p:clrMapOvr>
  <p:transition>
    <p:zoom dir="in"/>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1"/>
          </p:nvPr>
        </p:nvSpPr>
        <p:spPr>
          <a:xfrm>
            <a:off x="457200" y="1295400"/>
            <a:ext cx="8229600" cy="4572000"/>
          </a:xfrm>
        </p:spPr>
        <p:txBody>
          <a:bodyPr>
            <a:normAutofit fontScale="92500" lnSpcReduction="10000"/>
          </a:bodyPr>
          <a:lstStyle/>
          <a:p>
            <a:pPr eaLnBrk="1" hangingPunct="1"/>
            <a:r>
              <a:rPr lang="en-US" b="1" dirty="0" smtClean="0"/>
              <a:t>Examine course materials</a:t>
            </a:r>
          </a:p>
          <a:p>
            <a:pPr eaLnBrk="1" hangingPunct="1"/>
            <a:r>
              <a:rPr lang="en-US" b="1" dirty="0" smtClean="0"/>
              <a:t>Examine assessment materials</a:t>
            </a:r>
          </a:p>
          <a:p>
            <a:pPr eaLnBrk="1" hangingPunct="1"/>
            <a:r>
              <a:rPr lang="en-US" b="1" dirty="0" smtClean="0"/>
              <a:t>Interview program head, faculty members, staff, and students</a:t>
            </a:r>
          </a:p>
          <a:p>
            <a:pPr eaLnBrk="1" hangingPunct="1"/>
            <a:r>
              <a:rPr lang="en-US" b="1" dirty="0" smtClean="0"/>
              <a:t>Tour facilities</a:t>
            </a:r>
          </a:p>
          <a:p>
            <a:pPr eaLnBrk="1" hangingPunct="1"/>
            <a:r>
              <a:rPr lang="en-US" b="1" dirty="0" smtClean="0"/>
              <a:t>Visit supporting areas</a:t>
            </a:r>
          </a:p>
          <a:p>
            <a:pPr eaLnBrk="1" hangingPunct="1"/>
            <a:r>
              <a:rPr lang="en-US" b="1" dirty="0" smtClean="0"/>
              <a:t>Verify/clarify/remove strengths and shortcomings from initial evaluation</a:t>
            </a:r>
          </a:p>
          <a:p>
            <a:pPr eaLnBrk="1" hangingPunct="1"/>
            <a:r>
              <a:rPr lang="en-US" b="1" dirty="0" smtClean="0"/>
              <a:t>Identify additional strengths and shortcomings</a:t>
            </a:r>
          </a:p>
          <a:p>
            <a:pPr eaLnBrk="1" hangingPunct="1"/>
            <a:r>
              <a:rPr lang="en-US" b="1" dirty="0" smtClean="0"/>
              <a:t>Work with Team to finalize evaluation and recommend preliminary accreditation action</a:t>
            </a:r>
          </a:p>
          <a:p>
            <a:pPr eaLnBrk="1" hangingPunct="1"/>
            <a:endParaRPr lang="en-US" dirty="0" smtClean="0"/>
          </a:p>
        </p:txBody>
      </p:sp>
      <p:sp>
        <p:nvSpPr>
          <p:cNvPr id="69635" name="Title 1"/>
          <p:cNvSpPr>
            <a:spLocks noGrp="1"/>
          </p:cNvSpPr>
          <p:nvPr>
            <p:ph type="title" idx="4294967295"/>
          </p:nvPr>
        </p:nvSpPr>
        <p:spPr>
          <a:xfrm>
            <a:off x="0" y="122238"/>
            <a:ext cx="8839200" cy="1295400"/>
          </a:xfrm>
        </p:spPr>
        <p:txBody>
          <a:bodyPr/>
          <a:lstStyle/>
          <a:p>
            <a:pPr algn="ctr" eaLnBrk="1" hangingPunct="1"/>
            <a:r>
              <a:rPr lang="en-US" dirty="0" smtClean="0"/>
              <a:t>Activities During ABET Visit</a:t>
            </a:r>
          </a:p>
        </p:txBody>
      </p:sp>
      <p:sp>
        <p:nvSpPr>
          <p:cNvPr id="30725" name="Slide Number Placeholder 4"/>
          <p:cNvSpPr>
            <a:spLocks noGrp="1"/>
          </p:cNvSpPr>
          <p:nvPr>
            <p:ph type="sldNum" sz="quarter" idx="4294967295"/>
          </p:nvPr>
        </p:nvSpPr>
        <p:spPr>
          <a:xfrm>
            <a:off x="8664575" y="6408738"/>
            <a:ext cx="479425" cy="365125"/>
          </a:xfrm>
        </p:spPr>
        <p:txBody>
          <a:bodyPr/>
          <a:lstStyle/>
          <a:p>
            <a:pPr>
              <a:defRPr/>
            </a:pPr>
            <a:fld id="{D5A89C78-DA17-4887-86DE-58ED29F0CB84}" type="slidenum">
              <a:rPr lang="en-US" smtClean="0"/>
              <a:pPr>
                <a:defRPr/>
              </a:pPr>
              <a:t>49</a:t>
            </a:fld>
            <a:endParaRPr lang="en-US" dirty="0" smtClean="0"/>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 </a:t>
            </a:r>
            <a:r>
              <a:rPr lang="en-US" b="1" dirty="0" smtClean="0">
                <a:latin typeface="Times New Roman" pitchFamily="18" charset="0"/>
                <a:cs typeface="Times New Roman" pitchFamily="18" charset="0"/>
              </a:rPr>
              <a:t>There are several type of accreditation. Institution , program.</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Meets the criteria set by accrediting body.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Quality assurance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Yard stick for improvement.</a:t>
            </a:r>
            <a:endParaRPr lang="en-US"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5</a:t>
            </a:fld>
            <a:endParaRPr lang="en-US" dirty="0"/>
          </a:p>
        </p:txBody>
      </p:sp>
      <p:sp>
        <p:nvSpPr>
          <p:cNvPr id="4" name="Title 3"/>
          <p:cNvSpPr>
            <a:spLocks noGrp="1"/>
          </p:cNvSpPr>
          <p:nvPr>
            <p:ph type="title"/>
          </p:nvPr>
        </p:nvSpPr>
        <p:spPr/>
        <p:txBody>
          <a:bodyPr/>
          <a:lstStyle/>
          <a:p>
            <a:pPr algn="ctr"/>
            <a:r>
              <a:rPr lang="en-US" dirty="0" smtClean="0">
                <a:latin typeface="Times New Roman" pitchFamily="18" charset="0"/>
                <a:cs typeface="Times New Roman" pitchFamily="18" charset="0"/>
              </a:rPr>
              <a:t>What is and Why Accreditation</a:t>
            </a:r>
            <a:endParaRPr lang="en-US"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fontScale="92500" lnSpcReduction="10000"/>
          </a:bodyPr>
          <a:lstStyle/>
          <a:p>
            <a:pPr marL="365760" indent="-256032" eaLnBrk="1" fontAlgn="auto" hangingPunct="1">
              <a:spcAft>
                <a:spcPts val="0"/>
              </a:spcAft>
              <a:buFont typeface="Wingdings 3"/>
              <a:buChar char=""/>
              <a:defRPr/>
            </a:pPr>
            <a:r>
              <a:rPr lang="en-US" sz="2800" b="1" dirty="0" smtClean="0"/>
              <a:t>Strength – stands above the norm</a:t>
            </a:r>
          </a:p>
          <a:p>
            <a:pPr marL="365760" indent="-256032" eaLnBrk="1" fontAlgn="auto" hangingPunct="1">
              <a:spcAft>
                <a:spcPts val="0"/>
              </a:spcAft>
              <a:buFont typeface="Wingdings 3"/>
              <a:buChar char=""/>
              <a:defRPr/>
            </a:pPr>
            <a:r>
              <a:rPr lang="en-US" sz="2800" b="1" dirty="0" smtClean="0"/>
              <a:t>Concern – program currently satisfies criterion, policy, or procedure, however </a:t>
            </a:r>
            <a:r>
              <a:rPr lang="en-US" sz="2800" b="1" i="1" u="sng" dirty="0" smtClean="0"/>
              <a:t>potential</a:t>
            </a:r>
            <a:r>
              <a:rPr lang="en-US" sz="2800" b="1" dirty="0" smtClean="0"/>
              <a:t> exists for the situation to change such that the criterion, policy, procedure may not be satisfied</a:t>
            </a:r>
          </a:p>
          <a:p>
            <a:pPr marL="365760" indent="-256032" eaLnBrk="1" fontAlgn="auto" hangingPunct="1">
              <a:spcAft>
                <a:spcPts val="0"/>
              </a:spcAft>
              <a:buFont typeface="Wingdings 3"/>
              <a:buChar char=""/>
              <a:defRPr/>
            </a:pPr>
            <a:r>
              <a:rPr lang="en-US" sz="2800" b="1" dirty="0" smtClean="0"/>
              <a:t>Weakness – program </a:t>
            </a:r>
            <a:r>
              <a:rPr lang="en-US" sz="2800" b="1" i="1" u="sng" dirty="0" smtClean="0"/>
              <a:t>lacks strength </a:t>
            </a:r>
            <a:br>
              <a:rPr lang="en-US" sz="2800" b="1" i="1" u="sng" dirty="0" smtClean="0"/>
            </a:br>
            <a:r>
              <a:rPr lang="en-US" sz="2800" b="1" i="1" u="sng" dirty="0" smtClean="0"/>
              <a:t>of compliance</a:t>
            </a:r>
            <a:r>
              <a:rPr lang="en-US" sz="2800" b="1" dirty="0" smtClean="0"/>
              <a:t> with criterion, policy, or procedure</a:t>
            </a:r>
          </a:p>
          <a:p>
            <a:pPr marL="365760" indent="-256032" eaLnBrk="1" fontAlgn="auto" hangingPunct="1">
              <a:spcAft>
                <a:spcPts val="0"/>
              </a:spcAft>
              <a:buFont typeface="Wingdings 3"/>
              <a:buChar char=""/>
              <a:defRPr/>
            </a:pPr>
            <a:r>
              <a:rPr lang="en-US" sz="2800" b="1" dirty="0" smtClean="0"/>
              <a:t>Deficiency – program </a:t>
            </a:r>
            <a:r>
              <a:rPr lang="en-US" sz="2800" b="1" i="1" u="sng" dirty="0" smtClean="0"/>
              <a:t>does not satisfy</a:t>
            </a:r>
            <a:r>
              <a:rPr lang="en-US" sz="2800" b="1" dirty="0" smtClean="0"/>
              <a:t> criterion, policy, or procedure</a:t>
            </a:r>
          </a:p>
        </p:txBody>
      </p:sp>
      <p:sp>
        <p:nvSpPr>
          <p:cNvPr id="48131" name="Slide Number Placeholder 3"/>
          <p:cNvSpPr>
            <a:spLocks noGrp="1"/>
          </p:cNvSpPr>
          <p:nvPr>
            <p:ph type="sldNum" sz="quarter" idx="4294967295"/>
          </p:nvPr>
        </p:nvSpPr>
        <p:spPr>
          <a:xfrm>
            <a:off x="8610600" y="6553200"/>
            <a:ext cx="533400" cy="304800"/>
          </a:xfrm>
        </p:spPr>
        <p:txBody>
          <a:bodyPr/>
          <a:lstStyle/>
          <a:p>
            <a:pPr>
              <a:defRPr/>
            </a:pPr>
            <a:fld id="{8999DE30-AC26-4885-B7C1-3E2331C31AEB}" type="slidenum">
              <a:rPr lang="en-US" smtClean="0"/>
              <a:pPr>
                <a:defRPr/>
              </a:pPr>
              <a:t>50</a:t>
            </a:fld>
            <a:endParaRPr lang="en-US" smtClean="0"/>
          </a:p>
        </p:txBody>
      </p:sp>
      <p:sp>
        <p:nvSpPr>
          <p:cNvPr id="87044" name="Rectangle 2"/>
          <p:cNvSpPr>
            <a:spLocks noGrp="1" noChangeArrowheads="1"/>
          </p:cNvSpPr>
          <p:nvPr>
            <p:ph type="title" idx="4294967295"/>
          </p:nvPr>
        </p:nvSpPr>
        <p:spPr>
          <a:xfrm>
            <a:off x="0" y="122238"/>
            <a:ext cx="8915400" cy="1295400"/>
          </a:xfrm>
        </p:spPr>
        <p:txBody>
          <a:bodyPr/>
          <a:lstStyle/>
          <a:p>
            <a:pPr algn="ctr" eaLnBrk="1" hangingPunct="1"/>
            <a:r>
              <a:rPr lang="en-US" dirty="0" smtClean="0">
                <a:latin typeface="Times New Roman" pitchFamily="18" charset="0"/>
                <a:cs typeface="Times New Roman" pitchFamily="18" charset="0"/>
              </a:rPr>
              <a:t>Strengths and Shortcomings</a:t>
            </a:r>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Slide Number Placeholder 5"/>
          <p:cNvSpPr>
            <a:spLocks noGrp="1"/>
          </p:cNvSpPr>
          <p:nvPr>
            <p:ph type="sldNum" sz="quarter" idx="4294967295"/>
          </p:nvPr>
        </p:nvSpPr>
        <p:spPr>
          <a:xfrm>
            <a:off x="8777288" y="6408738"/>
            <a:ext cx="366712" cy="365125"/>
          </a:xfrm>
        </p:spPr>
        <p:txBody>
          <a:bodyPr/>
          <a:lstStyle/>
          <a:p>
            <a:pPr>
              <a:defRPr/>
            </a:pPr>
            <a:fld id="{7C241B48-5400-4792-855D-169AEF39A9FB}" type="slidenum">
              <a:rPr lang="en-US" smtClean="0"/>
              <a:pPr>
                <a:defRPr/>
              </a:pPr>
              <a:t>51</a:t>
            </a:fld>
            <a:endParaRPr lang="en-US" smtClean="0"/>
          </a:p>
        </p:txBody>
      </p:sp>
      <p:sp>
        <p:nvSpPr>
          <p:cNvPr id="88067" name="Rectangle 2"/>
          <p:cNvSpPr>
            <a:spLocks noGrp="1" noChangeArrowheads="1"/>
          </p:cNvSpPr>
          <p:nvPr>
            <p:ph type="title" idx="4294967295"/>
          </p:nvPr>
        </p:nvSpPr>
        <p:spPr>
          <a:xfrm>
            <a:off x="0" y="3048000"/>
            <a:ext cx="7543800" cy="1295400"/>
          </a:xfrm>
        </p:spPr>
        <p:txBody>
          <a:bodyPr>
            <a:normAutofit fontScale="90000"/>
          </a:bodyPr>
          <a:lstStyle/>
          <a:p>
            <a:pPr algn="ctr" eaLnBrk="1" hangingPunct="1"/>
            <a:r>
              <a:rPr lang="en-US" sz="6000" dirty="0" smtClean="0"/>
              <a:t>THANK YOU</a:t>
            </a:r>
            <a:br>
              <a:rPr lang="en-US" sz="6000" dirty="0" smtClean="0"/>
            </a:br>
            <a:r>
              <a:rPr lang="en-US" sz="6000" dirty="0" smtClean="0"/>
              <a:t>Any Questions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457200" y="1676400"/>
            <a:ext cx="8229600" cy="4454525"/>
          </a:xfrm>
        </p:spPr>
        <p:txBody>
          <a:bodyPr>
            <a:normAutofit/>
          </a:bodyPr>
          <a:lstStyle/>
          <a:p>
            <a:pPr marL="465138" indent="-465138" algn="just" eaLnBrk="1" hangingPunct="1">
              <a:lnSpc>
                <a:spcPct val="90000"/>
              </a:lnSpc>
            </a:pPr>
            <a:r>
              <a:rPr lang="en-US" smtClean="0">
                <a:solidFill>
                  <a:srgbClr val="260092"/>
                </a:solidFill>
              </a:rPr>
              <a:t>Accreditation</a:t>
            </a:r>
            <a:r>
              <a:rPr lang="en-US" smtClean="0"/>
              <a:t> is a non-governmental, peer-review process that assures the quality of the postsecondary education students receive.</a:t>
            </a:r>
          </a:p>
          <a:p>
            <a:pPr marL="465138" indent="-465138" algn="just" eaLnBrk="1" hangingPunct="1">
              <a:lnSpc>
                <a:spcPct val="90000"/>
              </a:lnSpc>
              <a:buFont typeface="Wingdings" pitchFamily="2" charset="2"/>
              <a:buNone/>
            </a:pPr>
            <a:endParaRPr lang="en-US" smtClean="0"/>
          </a:p>
          <a:p>
            <a:pPr marL="465138" indent="-465138" algn="just" eaLnBrk="1" hangingPunct="1">
              <a:lnSpc>
                <a:spcPct val="90000"/>
              </a:lnSpc>
            </a:pPr>
            <a:r>
              <a:rPr lang="en-US" smtClean="0"/>
              <a:t>Types of accreditation: </a:t>
            </a:r>
          </a:p>
          <a:p>
            <a:pPr marL="465138" indent="-465138" algn="just" eaLnBrk="1" hangingPunct="1">
              <a:lnSpc>
                <a:spcPct val="90000"/>
              </a:lnSpc>
              <a:buFont typeface="Wingdings" pitchFamily="2" charset="2"/>
              <a:buChar char="Ø"/>
            </a:pPr>
            <a:r>
              <a:rPr lang="en-US" sz="2000" smtClean="0">
                <a:solidFill>
                  <a:srgbClr val="260092"/>
                </a:solidFill>
              </a:rPr>
              <a:t>Institutional accreditation</a:t>
            </a:r>
            <a:r>
              <a:rPr lang="en-US" sz="2000" smtClean="0"/>
              <a:t> evaluates overall institutional quality. One form of institutional accreditation is regional accreditation of colleges and universities. </a:t>
            </a:r>
          </a:p>
          <a:p>
            <a:pPr marL="465138" indent="-465138" algn="just" eaLnBrk="1" hangingPunct="1">
              <a:lnSpc>
                <a:spcPct val="90000"/>
              </a:lnSpc>
              <a:buFont typeface="Wingdings" pitchFamily="2" charset="2"/>
              <a:buChar char="Ø"/>
            </a:pPr>
            <a:endParaRPr lang="en-US" sz="2000" smtClean="0"/>
          </a:p>
          <a:p>
            <a:pPr marL="465138" indent="-465138" algn="just" eaLnBrk="1" hangingPunct="1">
              <a:lnSpc>
                <a:spcPct val="90000"/>
              </a:lnSpc>
              <a:buFont typeface="Wingdings" pitchFamily="2" charset="2"/>
              <a:buChar char="Ø"/>
            </a:pPr>
            <a:r>
              <a:rPr lang="en-US" sz="2000" smtClean="0">
                <a:solidFill>
                  <a:srgbClr val="260092"/>
                </a:solidFill>
              </a:rPr>
              <a:t>Specialized accreditation</a:t>
            </a:r>
            <a:r>
              <a:rPr lang="en-US" sz="2000" smtClean="0"/>
              <a:t> examines specific programs of study, rather than an institution as a whole. Specific programs (e.g. Engineering) are often evaluated through specialized accreditation such as ABET. </a:t>
            </a:r>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08C7B5C3-EE9B-4CEA-BA6B-EAC4FEA35845}" type="slidenum">
              <a:rPr lang="en-US"/>
              <a:pPr>
                <a:defRPr/>
              </a:pPr>
              <a:t>6</a:t>
            </a:fld>
            <a:endParaRPr lang="en-US" dirty="0"/>
          </a:p>
        </p:txBody>
      </p:sp>
      <p:sp>
        <p:nvSpPr>
          <p:cNvPr id="10243" name="Rectangle 2"/>
          <p:cNvSpPr>
            <a:spLocks noGrp="1" noChangeArrowheads="1"/>
          </p:cNvSpPr>
          <p:nvPr>
            <p:ph type="title" idx="4294967295"/>
          </p:nvPr>
        </p:nvSpPr>
        <p:spPr>
          <a:xfrm>
            <a:off x="0" y="228600"/>
            <a:ext cx="7543800" cy="1189038"/>
          </a:xfrm>
        </p:spPr>
        <p:txBody>
          <a:bodyPr>
            <a:normAutofit fontScale="90000"/>
          </a:bodyPr>
          <a:lstStyle/>
          <a:p>
            <a:pPr eaLnBrk="1" hangingPunct="1"/>
            <a:r>
              <a:rPr lang="en-US" smtClean="0"/>
              <a:t>Accreditation Assures Quality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idx="1"/>
          </p:nvPr>
        </p:nvSpPr>
        <p:spPr/>
        <p:txBody>
          <a:bodyPr>
            <a:normAutofit lnSpcReduction="10000"/>
          </a:bodyPr>
          <a:lstStyle/>
          <a:p>
            <a:pPr eaLnBrk="1" hangingPunct="1">
              <a:lnSpc>
                <a:spcPct val="90000"/>
              </a:lnSpc>
            </a:pPr>
            <a:r>
              <a:rPr lang="en-US" b="1" dirty="0" smtClean="0">
                <a:latin typeface="Times New Roman" pitchFamily="18" charset="0"/>
                <a:cs typeface="Times New Roman" pitchFamily="18" charset="0"/>
              </a:rPr>
              <a:t>Accreditation gives colleges and universities a structured mechanism to assess, evaluate, and improve the quality of their programs.</a:t>
            </a:r>
          </a:p>
          <a:p>
            <a:pPr eaLnBrk="1" hangingPunct="1">
              <a:lnSpc>
                <a:spcPct val="90000"/>
              </a:lnSpc>
            </a:pPr>
            <a:endParaRPr lang="en-US" b="1" dirty="0" smtClean="0">
              <a:latin typeface="Times New Roman" pitchFamily="18" charset="0"/>
              <a:cs typeface="Times New Roman" pitchFamily="18" charset="0"/>
            </a:endParaRPr>
          </a:p>
          <a:p>
            <a:pPr eaLnBrk="1" hangingPunct="1">
              <a:lnSpc>
                <a:spcPct val="90000"/>
              </a:lnSpc>
            </a:pPr>
            <a:r>
              <a:rPr lang="en-US" b="1" dirty="0" smtClean="0">
                <a:latin typeface="Times New Roman" pitchFamily="18" charset="0"/>
                <a:cs typeface="Times New Roman" pitchFamily="18" charset="0"/>
              </a:rPr>
              <a:t>Accreditation helps students and their parents choose quality college programs. </a:t>
            </a:r>
          </a:p>
          <a:p>
            <a:pPr eaLnBrk="1" hangingPunct="1">
              <a:lnSpc>
                <a:spcPct val="90000"/>
              </a:lnSpc>
            </a:pPr>
            <a:endParaRPr lang="en-US" b="1" dirty="0" smtClean="0">
              <a:latin typeface="Times New Roman" pitchFamily="18" charset="0"/>
              <a:cs typeface="Times New Roman" pitchFamily="18" charset="0"/>
            </a:endParaRPr>
          </a:p>
          <a:p>
            <a:pPr eaLnBrk="1" hangingPunct="1">
              <a:lnSpc>
                <a:spcPct val="90000"/>
              </a:lnSpc>
            </a:pPr>
            <a:r>
              <a:rPr lang="en-US" b="1" dirty="0" smtClean="0">
                <a:latin typeface="Times New Roman" pitchFamily="18" charset="0"/>
                <a:cs typeface="Times New Roman" pitchFamily="18" charset="0"/>
              </a:rPr>
              <a:t>Accreditation enables employers to recruit graduates they know are well-prepared. </a:t>
            </a:r>
          </a:p>
          <a:p>
            <a:pPr eaLnBrk="1" hangingPunct="1">
              <a:lnSpc>
                <a:spcPct val="90000"/>
              </a:lnSpc>
            </a:pPr>
            <a:endParaRPr lang="en-US" b="1" dirty="0" smtClean="0">
              <a:latin typeface="Times New Roman" pitchFamily="18" charset="0"/>
              <a:cs typeface="Times New Roman" pitchFamily="18" charset="0"/>
            </a:endParaRPr>
          </a:p>
          <a:p>
            <a:pPr eaLnBrk="1" hangingPunct="1">
              <a:lnSpc>
                <a:spcPct val="90000"/>
              </a:lnSpc>
            </a:pPr>
            <a:r>
              <a:rPr lang="en-US" b="1" dirty="0" smtClean="0">
                <a:latin typeface="Times New Roman" pitchFamily="18" charset="0"/>
                <a:cs typeface="Times New Roman" pitchFamily="18" charset="0"/>
              </a:rPr>
              <a:t>Accreditation is used by registration, licensure, and certification boards to screen applicants. </a:t>
            </a:r>
          </a:p>
        </p:txBody>
      </p:sp>
      <p:sp>
        <p:nvSpPr>
          <p:cNvPr id="6" name="Slide Number Placeholder 5"/>
          <p:cNvSpPr>
            <a:spLocks noGrp="1"/>
          </p:cNvSpPr>
          <p:nvPr>
            <p:ph type="sldNum" sz="quarter" idx="4294967295"/>
          </p:nvPr>
        </p:nvSpPr>
        <p:spPr>
          <a:xfrm>
            <a:off x="7239000" y="6248400"/>
            <a:ext cx="1905000" cy="457200"/>
          </a:xfrm>
        </p:spPr>
        <p:txBody>
          <a:bodyPr/>
          <a:lstStyle/>
          <a:p>
            <a:pPr>
              <a:defRPr/>
            </a:pPr>
            <a:fld id="{4E893283-1405-46AA-A837-AA142B1265EB}" type="slidenum">
              <a:rPr lang="en-US"/>
              <a:pPr>
                <a:defRPr/>
              </a:pPr>
              <a:t>7</a:t>
            </a:fld>
            <a:endParaRPr lang="en-US"/>
          </a:p>
        </p:txBody>
      </p:sp>
      <p:sp>
        <p:nvSpPr>
          <p:cNvPr id="11267" name="Rectangle 2"/>
          <p:cNvSpPr>
            <a:spLocks noGrp="1" noChangeArrowheads="1"/>
          </p:cNvSpPr>
          <p:nvPr>
            <p:ph type="title" idx="4294967295"/>
          </p:nvPr>
        </p:nvSpPr>
        <p:spPr>
          <a:xfrm>
            <a:off x="0" y="122238"/>
            <a:ext cx="8915400" cy="1295400"/>
          </a:xfrm>
        </p:spPr>
        <p:txBody>
          <a:bodyPr>
            <a:normAutofit/>
          </a:bodyPr>
          <a:lstStyle/>
          <a:p>
            <a:pPr algn="ctr" eaLnBrk="1" hangingPunct="1"/>
            <a:r>
              <a:rPr lang="en-US" dirty="0" smtClean="0">
                <a:latin typeface="Times New Roman" pitchFamily="18" charset="0"/>
                <a:cs typeface="Times New Roman" pitchFamily="18" charset="0"/>
              </a:rPr>
              <a:t>Why ABET Accreditation Important?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10000"/>
          </a:bodyPr>
          <a:lstStyle/>
          <a:p>
            <a:r>
              <a:rPr lang="en-US" dirty="0" smtClean="0"/>
              <a:t> </a:t>
            </a:r>
            <a:r>
              <a:rPr lang="en-US" b="1" dirty="0" smtClean="0"/>
              <a:t>Accreditation of engineering programs is voluntary.</a:t>
            </a:r>
          </a:p>
          <a:p>
            <a:r>
              <a:rPr lang="en-US" b="1" dirty="0" smtClean="0"/>
              <a:t>  Programs without previous accreditation can apply for accreditation as long as they have produced at least one program graduate.</a:t>
            </a:r>
          </a:p>
          <a:p>
            <a:endParaRPr lang="en-US" b="1" dirty="0" smtClean="0"/>
          </a:p>
          <a:p>
            <a:r>
              <a:rPr lang="en-US" b="1" dirty="0" smtClean="0"/>
              <a:t> The request for accreditation is initiated by the institution seeking accreditation.</a:t>
            </a:r>
          </a:p>
          <a:p>
            <a:endParaRPr lang="en-US" b="1" dirty="0" smtClean="0"/>
          </a:p>
          <a:p>
            <a:r>
              <a:rPr lang="en-US" b="1" dirty="0" smtClean="0"/>
              <a:t>Accreditation is given to individual programs within an institution rather than to the institution as a whole. </a:t>
            </a:r>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8</a:t>
            </a:fld>
            <a:endParaRPr lang="en-US" dirty="0"/>
          </a:p>
        </p:txBody>
      </p:sp>
      <p:sp>
        <p:nvSpPr>
          <p:cNvPr id="4" name="Title 3"/>
          <p:cNvSpPr>
            <a:spLocks noGrp="1"/>
          </p:cNvSpPr>
          <p:nvPr>
            <p:ph type="title"/>
          </p:nvPr>
        </p:nvSpPr>
        <p:spPr/>
        <p:txBody>
          <a:bodyPr/>
          <a:lstStyle/>
          <a:p>
            <a:pPr algn="ctr"/>
            <a:r>
              <a:rPr lang="en-US" dirty="0" smtClean="0"/>
              <a:t>ABET Accreditation Process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 </a:t>
            </a:r>
            <a:r>
              <a:rPr lang="en-US" b="1" dirty="0" smtClean="0">
                <a:latin typeface="Times New Roman" pitchFamily="18" charset="0"/>
                <a:cs typeface="Times New Roman" pitchFamily="18" charset="0"/>
              </a:rPr>
              <a:t>Accredited programs must request re-evaluation every six years to retain accreditation;.</a:t>
            </a:r>
          </a:p>
          <a:p>
            <a:pPr>
              <a:buNone/>
            </a:pP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If the accreditation criteria are not satisfied, additional evaluations may be required within the six-year interval.</a:t>
            </a:r>
          </a:p>
          <a:p>
            <a:endParaRPr lang="en-US" b="1" baseline="30000" dirty="0" smtClean="0">
              <a:latin typeface="Times New Roman" pitchFamily="18" charset="0"/>
              <a:cs typeface="Times New Roman" pitchFamily="18" charset="0"/>
            </a:endParaRPr>
          </a:p>
          <a:p>
            <a:r>
              <a:rPr lang="en-US" b="1" baseline="30000"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first step in securing or retaining ABET accreditation is for an institution to request an evaluation of its program(s) by January 31 of the year in which accreditation is being sought.</a:t>
            </a:r>
            <a:endParaRPr lang="en-US" b="1" baseline="30000" dirty="0" smtClean="0">
              <a:latin typeface="Times New Roman" pitchFamily="18" charset="0"/>
              <a:cs typeface="Times New Roman" pitchFamily="18" charset="0"/>
            </a:endParaRPr>
          </a:p>
          <a:p>
            <a:endParaRPr lang="en-US" dirty="0"/>
          </a:p>
        </p:txBody>
      </p:sp>
      <p:sp>
        <p:nvSpPr>
          <p:cNvPr id="3" name="Slide Number Placeholder 2"/>
          <p:cNvSpPr>
            <a:spLocks noGrp="1"/>
          </p:cNvSpPr>
          <p:nvPr>
            <p:ph type="sldNum" sz="quarter" idx="12"/>
          </p:nvPr>
        </p:nvSpPr>
        <p:spPr/>
        <p:txBody>
          <a:bodyPr/>
          <a:lstStyle/>
          <a:p>
            <a:pPr>
              <a:defRPr/>
            </a:pPr>
            <a:fld id="{3EE6AA21-6EC8-48BD-B65C-3AF2CD1E081F}" type="slidenum">
              <a:rPr lang="en-US" smtClean="0"/>
              <a:pPr>
                <a:defRPr/>
              </a:pPr>
              <a:t>9</a:t>
            </a:fld>
            <a:endParaRPr lang="en-US" dirty="0"/>
          </a:p>
        </p:txBody>
      </p:sp>
      <p:sp>
        <p:nvSpPr>
          <p:cNvPr id="4" name="Title 3"/>
          <p:cNvSpPr>
            <a:spLocks noGrp="1"/>
          </p:cNvSpPr>
          <p:nvPr>
            <p:ph type="title"/>
          </p:nvPr>
        </p:nvSpPr>
        <p:spPr/>
        <p:txBody>
          <a:bodyPr/>
          <a:lstStyle/>
          <a:p>
            <a:pPr algn="ctr"/>
            <a:r>
              <a:rPr lang="en-US" dirty="0" smtClean="0"/>
              <a:t>ABET Accreditation Process</a:t>
            </a:r>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2E48BC6B63BA42B03F8D4CC284660F" ma:contentTypeVersion="1" ma:contentTypeDescription="Create a new document." ma:contentTypeScope="" ma:versionID="d6b363965046d6522c1dd70a26658b72">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7A4463E-2A07-4E0D-B00D-6B333EECE1B4}"/>
</file>

<file path=customXml/itemProps2.xml><?xml version="1.0" encoding="utf-8"?>
<ds:datastoreItem xmlns:ds="http://schemas.openxmlformats.org/officeDocument/2006/customXml" ds:itemID="{952151BC-2170-47D0-A151-25B1CD2E4332}"/>
</file>

<file path=customXml/itemProps3.xml><?xml version="1.0" encoding="utf-8"?>
<ds:datastoreItem xmlns:ds="http://schemas.openxmlformats.org/officeDocument/2006/customXml" ds:itemID="{98DC5BDB-9458-4B19-A7D5-E536A41C8D35}"/>
</file>

<file path=docProps/app.xml><?xml version="1.0" encoding="utf-8"?>
<Properties xmlns="http://schemas.openxmlformats.org/officeDocument/2006/extended-properties" xmlns:vt="http://schemas.openxmlformats.org/officeDocument/2006/docPropsVTypes">
  <Template/>
  <TotalTime>2707</TotalTime>
  <Words>2920</Words>
  <Application>Microsoft Office PowerPoint</Application>
  <PresentationFormat>On-screen Show (4:3)</PresentationFormat>
  <Paragraphs>552</Paragraphs>
  <Slides>51</Slides>
  <Notes>51</Notes>
  <HiddenSlides>0</HiddenSlides>
  <MMClips>0</MMClips>
  <ScaleCrop>false</ScaleCrop>
  <HeadingPairs>
    <vt:vector size="4" baseType="variant">
      <vt:variant>
        <vt:lpstr>Theme</vt:lpstr>
      </vt:variant>
      <vt:variant>
        <vt:i4>2</vt:i4>
      </vt:variant>
      <vt:variant>
        <vt:lpstr>Slide Titles</vt:lpstr>
      </vt:variant>
      <vt:variant>
        <vt:i4>51</vt:i4>
      </vt:variant>
    </vt:vector>
  </HeadingPairs>
  <TitlesOfParts>
    <vt:vector size="53" baseType="lpstr">
      <vt:lpstr>Custom Design</vt:lpstr>
      <vt:lpstr>Concourse</vt:lpstr>
      <vt:lpstr>ABET Accreditation: Basic Information</vt:lpstr>
      <vt:lpstr>Outline</vt:lpstr>
      <vt:lpstr>ABET History</vt:lpstr>
      <vt:lpstr>ABET Composition</vt:lpstr>
      <vt:lpstr>What is and Why Accreditation</vt:lpstr>
      <vt:lpstr>Accreditation Assures Quality </vt:lpstr>
      <vt:lpstr>Why ABET Accreditation Important?</vt:lpstr>
      <vt:lpstr>ABET Accreditation Process</vt:lpstr>
      <vt:lpstr>ABET Accreditation Process</vt:lpstr>
      <vt:lpstr>ABET Commissions </vt:lpstr>
      <vt:lpstr>The ABET Guiding Principle</vt:lpstr>
      <vt:lpstr> The Teaching-Improvement Loop</vt:lpstr>
      <vt:lpstr>ABET GENERAL CRITERIA </vt:lpstr>
      <vt:lpstr>Students Criterion 1 –  </vt:lpstr>
      <vt:lpstr> Program Educational Objectives - Criterion 2 </vt:lpstr>
      <vt:lpstr>Criteria 2: Program Educational Objectives</vt:lpstr>
      <vt:lpstr>Examples of PEO</vt:lpstr>
      <vt:lpstr>Examples of PEO</vt:lpstr>
      <vt:lpstr> Program Outcomes &amp; Assessment - Criterion 3 </vt:lpstr>
      <vt:lpstr>Program Outcomes</vt:lpstr>
      <vt:lpstr>Outcomes</vt:lpstr>
      <vt:lpstr>Continuous Improvement: Criteria 4</vt:lpstr>
      <vt:lpstr>Curriculum : Criteria 5</vt:lpstr>
      <vt:lpstr>Faculty: Criteria 6</vt:lpstr>
      <vt:lpstr>Facilities: Criteria 7</vt:lpstr>
      <vt:lpstr> Institutional Support and Financial Resources - Criterion 8 </vt:lpstr>
      <vt:lpstr>Program Criteria –Criterion 9 </vt:lpstr>
      <vt:lpstr>Terminology</vt:lpstr>
      <vt:lpstr>Preparation for Accredidation</vt:lpstr>
      <vt:lpstr>Guidelines for developing PEO</vt:lpstr>
      <vt:lpstr>Program Educational Objectives: Examples</vt:lpstr>
      <vt:lpstr>PROGRAM LEARNING OUTCOMES </vt:lpstr>
      <vt:lpstr> Engineering programs must demonstrate that their students attain the following outcomes: </vt:lpstr>
      <vt:lpstr>Important Tasks to be done</vt:lpstr>
      <vt:lpstr>TASK 3: Align Learning outcomes with Program Objectives.</vt:lpstr>
      <vt:lpstr>TASK 4:  Present to Constituents</vt:lpstr>
      <vt:lpstr>TASK 5:  Get Approval &amp; Publish</vt:lpstr>
      <vt:lpstr>Mapping: Core Courses &amp; Program Outcomes</vt:lpstr>
      <vt:lpstr>Examples of Performance Indicators</vt:lpstr>
      <vt:lpstr>Example of Rubric on Teamwork</vt:lpstr>
      <vt:lpstr>Task 8: Identify Assessment Tools  (cont.)  Examples of Indirect measures</vt:lpstr>
      <vt:lpstr>TASK 9:  Development Assessment Plan</vt:lpstr>
      <vt:lpstr>Mapping: Core Courses &amp; Program Outcomes</vt:lpstr>
      <vt:lpstr>Selection of Courses for Outcome Assessment</vt:lpstr>
      <vt:lpstr>Data to be collected</vt:lpstr>
      <vt:lpstr>TASK 10:  Collection of Data &amp; Evaluation</vt:lpstr>
      <vt:lpstr>Activities During ABET Visit</vt:lpstr>
      <vt:lpstr>Context for Evaluation</vt:lpstr>
      <vt:lpstr>Activities During ABET Visit</vt:lpstr>
      <vt:lpstr>Strengths and Shortcomings</vt:lpstr>
      <vt:lpstr>THANK YOU Any Questions</vt:lpstr>
    </vt:vector>
  </TitlesOfParts>
  <Company>Gannon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Program/Institutional Assessment Plan for KFUPM</dc:title>
  <dc:creator>PCTech</dc:creator>
  <cp:lastModifiedBy>user</cp:lastModifiedBy>
  <cp:revision>248</cp:revision>
  <dcterms:created xsi:type="dcterms:W3CDTF">2008-09-14T12:32:48Z</dcterms:created>
  <dcterms:modified xsi:type="dcterms:W3CDTF">2011-02-28T06:36:46Z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0x010100CE2E48BC6B63BA42B03F8D4CC284660F</vt:lpwstr>
  </property>
</Properties>
</file>