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73" r:id="rId6"/>
    <p:sldId id="274" r:id="rId7"/>
    <p:sldId id="276" r:id="rId8"/>
    <p:sldId id="275" r:id="rId9"/>
    <p:sldId id="277" r:id="rId10"/>
    <p:sldId id="278" r:id="rId11"/>
    <p:sldId id="279" r:id="rId12"/>
    <p:sldId id="284" r:id="rId13"/>
    <p:sldId id="295" r:id="rId14"/>
    <p:sldId id="296" r:id="rId15"/>
    <p:sldId id="280" r:id="rId16"/>
    <p:sldId id="286" r:id="rId17"/>
    <p:sldId id="281" r:id="rId18"/>
    <p:sldId id="282" r:id="rId19"/>
    <p:sldId id="283" r:id="rId20"/>
    <p:sldId id="288" r:id="rId21"/>
    <p:sldId id="289" r:id="rId22"/>
    <p:sldId id="291" r:id="rId23"/>
    <p:sldId id="290" r:id="rId24"/>
    <p:sldId id="292" r:id="rId25"/>
    <p:sldId id="287" r:id="rId26"/>
    <p:sldId id="293" r:id="rId27"/>
    <p:sldId id="294"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432598-655B-46FA-8338-8A7F45B06C84}">
          <p14:sldIdLst>
            <p14:sldId id="256"/>
            <p14:sldId id="273"/>
            <p14:sldId id="274"/>
            <p14:sldId id="276"/>
            <p14:sldId id="275"/>
            <p14:sldId id="277"/>
            <p14:sldId id="278"/>
            <p14:sldId id="279"/>
          </p14:sldIdLst>
        </p14:section>
        <p14:section name="Untitled Section" id="{96B02897-31B2-4565-A280-D4F45754EF10}">
          <p14:sldIdLst>
            <p14:sldId id="284"/>
            <p14:sldId id="295"/>
            <p14:sldId id="296"/>
            <p14:sldId id="280"/>
            <p14:sldId id="286"/>
            <p14:sldId id="281"/>
            <p14:sldId id="282"/>
            <p14:sldId id="283"/>
            <p14:sldId id="288"/>
            <p14:sldId id="289"/>
            <p14:sldId id="291"/>
            <p14:sldId id="290"/>
            <p14:sldId id="292"/>
            <p14:sldId id="287"/>
            <p14:sldId id="293"/>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B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02" autoAdjust="0"/>
    <p:restoredTop sz="96233" autoAdjust="0"/>
  </p:normalViewPr>
  <p:slideViewPr>
    <p:cSldViewPr snapToGrid="0">
      <p:cViewPr varScale="1">
        <p:scale>
          <a:sx n="89" d="100"/>
          <a:sy n="89" d="100"/>
        </p:scale>
        <p:origin x="96" y="3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DAFFB6-05D7-4D9E-B642-308B59601995}" type="datetimeFigureOut">
              <a:rPr lang="en-US" smtClean="0"/>
              <a:t>3/12/2021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35727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71638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608048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265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43040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DAFFB6-05D7-4D9E-B642-308B59601995}"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28631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DAFFB6-05D7-4D9E-B642-308B59601995}"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51141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AFFB6-05D7-4D9E-B642-308B59601995}"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803781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ADAFFB6-05D7-4D9E-B642-308B59601995}" type="datetimeFigureOut">
              <a:rPr lang="en-US" smtClean="0"/>
              <a:t>3/12/2021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61971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AFFB6-05D7-4D9E-B642-308B59601995}"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28020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3/12/2021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388999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69689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DAFFB6-05D7-4D9E-B642-308B59601995}"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13587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DAFFB6-05D7-4D9E-B642-308B59601995}"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81531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AFFB6-05D7-4D9E-B642-308B59601995}"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59666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341614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509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DAFFB6-05D7-4D9E-B642-308B59601995}" type="datetimeFigureOut">
              <a:rPr lang="en-US" smtClean="0"/>
              <a:t>3/12/2021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13A124-768A-41B7-A445-CC0D72999897}" type="slidenum">
              <a:rPr lang="en-US" smtClean="0"/>
              <a:t>‹#›</a:t>
            </a:fld>
            <a:endParaRPr lang="en-US"/>
          </a:p>
        </p:txBody>
      </p:sp>
    </p:spTree>
    <p:extLst>
      <p:ext uri="{BB962C8B-B14F-4D97-AF65-F5344CB8AC3E}">
        <p14:creationId xmlns:p14="http://schemas.microsoft.com/office/powerpoint/2010/main" val="22670888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b="0" i="0" u="none"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w3schools.com/java/ref_string_equals.asp" TargetMode="External"/><Relationship Id="rId3" Type="http://schemas.openxmlformats.org/officeDocument/2006/relationships/hyperlink" Target="https://www.w3schools.com/java/ref_string_compareto.asp" TargetMode="External"/><Relationship Id="rId7" Type="http://schemas.openxmlformats.org/officeDocument/2006/relationships/hyperlink" Target="https://www.w3schools.com/java/ref_string_endswith.asp" TargetMode="External"/><Relationship Id="rId2" Type="http://schemas.openxmlformats.org/officeDocument/2006/relationships/hyperlink" Target="https://www.w3schools.com/java/ref_string_charat.asp" TargetMode="External"/><Relationship Id="rId1" Type="http://schemas.openxmlformats.org/officeDocument/2006/relationships/slideLayout" Target="../slideLayouts/slideLayout2.xml"/><Relationship Id="rId6" Type="http://schemas.openxmlformats.org/officeDocument/2006/relationships/hyperlink" Target="https://www.w3schools.com/java/ref_string_contains.asp" TargetMode="External"/><Relationship Id="rId5" Type="http://schemas.openxmlformats.org/officeDocument/2006/relationships/hyperlink" Target="https://www.w3schools.com/java/ref_string_concat.asp" TargetMode="External"/><Relationship Id="rId4" Type="http://schemas.openxmlformats.org/officeDocument/2006/relationships/hyperlink" Target="https://www.w3schools.com/java/ref_string_comparetoignorecase.asp" TargetMode="External"/><Relationship Id="rId9" Type="http://schemas.openxmlformats.org/officeDocument/2006/relationships/hyperlink" Target="https://www.w3schools.com/java/ref_string_equalsignorecase.as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3schools.com/java/ref_string_length.asp" TargetMode="External"/><Relationship Id="rId7" Type="http://schemas.openxmlformats.org/officeDocument/2006/relationships/hyperlink" Target="https://www.w3schools.com/java/ref_string_trim.asp" TargetMode="External"/><Relationship Id="rId2" Type="http://schemas.openxmlformats.org/officeDocument/2006/relationships/hyperlink" Target="https://www.w3schools.com/java/ref_string_isempty.asp" TargetMode="External"/><Relationship Id="rId1" Type="http://schemas.openxmlformats.org/officeDocument/2006/relationships/slideLayout" Target="../slideLayouts/slideLayout2.xml"/><Relationship Id="rId6" Type="http://schemas.openxmlformats.org/officeDocument/2006/relationships/hyperlink" Target="https://www.w3schools.com/java/ref_string_touppercase.asp" TargetMode="External"/><Relationship Id="rId5" Type="http://schemas.openxmlformats.org/officeDocument/2006/relationships/hyperlink" Target="https://www.w3schools.com/java/ref_string_tolowercase.asp" TargetMode="External"/><Relationship Id="rId4" Type="http://schemas.openxmlformats.org/officeDocument/2006/relationships/hyperlink" Target="https://www.w3schools.com/java/ref_string_startswith.as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302" y="2281625"/>
            <a:ext cx="10232501" cy="1854558"/>
          </a:xfrm>
        </p:spPr>
        <p:txBody>
          <a:bodyPr anchor="ctr">
            <a:noAutofit/>
          </a:bodyPr>
          <a:lstStyle/>
          <a:p>
            <a:pPr algn="ct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54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java METHODS</a:t>
            </a:r>
            <a:br>
              <a:rPr lang="en-US" sz="54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smtClean="0">
                <a:ln w="0"/>
                <a:solidFill>
                  <a:srgbClr val="FF0000"/>
                </a:solidFill>
                <a:effectLst>
                  <a:reflection blurRad="6350" stA="53000" endA="300" endPos="35500" dir="5400000" sy="-90000" algn="bl" rotWithShape="0"/>
                </a:effectLst>
                <a:latin typeface="Felix Titling" panose="04060505060202020A04" pitchFamily="82" charset="0"/>
              </a:rPr>
              <a:t>Chapter – 08</a:t>
            </a:r>
            <a:br>
              <a:rPr lang="en-US" sz="4000" b="1" cap="none" dirty="0" smtClean="0">
                <a:ln w="0"/>
                <a:solidFill>
                  <a:srgbClr val="FF0000"/>
                </a:solidFill>
                <a:effectLst>
                  <a:reflection blurRad="6350" stA="53000" endA="300" endPos="35500" dir="5400000" sy="-90000" algn="bl" rotWithShape="0"/>
                </a:effectLst>
                <a:latin typeface="Felix Titling" panose="04060505060202020A04" pitchFamily="82" charset="0"/>
              </a:rPr>
            </a:br>
            <a:r>
              <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endPar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endParaRPr>
          </a:p>
        </p:txBody>
      </p:sp>
    </p:spTree>
    <p:extLst>
      <p:ext uri="{BB962C8B-B14F-4D97-AF65-F5344CB8AC3E}">
        <p14:creationId xmlns:p14="http://schemas.microsoft.com/office/powerpoint/2010/main" val="1391416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318" y="118497"/>
            <a:ext cx="8024397" cy="757266"/>
          </a:xfrm>
        </p:spPr>
        <p:txBody>
          <a:bodyPr>
            <a:noAutofit/>
          </a:bodyPr>
          <a:lstStyle/>
          <a:p>
            <a:r>
              <a:rPr lang="en-US" sz="1800" b="1" dirty="0">
                <a:solidFill>
                  <a:srgbClr val="FF0000"/>
                </a:solidFill>
              </a:rPr>
              <a:t/>
            </a:r>
            <a:br>
              <a:rPr lang="en-US" sz="1800" b="1" dirty="0">
                <a:solidFill>
                  <a:srgbClr val="FF0000"/>
                </a:solidFill>
              </a:rPr>
            </a:br>
            <a:r>
              <a:rPr lang="en-US" sz="1800" b="1" dirty="0">
                <a:solidFill>
                  <a:srgbClr val="FF0000"/>
                </a:solidFill>
              </a:rPr>
              <a:t>Predefined Methods</a:t>
            </a:r>
            <a:r>
              <a:rPr lang="en-US" sz="1800" b="1" dirty="0" smtClean="0">
                <a:solidFill>
                  <a:srgbClr val="FF0000"/>
                </a:solidFill>
              </a:rPr>
              <a:t>:</a:t>
            </a:r>
            <a:br>
              <a:rPr lang="en-US" sz="1800" b="1" dirty="0" smtClean="0">
                <a:solidFill>
                  <a:srgbClr val="FF0000"/>
                </a:solidFill>
              </a:rPr>
            </a:br>
            <a:r>
              <a:rPr lang="en-US" sz="1800" b="1" dirty="0" smtClean="0">
                <a:solidFill>
                  <a:srgbClr val="FF0000"/>
                </a:solidFill>
              </a:rPr>
              <a:t>String class methods </a:t>
            </a:r>
            <a:r>
              <a:rPr lang="en-US" sz="1800" b="1" dirty="0">
                <a:solidFill>
                  <a:srgbClr val="FF0000"/>
                </a:solidFill>
              </a:rPr>
              <a:t/>
            </a:r>
            <a:br>
              <a:rPr lang="en-US" sz="1800" b="1" dirty="0">
                <a:solidFill>
                  <a:srgbClr val="FF0000"/>
                </a:solidFill>
              </a:rPr>
            </a:br>
            <a:endParaRPr lang="en-US" sz="18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62642668"/>
              </p:ext>
            </p:extLst>
          </p:nvPr>
        </p:nvGraphicFramePr>
        <p:xfrm>
          <a:off x="916976" y="1094142"/>
          <a:ext cx="10206431" cy="5763858"/>
        </p:xfrm>
        <a:graphic>
          <a:graphicData uri="http://schemas.openxmlformats.org/drawingml/2006/table">
            <a:tbl>
              <a:tblPr firstRow="1" bandRow="1">
                <a:tableStyleId>{5940675A-B579-460E-94D1-54222C63F5DA}</a:tableStyleId>
              </a:tblPr>
              <a:tblGrid>
                <a:gridCol w="2741534">
                  <a:extLst>
                    <a:ext uri="{9D8B030D-6E8A-4147-A177-3AD203B41FA5}">
                      <a16:colId xmlns:a16="http://schemas.microsoft.com/office/drawing/2014/main" xmlns="" val="20000"/>
                    </a:ext>
                  </a:extLst>
                </a:gridCol>
                <a:gridCol w="6220748">
                  <a:extLst>
                    <a:ext uri="{9D8B030D-6E8A-4147-A177-3AD203B41FA5}">
                      <a16:colId xmlns:a16="http://schemas.microsoft.com/office/drawing/2014/main" xmlns="" val="20001"/>
                    </a:ext>
                  </a:extLst>
                </a:gridCol>
                <a:gridCol w="1244149">
                  <a:extLst>
                    <a:ext uri="{9D8B030D-6E8A-4147-A177-3AD203B41FA5}">
                      <a16:colId xmlns:a16="http://schemas.microsoft.com/office/drawing/2014/main" xmlns="" val="20002"/>
                    </a:ext>
                  </a:extLst>
                </a:gridCol>
              </a:tblGrid>
              <a:tr h="559457">
                <a:tc>
                  <a:txBody>
                    <a:bodyPr/>
                    <a:lstStyle/>
                    <a:p>
                      <a:pPr algn="ctr"/>
                      <a:r>
                        <a:rPr lang="en-US" b="1" dirty="0" smtClean="0">
                          <a:solidFill>
                            <a:srgbClr val="002060"/>
                          </a:solidFill>
                          <a:effectLst/>
                        </a:rPr>
                        <a:t>Method</a:t>
                      </a:r>
                      <a:endParaRPr lang="en-US" b="1" dirty="0">
                        <a:solidFill>
                          <a:srgbClr val="002060"/>
                        </a:solidFill>
                        <a:effectLst/>
                      </a:endParaRPr>
                    </a:p>
                  </a:txBody>
                  <a:tcPr anchor="ctr"/>
                </a:tc>
                <a:tc>
                  <a:txBody>
                    <a:bodyPr/>
                    <a:lstStyle/>
                    <a:p>
                      <a:pPr algn="ctr"/>
                      <a:r>
                        <a:rPr lang="en-US" b="1" dirty="0" smtClean="0">
                          <a:solidFill>
                            <a:srgbClr val="002060"/>
                          </a:solidFill>
                          <a:effectLst/>
                        </a:rPr>
                        <a:t>Description</a:t>
                      </a:r>
                      <a:endParaRPr lang="en-US" b="1" dirty="0">
                        <a:solidFill>
                          <a:srgbClr val="002060"/>
                        </a:solidFill>
                        <a:effectLst/>
                      </a:endParaRPr>
                    </a:p>
                  </a:txBody>
                  <a:tcPr anchor="ctr"/>
                </a:tc>
                <a:tc>
                  <a:txBody>
                    <a:bodyPr/>
                    <a:lstStyle/>
                    <a:p>
                      <a:pPr algn="ctr"/>
                      <a:r>
                        <a:rPr lang="en-US" b="1" dirty="0" smtClean="0">
                          <a:solidFill>
                            <a:srgbClr val="002060"/>
                          </a:solidFill>
                          <a:effectLst/>
                        </a:rPr>
                        <a:t>Return</a:t>
                      </a:r>
                      <a:r>
                        <a:rPr lang="en-US" b="1" baseline="0" dirty="0" smtClean="0">
                          <a:solidFill>
                            <a:srgbClr val="002060"/>
                          </a:solidFill>
                          <a:effectLst/>
                        </a:rPr>
                        <a:t> type</a:t>
                      </a:r>
                      <a:endParaRPr lang="en-US" b="1" dirty="0">
                        <a:solidFill>
                          <a:srgbClr val="002060"/>
                        </a:solidFill>
                        <a:effectLst/>
                      </a:endParaRPr>
                    </a:p>
                  </a:txBody>
                  <a:tcPr anchor="ctr"/>
                </a:tc>
                <a:extLst>
                  <a:ext uri="{0D108BD9-81ED-4DB2-BD59-A6C34878D82A}">
                    <a16:rowId xmlns:a16="http://schemas.microsoft.com/office/drawing/2014/main" xmlns="" val="10000"/>
                  </a:ext>
                </a:extLst>
              </a:tr>
              <a:tr h="612738">
                <a:tc>
                  <a:txBody>
                    <a:bodyPr/>
                    <a:lstStyle/>
                    <a:p>
                      <a:pPr algn="l" fontAlgn="t"/>
                      <a:r>
                        <a:rPr lang="en-US" sz="1800" kern="1200" dirty="0" err="1">
                          <a:solidFill>
                            <a:schemeClr val="tx1"/>
                          </a:solidFill>
                          <a:effectLst/>
                          <a:latin typeface="+mn-lt"/>
                          <a:ea typeface="+mn-ea"/>
                          <a:cs typeface="+mn-cs"/>
                          <a:hlinkClick r:id="rId2"/>
                        </a:rPr>
                        <a:t>charAt</a:t>
                      </a:r>
                      <a:r>
                        <a:rPr lang="en-US" sz="1800" kern="1200" dirty="0">
                          <a:solidFill>
                            <a:schemeClr val="tx1"/>
                          </a:solidFill>
                          <a:effectLst/>
                          <a:latin typeface="+mn-lt"/>
                          <a:ea typeface="+mn-ea"/>
                          <a:cs typeface="+mn-cs"/>
                          <a:hlinkClick r:id="rId2"/>
                        </a:rPr>
                        <a:t>()</a:t>
                      </a:r>
                      <a:endParaRPr lang="en-US" sz="1800" kern="1200" dirty="0">
                        <a:solidFill>
                          <a:schemeClr val="tx1"/>
                        </a:solidFill>
                        <a:effectLst/>
                        <a:latin typeface="+mn-lt"/>
                        <a:ea typeface="+mn-ea"/>
                        <a:cs typeface="+mn-cs"/>
                      </a:endParaRPr>
                    </a:p>
                  </a:txBody>
                  <a:tcPr marL="152400" marR="76200" marT="76200" marB="76200"/>
                </a:tc>
                <a:tc>
                  <a:txBody>
                    <a:bodyPr/>
                    <a:lstStyle/>
                    <a:p>
                      <a:pPr algn="l" fontAlgn="t"/>
                      <a:r>
                        <a:rPr lang="en-US" dirty="0">
                          <a:solidFill>
                            <a:schemeClr val="tx1"/>
                          </a:solidFill>
                          <a:effectLst/>
                        </a:rPr>
                        <a:t>Returns the character at the specified index (position)</a:t>
                      </a:r>
                    </a:p>
                  </a:txBody>
                  <a:tcPr marL="76200" marR="76200" marT="76200" marB="76200"/>
                </a:tc>
                <a:tc>
                  <a:txBody>
                    <a:bodyPr/>
                    <a:lstStyle/>
                    <a:p>
                      <a:pPr algn="l" fontAlgn="t"/>
                      <a:r>
                        <a:rPr lang="en-US" dirty="0">
                          <a:solidFill>
                            <a:schemeClr val="tx1"/>
                          </a:solidFill>
                          <a:effectLst/>
                        </a:rPr>
                        <a:t>char</a:t>
                      </a:r>
                    </a:p>
                  </a:txBody>
                  <a:tcPr marL="76200" marR="76200" marT="76200" marB="76200"/>
                </a:tc>
                <a:extLst>
                  <a:ext uri="{0D108BD9-81ED-4DB2-BD59-A6C34878D82A}">
                    <a16:rowId xmlns:a16="http://schemas.microsoft.com/office/drawing/2014/main" xmlns="" val="10001"/>
                  </a:ext>
                </a:extLst>
              </a:tr>
              <a:tr h="372971">
                <a:tc>
                  <a:txBody>
                    <a:bodyPr/>
                    <a:lstStyle/>
                    <a:p>
                      <a:pPr algn="l" fontAlgn="t"/>
                      <a:r>
                        <a:rPr lang="en-US" sz="1800" kern="1200" dirty="0" err="1">
                          <a:solidFill>
                            <a:schemeClr val="tx1"/>
                          </a:solidFill>
                          <a:effectLst/>
                          <a:latin typeface="+mn-lt"/>
                          <a:ea typeface="+mn-ea"/>
                          <a:cs typeface="+mn-cs"/>
                          <a:hlinkClick r:id="rId3"/>
                        </a:rPr>
                        <a:t>compareTo</a:t>
                      </a:r>
                      <a:r>
                        <a:rPr lang="en-US" sz="1800" kern="1200" dirty="0">
                          <a:solidFill>
                            <a:schemeClr val="tx1"/>
                          </a:solidFill>
                          <a:effectLst/>
                          <a:latin typeface="+mn-lt"/>
                          <a:ea typeface="+mn-ea"/>
                          <a:cs typeface="+mn-cs"/>
                          <a:hlinkClick r:id="rId3"/>
                        </a:rPr>
                        <a:t>()</a:t>
                      </a:r>
                      <a:endParaRPr lang="en-US" sz="1800" kern="1200" dirty="0">
                        <a:solidFill>
                          <a:schemeClr val="tx1"/>
                        </a:solidFill>
                        <a:effectLst/>
                        <a:latin typeface="+mn-lt"/>
                        <a:ea typeface="+mn-ea"/>
                        <a:cs typeface="+mn-cs"/>
                      </a:endParaRPr>
                    </a:p>
                  </a:txBody>
                  <a:tcPr marL="152400" marR="76200" marT="76200" marB="76200"/>
                </a:tc>
                <a:tc>
                  <a:txBody>
                    <a:bodyPr/>
                    <a:lstStyle/>
                    <a:p>
                      <a:pPr algn="l" fontAlgn="t"/>
                      <a:r>
                        <a:rPr lang="en-US" dirty="0">
                          <a:solidFill>
                            <a:schemeClr val="tx1"/>
                          </a:solidFill>
                          <a:effectLst/>
                        </a:rPr>
                        <a:t>Compares two strings lexicographically</a:t>
                      </a:r>
                    </a:p>
                  </a:txBody>
                  <a:tcPr marL="76200" marR="76200" marT="76200" marB="76200"/>
                </a:tc>
                <a:tc>
                  <a:txBody>
                    <a:bodyPr/>
                    <a:lstStyle/>
                    <a:p>
                      <a:pPr algn="l" fontAlgn="t"/>
                      <a:r>
                        <a:rPr lang="en-US" dirty="0">
                          <a:solidFill>
                            <a:schemeClr val="tx1"/>
                          </a:solidFill>
                          <a:effectLst/>
                        </a:rPr>
                        <a:t>int</a:t>
                      </a:r>
                    </a:p>
                  </a:txBody>
                  <a:tcPr marL="76200" marR="76200" marT="76200" marB="76200"/>
                </a:tc>
                <a:extLst>
                  <a:ext uri="{0D108BD9-81ED-4DB2-BD59-A6C34878D82A}">
                    <a16:rowId xmlns:a16="http://schemas.microsoft.com/office/drawing/2014/main" xmlns="" val="10002"/>
                  </a:ext>
                </a:extLst>
              </a:tr>
              <a:tr h="612738">
                <a:tc>
                  <a:txBody>
                    <a:bodyPr/>
                    <a:lstStyle/>
                    <a:p>
                      <a:pPr algn="l" fontAlgn="t"/>
                      <a:r>
                        <a:rPr lang="en-US" sz="1800" kern="1200" dirty="0" err="1">
                          <a:solidFill>
                            <a:schemeClr val="tx1"/>
                          </a:solidFill>
                          <a:effectLst/>
                          <a:latin typeface="+mn-lt"/>
                          <a:ea typeface="+mn-ea"/>
                          <a:cs typeface="+mn-cs"/>
                          <a:hlinkClick r:id="rId4"/>
                        </a:rPr>
                        <a:t>compareToIgnoreCase</a:t>
                      </a:r>
                      <a:r>
                        <a:rPr lang="en-US" sz="1800" kern="1200" dirty="0">
                          <a:solidFill>
                            <a:schemeClr val="tx1"/>
                          </a:solidFill>
                          <a:effectLst/>
                          <a:latin typeface="+mn-lt"/>
                          <a:ea typeface="+mn-ea"/>
                          <a:cs typeface="+mn-cs"/>
                          <a:hlinkClick r:id="rId4"/>
                        </a:rPr>
                        <a:t>()</a:t>
                      </a:r>
                      <a:endParaRPr lang="en-US" sz="1800" kern="1200" dirty="0">
                        <a:solidFill>
                          <a:schemeClr val="tx1"/>
                        </a:solidFill>
                        <a:effectLst/>
                        <a:latin typeface="+mn-lt"/>
                        <a:ea typeface="+mn-ea"/>
                        <a:cs typeface="+mn-cs"/>
                      </a:endParaRPr>
                    </a:p>
                  </a:txBody>
                  <a:tcPr marL="152400" marR="76200" marT="76200" marB="76200"/>
                </a:tc>
                <a:tc>
                  <a:txBody>
                    <a:bodyPr/>
                    <a:lstStyle/>
                    <a:p>
                      <a:pPr algn="l" fontAlgn="t"/>
                      <a:r>
                        <a:rPr lang="en-US">
                          <a:solidFill>
                            <a:schemeClr val="tx1"/>
                          </a:solidFill>
                          <a:effectLst/>
                        </a:rPr>
                        <a:t>Compares two strings lexicographically, ignoring case differences</a:t>
                      </a:r>
                    </a:p>
                  </a:txBody>
                  <a:tcPr marL="76200" marR="76200" marT="76200" marB="76200"/>
                </a:tc>
                <a:tc>
                  <a:txBody>
                    <a:bodyPr/>
                    <a:lstStyle/>
                    <a:p>
                      <a:pPr algn="l" fontAlgn="t"/>
                      <a:r>
                        <a:rPr lang="en-US" dirty="0">
                          <a:solidFill>
                            <a:schemeClr val="tx1"/>
                          </a:solidFill>
                          <a:effectLst/>
                        </a:rPr>
                        <a:t>int</a:t>
                      </a:r>
                    </a:p>
                  </a:txBody>
                  <a:tcPr marL="76200" marR="76200" marT="76200" marB="76200"/>
                </a:tc>
                <a:extLst>
                  <a:ext uri="{0D108BD9-81ED-4DB2-BD59-A6C34878D82A}">
                    <a16:rowId xmlns:a16="http://schemas.microsoft.com/office/drawing/2014/main" xmlns="" val="10003"/>
                  </a:ext>
                </a:extLst>
              </a:tr>
              <a:tr h="372971">
                <a:tc>
                  <a:txBody>
                    <a:bodyPr/>
                    <a:lstStyle/>
                    <a:p>
                      <a:pPr algn="l" fontAlgn="t"/>
                      <a:r>
                        <a:rPr lang="en-US" sz="1800" kern="1200" dirty="0" err="1">
                          <a:solidFill>
                            <a:schemeClr val="tx1"/>
                          </a:solidFill>
                          <a:effectLst/>
                          <a:latin typeface="+mn-lt"/>
                          <a:ea typeface="+mn-ea"/>
                          <a:cs typeface="+mn-cs"/>
                          <a:hlinkClick r:id="rId5"/>
                        </a:rPr>
                        <a:t>concat</a:t>
                      </a:r>
                      <a:r>
                        <a:rPr lang="en-US" sz="1800" kern="1200" dirty="0">
                          <a:solidFill>
                            <a:schemeClr val="tx1"/>
                          </a:solidFill>
                          <a:effectLst/>
                          <a:latin typeface="+mn-lt"/>
                          <a:ea typeface="+mn-ea"/>
                          <a:cs typeface="+mn-cs"/>
                          <a:hlinkClick r:id="rId5"/>
                        </a:rPr>
                        <a:t>()</a:t>
                      </a:r>
                      <a:endParaRPr lang="en-US" sz="1800" kern="1200" dirty="0">
                        <a:solidFill>
                          <a:schemeClr val="tx1"/>
                        </a:solidFill>
                        <a:effectLst/>
                        <a:latin typeface="+mn-lt"/>
                        <a:ea typeface="+mn-ea"/>
                        <a:cs typeface="+mn-cs"/>
                      </a:endParaRPr>
                    </a:p>
                  </a:txBody>
                  <a:tcPr marL="152400" marR="76200" marT="76200" marB="76200"/>
                </a:tc>
                <a:tc>
                  <a:txBody>
                    <a:bodyPr/>
                    <a:lstStyle/>
                    <a:p>
                      <a:pPr algn="l" fontAlgn="t"/>
                      <a:r>
                        <a:rPr lang="en-US" dirty="0">
                          <a:solidFill>
                            <a:schemeClr val="tx1"/>
                          </a:solidFill>
                          <a:effectLst/>
                        </a:rPr>
                        <a:t>Appends a string to the end of another string</a:t>
                      </a:r>
                    </a:p>
                  </a:txBody>
                  <a:tcPr marL="76200" marR="76200" marT="76200" marB="76200"/>
                </a:tc>
                <a:tc>
                  <a:txBody>
                    <a:bodyPr/>
                    <a:lstStyle/>
                    <a:p>
                      <a:pPr algn="l" fontAlgn="t"/>
                      <a:r>
                        <a:rPr lang="en-US">
                          <a:solidFill>
                            <a:schemeClr val="tx1"/>
                          </a:solidFill>
                          <a:effectLst/>
                        </a:rPr>
                        <a:t>String</a:t>
                      </a:r>
                    </a:p>
                  </a:txBody>
                  <a:tcPr marL="76200" marR="76200" marT="76200" marB="76200"/>
                </a:tc>
                <a:extLst>
                  <a:ext uri="{0D108BD9-81ED-4DB2-BD59-A6C34878D82A}">
                    <a16:rowId xmlns:a16="http://schemas.microsoft.com/office/drawing/2014/main" xmlns="" val="10004"/>
                  </a:ext>
                </a:extLst>
              </a:tr>
              <a:tr h="612738">
                <a:tc>
                  <a:txBody>
                    <a:bodyPr/>
                    <a:lstStyle/>
                    <a:p>
                      <a:pPr algn="l" fontAlgn="t"/>
                      <a:r>
                        <a:rPr lang="en-US" sz="1800" kern="1200" dirty="0">
                          <a:solidFill>
                            <a:schemeClr val="tx1"/>
                          </a:solidFill>
                          <a:effectLst/>
                          <a:latin typeface="+mn-lt"/>
                          <a:ea typeface="+mn-ea"/>
                          <a:cs typeface="+mn-cs"/>
                          <a:hlinkClick r:id="rId6"/>
                        </a:rPr>
                        <a:t>contains()</a:t>
                      </a:r>
                      <a:endParaRPr lang="en-US" sz="1800" kern="1200" dirty="0">
                        <a:solidFill>
                          <a:schemeClr val="tx1"/>
                        </a:solidFill>
                        <a:effectLst/>
                        <a:latin typeface="+mn-lt"/>
                        <a:ea typeface="+mn-ea"/>
                        <a:cs typeface="+mn-cs"/>
                      </a:endParaRPr>
                    </a:p>
                  </a:txBody>
                  <a:tcPr marL="152400" marR="76200" marT="76200" marB="76200"/>
                </a:tc>
                <a:tc>
                  <a:txBody>
                    <a:bodyPr/>
                    <a:lstStyle/>
                    <a:p>
                      <a:pPr algn="l" fontAlgn="t"/>
                      <a:r>
                        <a:rPr lang="en-US">
                          <a:solidFill>
                            <a:schemeClr val="tx1"/>
                          </a:solidFill>
                          <a:effectLst/>
                        </a:rPr>
                        <a:t>Checks whether a string contains a sequence of characters</a:t>
                      </a:r>
                    </a:p>
                  </a:txBody>
                  <a:tcPr marL="76200" marR="76200" marT="76200" marB="76200"/>
                </a:tc>
                <a:tc>
                  <a:txBody>
                    <a:bodyPr/>
                    <a:lstStyle/>
                    <a:p>
                      <a:pPr algn="l" fontAlgn="t"/>
                      <a:r>
                        <a:rPr lang="en-US" dirty="0">
                          <a:solidFill>
                            <a:schemeClr val="tx1"/>
                          </a:solidFill>
                          <a:effectLst/>
                        </a:rPr>
                        <a:t>boolean</a:t>
                      </a:r>
                    </a:p>
                  </a:txBody>
                  <a:tcPr marL="76200" marR="76200" marT="76200" marB="76200"/>
                </a:tc>
                <a:extLst>
                  <a:ext uri="{0D108BD9-81ED-4DB2-BD59-A6C34878D82A}">
                    <a16:rowId xmlns:a16="http://schemas.microsoft.com/office/drawing/2014/main" xmlns="" val="10005"/>
                  </a:ext>
                </a:extLst>
              </a:tr>
              <a:tr h="612738">
                <a:tc>
                  <a:txBody>
                    <a:bodyPr/>
                    <a:lstStyle/>
                    <a:p>
                      <a:pPr algn="l" fontAlgn="t"/>
                      <a:r>
                        <a:rPr lang="en-US" sz="1800" kern="1200" dirty="0" err="1">
                          <a:solidFill>
                            <a:schemeClr val="tx1"/>
                          </a:solidFill>
                          <a:effectLst/>
                          <a:latin typeface="+mn-lt"/>
                          <a:ea typeface="+mn-ea"/>
                          <a:cs typeface="+mn-cs"/>
                          <a:hlinkClick r:id="rId7"/>
                        </a:rPr>
                        <a:t>endsWith</a:t>
                      </a:r>
                      <a:r>
                        <a:rPr lang="en-US" sz="1800" kern="1200" dirty="0">
                          <a:solidFill>
                            <a:schemeClr val="tx1"/>
                          </a:solidFill>
                          <a:effectLst/>
                          <a:latin typeface="+mn-lt"/>
                          <a:ea typeface="+mn-ea"/>
                          <a:cs typeface="+mn-cs"/>
                          <a:hlinkClick r:id="rId7"/>
                        </a:rPr>
                        <a:t>()</a:t>
                      </a:r>
                      <a:endParaRPr lang="en-US" sz="1800" kern="1200" dirty="0">
                        <a:solidFill>
                          <a:schemeClr val="tx1"/>
                        </a:solidFill>
                        <a:effectLst/>
                        <a:latin typeface="+mn-lt"/>
                        <a:ea typeface="+mn-ea"/>
                        <a:cs typeface="+mn-cs"/>
                      </a:endParaRPr>
                    </a:p>
                  </a:txBody>
                  <a:tcPr marL="152400" marR="76200" marT="76200" marB="76200"/>
                </a:tc>
                <a:tc>
                  <a:txBody>
                    <a:bodyPr/>
                    <a:lstStyle/>
                    <a:p>
                      <a:pPr algn="l" fontAlgn="t"/>
                      <a:r>
                        <a:rPr lang="en-US" dirty="0">
                          <a:solidFill>
                            <a:schemeClr val="tx1"/>
                          </a:solidFill>
                          <a:effectLst/>
                        </a:rPr>
                        <a:t>Checks whether a string ends with the specified character(s)</a:t>
                      </a:r>
                    </a:p>
                  </a:txBody>
                  <a:tcPr marL="76200" marR="76200" marT="76200" marB="76200"/>
                </a:tc>
                <a:tc>
                  <a:txBody>
                    <a:bodyPr/>
                    <a:lstStyle/>
                    <a:p>
                      <a:pPr algn="l" fontAlgn="t"/>
                      <a:r>
                        <a:rPr lang="en-US">
                          <a:solidFill>
                            <a:schemeClr val="tx1"/>
                          </a:solidFill>
                          <a:effectLst/>
                        </a:rPr>
                        <a:t>boolean</a:t>
                      </a:r>
                    </a:p>
                  </a:txBody>
                  <a:tcPr marL="76200" marR="76200" marT="76200" marB="76200"/>
                </a:tc>
                <a:extLst>
                  <a:ext uri="{0D108BD9-81ED-4DB2-BD59-A6C34878D82A}">
                    <a16:rowId xmlns:a16="http://schemas.microsoft.com/office/drawing/2014/main" xmlns="" val="10006"/>
                  </a:ext>
                </a:extLst>
              </a:tr>
              <a:tr h="612738">
                <a:tc>
                  <a:txBody>
                    <a:bodyPr/>
                    <a:lstStyle/>
                    <a:p>
                      <a:pPr algn="l" fontAlgn="t"/>
                      <a:r>
                        <a:rPr lang="en-US" sz="1800" kern="1200" dirty="0">
                          <a:solidFill>
                            <a:schemeClr val="tx1"/>
                          </a:solidFill>
                          <a:effectLst/>
                          <a:latin typeface="+mn-lt"/>
                          <a:ea typeface="+mn-ea"/>
                          <a:cs typeface="+mn-cs"/>
                          <a:hlinkClick r:id="rId8"/>
                        </a:rPr>
                        <a:t>equals()</a:t>
                      </a:r>
                      <a:endParaRPr lang="en-US" sz="1800" kern="1200" dirty="0">
                        <a:solidFill>
                          <a:schemeClr val="tx1"/>
                        </a:solidFill>
                        <a:effectLst/>
                        <a:latin typeface="+mn-lt"/>
                        <a:ea typeface="+mn-ea"/>
                        <a:cs typeface="+mn-cs"/>
                      </a:endParaRPr>
                    </a:p>
                  </a:txBody>
                  <a:tcPr marL="152400" marR="76200" marT="76200" marB="76200"/>
                </a:tc>
                <a:tc>
                  <a:txBody>
                    <a:bodyPr/>
                    <a:lstStyle/>
                    <a:p>
                      <a:pPr algn="l" fontAlgn="t"/>
                      <a:r>
                        <a:rPr lang="en-US" dirty="0">
                          <a:solidFill>
                            <a:schemeClr val="tx1"/>
                          </a:solidFill>
                          <a:effectLst/>
                        </a:rPr>
                        <a:t>Compares two strings. Returns true if the strings are equal, and false if not</a:t>
                      </a:r>
                    </a:p>
                  </a:txBody>
                  <a:tcPr marL="76200" marR="76200" marT="76200" marB="76200"/>
                </a:tc>
                <a:tc>
                  <a:txBody>
                    <a:bodyPr/>
                    <a:lstStyle/>
                    <a:p>
                      <a:pPr algn="l" fontAlgn="t"/>
                      <a:r>
                        <a:rPr lang="en-US">
                          <a:solidFill>
                            <a:schemeClr val="tx1"/>
                          </a:solidFill>
                          <a:effectLst/>
                        </a:rPr>
                        <a:t>boolean</a:t>
                      </a:r>
                    </a:p>
                  </a:txBody>
                  <a:tcPr marL="76200" marR="76200" marT="76200" marB="76200"/>
                </a:tc>
                <a:extLst>
                  <a:ext uri="{0D108BD9-81ED-4DB2-BD59-A6C34878D82A}">
                    <a16:rowId xmlns:a16="http://schemas.microsoft.com/office/drawing/2014/main" xmlns="" val="10007"/>
                  </a:ext>
                </a:extLst>
              </a:tr>
              <a:tr h="372971">
                <a:tc>
                  <a:txBody>
                    <a:bodyPr/>
                    <a:lstStyle/>
                    <a:p>
                      <a:pPr algn="l" fontAlgn="t"/>
                      <a:r>
                        <a:rPr lang="en-US" sz="1800" kern="1200" dirty="0" err="1">
                          <a:solidFill>
                            <a:schemeClr val="tx1"/>
                          </a:solidFill>
                          <a:effectLst/>
                          <a:latin typeface="+mn-lt"/>
                          <a:ea typeface="+mn-ea"/>
                          <a:cs typeface="+mn-cs"/>
                          <a:hlinkClick r:id="rId9"/>
                        </a:rPr>
                        <a:t>equalsIgnoreCase</a:t>
                      </a:r>
                      <a:r>
                        <a:rPr lang="en-US" sz="1800" kern="1200" dirty="0">
                          <a:solidFill>
                            <a:schemeClr val="tx1"/>
                          </a:solidFill>
                          <a:effectLst/>
                          <a:latin typeface="+mn-lt"/>
                          <a:ea typeface="+mn-ea"/>
                          <a:cs typeface="+mn-cs"/>
                          <a:hlinkClick r:id="rId9"/>
                        </a:rPr>
                        <a:t>()</a:t>
                      </a:r>
                      <a:endParaRPr lang="en-US" sz="1800" kern="1200" dirty="0">
                        <a:solidFill>
                          <a:schemeClr val="tx1"/>
                        </a:solidFill>
                        <a:effectLst/>
                        <a:latin typeface="+mn-lt"/>
                        <a:ea typeface="+mn-ea"/>
                        <a:cs typeface="+mn-cs"/>
                      </a:endParaRPr>
                    </a:p>
                  </a:txBody>
                  <a:tcPr marL="152400" marR="76200" marT="76200" marB="76200"/>
                </a:tc>
                <a:tc>
                  <a:txBody>
                    <a:bodyPr/>
                    <a:lstStyle/>
                    <a:p>
                      <a:pPr algn="l" fontAlgn="t"/>
                      <a:r>
                        <a:rPr lang="en-US" dirty="0">
                          <a:solidFill>
                            <a:schemeClr val="tx1"/>
                          </a:solidFill>
                          <a:effectLst/>
                        </a:rPr>
                        <a:t>Compares two strings, ignoring case considerations</a:t>
                      </a:r>
                    </a:p>
                  </a:txBody>
                  <a:tcPr marL="76200" marR="76200" marT="76200" marB="76200"/>
                </a:tc>
                <a:tc>
                  <a:txBody>
                    <a:bodyPr/>
                    <a:lstStyle/>
                    <a:p>
                      <a:pPr algn="l" fontAlgn="t"/>
                      <a:r>
                        <a:rPr lang="en-US" dirty="0">
                          <a:solidFill>
                            <a:schemeClr val="tx1"/>
                          </a:solidFill>
                          <a:effectLst/>
                        </a:rPr>
                        <a:t>boolean</a:t>
                      </a:r>
                    </a:p>
                  </a:txBody>
                  <a:tcPr marL="76200" marR="76200" marT="76200" marB="76200"/>
                </a:tc>
                <a:extLst>
                  <a:ext uri="{0D108BD9-81ED-4DB2-BD59-A6C34878D82A}">
                    <a16:rowId xmlns:a16="http://schemas.microsoft.com/office/drawing/2014/main" xmlns="" val="10008"/>
                  </a:ext>
                </a:extLst>
              </a:tr>
              <a:tr h="372971">
                <a:tc>
                  <a:txBody>
                    <a:bodyPr/>
                    <a:lstStyle/>
                    <a:p>
                      <a:pPr algn="l" fontAlgn="t"/>
                      <a:endParaRPr lang="en-US" sz="1800" kern="1200" dirty="0">
                        <a:solidFill>
                          <a:schemeClr val="tx1"/>
                        </a:solidFill>
                        <a:effectLst/>
                        <a:latin typeface="+mn-lt"/>
                        <a:ea typeface="+mn-ea"/>
                        <a:cs typeface="+mn-cs"/>
                      </a:endParaRPr>
                    </a:p>
                  </a:txBody>
                  <a:tcPr marL="152400" marR="76200" marT="76200" marB="76200"/>
                </a:tc>
                <a:tc>
                  <a:txBody>
                    <a:bodyPr/>
                    <a:lstStyle/>
                    <a:p>
                      <a:pPr algn="l" fontAlgn="t"/>
                      <a:endParaRPr lang="en-US" dirty="0">
                        <a:solidFill>
                          <a:schemeClr val="tx1"/>
                        </a:solidFill>
                        <a:effectLst/>
                      </a:endParaRPr>
                    </a:p>
                  </a:txBody>
                  <a:tcPr marL="76200" marR="76200" marT="76200" marB="76200"/>
                </a:tc>
                <a:tc>
                  <a:txBody>
                    <a:bodyPr/>
                    <a:lstStyle/>
                    <a:p>
                      <a:pPr algn="l" fontAlgn="t"/>
                      <a:endParaRPr lang="en-US" dirty="0">
                        <a:solidFill>
                          <a:schemeClr val="tx1"/>
                        </a:solidFill>
                        <a:effectLst/>
                      </a:endParaRPr>
                    </a:p>
                  </a:txBody>
                  <a:tcPr marL="76200" marR="76200" marT="76200" marB="7620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419850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39" y="1463041"/>
            <a:ext cx="11871961" cy="4667465"/>
          </a:xfrm>
        </p:spPr>
        <p:txBody>
          <a:bodyPr>
            <a:normAutofit/>
          </a:bodyPr>
          <a:lstStyle/>
          <a:p>
            <a:pPr marL="457200" indent="-457200">
              <a:buAutoNum type="arabicPeriod"/>
            </a:pPr>
            <a:endParaRPr lang="en-US" sz="3200" b="1" dirty="0">
              <a:solidFill>
                <a:srgbClr val="FF0000"/>
              </a:solidFill>
            </a:endParaRPr>
          </a:p>
          <a:p>
            <a:pPr marL="457200" indent="-457200">
              <a:buAutoNum type="arabicPeriod"/>
            </a:pPr>
            <a:endParaRPr lang="en-US" sz="3200" b="1" dirty="0" smtClean="0">
              <a:solidFill>
                <a:srgbClr val="FF0000"/>
              </a:solidFill>
            </a:endParaRPr>
          </a:p>
          <a:p>
            <a:pPr marL="457200" indent="-457200">
              <a:buAutoNum type="arabicPeriod"/>
            </a:pPr>
            <a:endParaRPr lang="en-US" sz="3200" b="1" dirty="0">
              <a:solidFill>
                <a:srgbClr val="FF0000"/>
              </a:solidFill>
            </a:endParaRPr>
          </a:p>
          <a:p>
            <a:pPr marL="457200" indent="-457200">
              <a:buAutoNum type="arabicPeriod"/>
            </a:pPr>
            <a:endParaRPr lang="en-US" sz="3200" b="1" dirty="0" smtClean="0">
              <a:solidFill>
                <a:srgbClr val="FF0000"/>
              </a:solidFill>
            </a:endParaRPr>
          </a:p>
          <a:p>
            <a:pPr marL="0" indent="0">
              <a:buNone/>
            </a:pPr>
            <a:endParaRPr lang="en-US" sz="32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12977146"/>
              </p:ext>
            </p:extLst>
          </p:nvPr>
        </p:nvGraphicFramePr>
        <p:xfrm>
          <a:off x="669700" y="1300765"/>
          <a:ext cx="10959920" cy="5258162"/>
        </p:xfrm>
        <a:graphic>
          <a:graphicData uri="http://schemas.openxmlformats.org/drawingml/2006/table">
            <a:tbl>
              <a:tblPr firstRow="1" bandRow="1">
                <a:tableStyleId>{5940675A-B579-460E-94D1-54222C63F5DA}</a:tableStyleId>
              </a:tblPr>
              <a:tblGrid>
                <a:gridCol w="2943927">
                  <a:extLst>
                    <a:ext uri="{9D8B030D-6E8A-4147-A177-3AD203B41FA5}">
                      <a16:colId xmlns:a16="http://schemas.microsoft.com/office/drawing/2014/main" xmlns="" val="20000"/>
                    </a:ext>
                  </a:extLst>
                </a:gridCol>
                <a:gridCol w="6679995">
                  <a:extLst>
                    <a:ext uri="{9D8B030D-6E8A-4147-A177-3AD203B41FA5}">
                      <a16:colId xmlns:a16="http://schemas.microsoft.com/office/drawing/2014/main" xmlns="" val="20001"/>
                    </a:ext>
                  </a:extLst>
                </a:gridCol>
                <a:gridCol w="1335998">
                  <a:extLst>
                    <a:ext uri="{9D8B030D-6E8A-4147-A177-3AD203B41FA5}">
                      <a16:colId xmlns:a16="http://schemas.microsoft.com/office/drawing/2014/main" xmlns="" val="20002"/>
                    </a:ext>
                  </a:extLst>
                </a:gridCol>
              </a:tblGrid>
              <a:tr h="489398">
                <a:tc>
                  <a:txBody>
                    <a:bodyPr/>
                    <a:lstStyle/>
                    <a:p>
                      <a:pPr algn="ctr"/>
                      <a:r>
                        <a:rPr lang="en-US" dirty="0" smtClean="0"/>
                        <a:t>Method</a:t>
                      </a:r>
                      <a:endParaRPr lang="en-US" b="1" dirty="0">
                        <a:solidFill>
                          <a:srgbClr val="002060"/>
                        </a:solidFill>
                      </a:endParaRPr>
                    </a:p>
                  </a:txBody>
                  <a:tcPr anchor="ctr"/>
                </a:tc>
                <a:tc>
                  <a:txBody>
                    <a:bodyPr/>
                    <a:lstStyle/>
                    <a:p>
                      <a:pPr algn="ctr"/>
                      <a:r>
                        <a:rPr lang="en-US" dirty="0" smtClean="0"/>
                        <a:t>Description</a:t>
                      </a:r>
                      <a:endParaRPr lang="en-US" b="1" dirty="0">
                        <a:solidFill>
                          <a:srgbClr val="002060"/>
                        </a:solidFill>
                      </a:endParaRPr>
                    </a:p>
                  </a:txBody>
                  <a:tcPr anchor="ctr"/>
                </a:tc>
                <a:tc>
                  <a:txBody>
                    <a:bodyPr/>
                    <a:lstStyle/>
                    <a:p>
                      <a:pPr algn="ctr"/>
                      <a:r>
                        <a:rPr lang="en-US" dirty="0" smtClean="0"/>
                        <a:t>Return</a:t>
                      </a:r>
                      <a:r>
                        <a:rPr lang="en-US" baseline="0" dirty="0" smtClean="0"/>
                        <a:t> type</a:t>
                      </a:r>
                      <a:endParaRPr lang="en-US" b="1" dirty="0">
                        <a:solidFill>
                          <a:srgbClr val="002060"/>
                        </a:solidFill>
                      </a:endParaRPr>
                    </a:p>
                  </a:txBody>
                  <a:tcPr anchor="ctr"/>
                </a:tc>
                <a:extLst>
                  <a:ext uri="{0D108BD9-81ED-4DB2-BD59-A6C34878D82A}">
                    <a16:rowId xmlns:a16="http://schemas.microsoft.com/office/drawing/2014/main" xmlns="" val="10000"/>
                  </a:ext>
                </a:extLst>
              </a:tr>
              <a:tr h="399111">
                <a:tc>
                  <a:txBody>
                    <a:bodyPr/>
                    <a:lstStyle/>
                    <a:p>
                      <a:pPr algn="l" fontAlgn="t"/>
                      <a:r>
                        <a:rPr lang="en-US" sz="1800" kern="1200" dirty="0" err="1">
                          <a:solidFill>
                            <a:schemeClr val="tx1"/>
                          </a:solidFill>
                          <a:latin typeface="+mn-lt"/>
                          <a:ea typeface="+mn-ea"/>
                          <a:cs typeface="+mn-cs"/>
                          <a:hlinkClick r:id="rId2"/>
                        </a:rPr>
                        <a:t>isEmpty</a:t>
                      </a:r>
                      <a:r>
                        <a:rPr lang="en-US" dirty="0">
                          <a:hlinkClick r:id="rId2"/>
                        </a:rPr>
                        <a:t>()</a:t>
                      </a:r>
                      <a:endParaRPr lang="en-US" dirty="0"/>
                    </a:p>
                  </a:txBody>
                  <a:tcPr marL="152400" marR="76200" marT="76200" marB="76200"/>
                </a:tc>
                <a:tc>
                  <a:txBody>
                    <a:bodyPr/>
                    <a:lstStyle/>
                    <a:p>
                      <a:pPr algn="l" fontAlgn="t"/>
                      <a:r>
                        <a:rPr lang="en-US" dirty="0">
                          <a:effectLst/>
                        </a:rPr>
                        <a:t>Checks whether a string is empty or not</a:t>
                      </a:r>
                    </a:p>
                  </a:txBody>
                  <a:tcPr marL="76200" marR="76200" marT="76200" marB="76200"/>
                </a:tc>
                <a:tc>
                  <a:txBody>
                    <a:bodyPr/>
                    <a:lstStyle/>
                    <a:p>
                      <a:pPr algn="l" fontAlgn="t"/>
                      <a:r>
                        <a:rPr lang="en-US" dirty="0">
                          <a:effectLst/>
                        </a:rPr>
                        <a:t>boolean</a:t>
                      </a:r>
                    </a:p>
                  </a:txBody>
                  <a:tcPr marL="76200" marR="76200" marT="76200" marB="76200"/>
                </a:tc>
                <a:extLst>
                  <a:ext uri="{0D108BD9-81ED-4DB2-BD59-A6C34878D82A}">
                    <a16:rowId xmlns:a16="http://schemas.microsoft.com/office/drawing/2014/main" xmlns="" val="10001"/>
                  </a:ext>
                </a:extLst>
              </a:tr>
              <a:tr h="399111">
                <a:tc>
                  <a:txBody>
                    <a:bodyPr/>
                    <a:lstStyle/>
                    <a:p>
                      <a:pPr algn="l" fontAlgn="t"/>
                      <a:r>
                        <a:rPr lang="en-US" dirty="0">
                          <a:solidFill>
                            <a:srgbClr val="C47BA7"/>
                          </a:solidFill>
                          <a:hlinkClick r:id="rId3"/>
                        </a:rPr>
                        <a:t>length()</a:t>
                      </a:r>
                      <a:endParaRPr lang="en-US" dirty="0">
                        <a:solidFill>
                          <a:srgbClr val="C47BA7"/>
                        </a:solidFill>
                      </a:endParaRPr>
                    </a:p>
                  </a:txBody>
                  <a:tcPr marL="152400" marR="76200" marT="76200" marB="76200"/>
                </a:tc>
                <a:tc>
                  <a:txBody>
                    <a:bodyPr/>
                    <a:lstStyle/>
                    <a:p>
                      <a:pPr algn="l" fontAlgn="t"/>
                      <a:r>
                        <a:rPr lang="en-US" dirty="0">
                          <a:effectLst/>
                        </a:rPr>
                        <a:t>Returns the length of a specified string</a:t>
                      </a:r>
                    </a:p>
                  </a:txBody>
                  <a:tcPr marL="76200" marR="76200" marT="76200" marB="76200"/>
                </a:tc>
                <a:tc>
                  <a:txBody>
                    <a:bodyPr/>
                    <a:lstStyle/>
                    <a:p>
                      <a:pPr algn="l" fontAlgn="t"/>
                      <a:r>
                        <a:rPr lang="en-US" dirty="0">
                          <a:effectLst/>
                        </a:rPr>
                        <a:t>int</a:t>
                      </a:r>
                    </a:p>
                  </a:txBody>
                  <a:tcPr marL="76200" marR="76200" marT="76200" marB="76200"/>
                </a:tc>
                <a:extLst>
                  <a:ext uri="{0D108BD9-81ED-4DB2-BD59-A6C34878D82A}">
                    <a16:rowId xmlns:a16="http://schemas.microsoft.com/office/drawing/2014/main" xmlns="" val="10002"/>
                  </a:ext>
                </a:extLst>
              </a:tr>
              <a:tr h="655682">
                <a:tc>
                  <a:txBody>
                    <a:bodyPr/>
                    <a:lstStyle/>
                    <a:p>
                      <a:pPr algn="l" fontAlgn="t"/>
                      <a:r>
                        <a:rPr lang="en-US" sz="1800" kern="1200" dirty="0" err="1">
                          <a:hlinkClick r:id="rId4"/>
                        </a:rPr>
                        <a:t>startsWith</a:t>
                      </a:r>
                      <a:r>
                        <a:rPr lang="en-US" dirty="0">
                          <a:hlinkClick r:id="rId4"/>
                        </a:rPr>
                        <a:t>()</a:t>
                      </a:r>
                      <a:endParaRPr lang="en-US" dirty="0"/>
                    </a:p>
                  </a:txBody>
                  <a:tcPr marL="152400" marR="76200" marT="76200" marB="76200"/>
                </a:tc>
                <a:tc>
                  <a:txBody>
                    <a:bodyPr/>
                    <a:lstStyle/>
                    <a:p>
                      <a:pPr algn="l" fontAlgn="t"/>
                      <a:r>
                        <a:rPr lang="en-US" dirty="0">
                          <a:effectLst/>
                        </a:rPr>
                        <a:t>Checks whether a string starts with specified characters</a:t>
                      </a:r>
                    </a:p>
                  </a:txBody>
                  <a:tcPr marL="76200" marR="76200" marT="76200" marB="76200"/>
                </a:tc>
                <a:tc>
                  <a:txBody>
                    <a:bodyPr/>
                    <a:lstStyle/>
                    <a:p>
                      <a:pPr algn="l" fontAlgn="t"/>
                      <a:r>
                        <a:rPr lang="en-US" dirty="0">
                          <a:effectLst/>
                        </a:rPr>
                        <a:t>boolean</a:t>
                      </a:r>
                    </a:p>
                  </a:txBody>
                  <a:tcPr marL="76200" marR="76200" marT="76200" marB="76200"/>
                </a:tc>
                <a:extLst>
                  <a:ext uri="{0D108BD9-81ED-4DB2-BD59-A6C34878D82A}">
                    <a16:rowId xmlns:a16="http://schemas.microsoft.com/office/drawing/2014/main" xmlns="" val="10003"/>
                  </a:ext>
                </a:extLst>
              </a:tr>
              <a:tr h="342095">
                <a:tc>
                  <a:txBody>
                    <a:bodyPr/>
                    <a:lstStyle/>
                    <a:p>
                      <a:pPr algn="l" fontAlgn="t"/>
                      <a:r>
                        <a:rPr lang="en-US" dirty="0"/>
                        <a:t>substring()</a:t>
                      </a:r>
                    </a:p>
                  </a:txBody>
                  <a:tcPr marL="152400" marR="76200" marT="76200" marB="76200"/>
                </a:tc>
                <a:tc>
                  <a:txBody>
                    <a:bodyPr/>
                    <a:lstStyle/>
                    <a:p>
                      <a:pPr algn="l" fontAlgn="t"/>
                      <a:r>
                        <a:rPr lang="en-US" dirty="0">
                          <a:effectLst/>
                        </a:rPr>
                        <a:t>Extracts the characters from a string, beginning at a specified start position, and through the specified number of character</a:t>
                      </a:r>
                    </a:p>
                  </a:txBody>
                  <a:tcPr marL="76200" marR="76200" marT="76200" marB="76200"/>
                </a:tc>
                <a:tc>
                  <a:txBody>
                    <a:bodyPr/>
                    <a:lstStyle/>
                    <a:p>
                      <a:pPr algn="l" fontAlgn="t"/>
                      <a:r>
                        <a:rPr lang="en-US" dirty="0">
                          <a:effectLst/>
                        </a:rPr>
                        <a:t>String</a:t>
                      </a:r>
                    </a:p>
                  </a:txBody>
                  <a:tcPr marL="76200" marR="76200" marT="76200" marB="76200"/>
                </a:tc>
                <a:extLst>
                  <a:ext uri="{0D108BD9-81ED-4DB2-BD59-A6C34878D82A}">
                    <a16:rowId xmlns:a16="http://schemas.microsoft.com/office/drawing/2014/main" xmlns="" val="10004"/>
                  </a:ext>
                </a:extLst>
              </a:tr>
              <a:tr h="342095">
                <a:tc>
                  <a:txBody>
                    <a:bodyPr/>
                    <a:lstStyle/>
                    <a:p>
                      <a:pPr algn="l" fontAlgn="t"/>
                      <a:r>
                        <a:rPr lang="en-US" dirty="0" err="1">
                          <a:hlinkClick r:id="rId5"/>
                        </a:rPr>
                        <a:t>toLowerCase</a:t>
                      </a:r>
                      <a:r>
                        <a:rPr lang="en-US" dirty="0">
                          <a:hlinkClick r:id="rId5"/>
                        </a:rPr>
                        <a:t>()</a:t>
                      </a:r>
                      <a:endParaRPr lang="en-US" dirty="0"/>
                    </a:p>
                  </a:txBody>
                  <a:tcPr marL="152400" marR="76200" marT="76200" marB="76200"/>
                </a:tc>
                <a:tc>
                  <a:txBody>
                    <a:bodyPr/>
                    <a:lstStyle/>
                    <a:p>
                      <a:pPr algn="l" fontAlgn="t"/>
                      <a:r>
                        <a:rPr lang="en-US" dirty="0">
                          <a:effectLst/>
                        </a:rPr>
                        <a:t>Converts a string to lower case letters</a:t>
                      </a:r>
                    </a:p>
                  </a:txBody>
                  <a:tcPr marL="76200" marR="76200" marT="76200" marB="76200"/>
                </a:tc>
                <a:tc>
                  <a:txBody>
                    <a:bodyPr/>
                    <a:lstStyle/>
                    <a:p>
                      <a:pPr algn="l" fontAlgn="t"/>
                      <a:r>
                        <a:rPr lang="en-US">
                          <a:effectLst/>
                        </a:rPr>
                        <a:t>String</a:t>
                      </a:r>
                    </a:p>
                  </a:txBody>
                  <a:tcPr marL="76200" marR="76200" marT="76200" marB="76200"/>
                </a:tc>
                <a:extLst>
                  <a:ext uri="{0D108BD9-81ED-4DB2-BD59-A6C34878D82A}">
                    <a16:rowId xmlns:a16="http://schemas.microsoft.com/office/drawing/2014/main" xmlns="" val="10005"/>
                  </a:ext>
                </a:extLst>
              </a:tr>
              <a:tr h="342095">
                <a:tc>
                  <a:txBody>
                    <a:bodyPr/>
                    <a:lstStyle/>
                    <a:p>
                      <a:pPr algn="l" fontAlgn="t"/>
                      <a:r>
                        <a:rPr lang="en-US" dirty="0" err="1"/>
                        <a:t>toString</a:t>
                      </a:r>
                      <a:r>
                        <a:rPr lang="en-US" dirty="0"/>
                        <a:t>()</a:t>
                      </a:r>
                    </a:p>
                  </a:txBody>
                  <a:tcPr marL="152400" marR="76200" marT="76200" marB="76200"/>
                </a:tc>
                <a:tc>
                  <a:txBody>
                    <a:bodyPr/>
                    <a:lstStyle/>
                    <a:p>
                      <a:pPr algn="l" fontAlgn="t"/>
                      <a:r>
                        <a:rPr lang="en-US" dirty="0">
                          <a:effectLst/>
                        </a:rPr>
                        <a:t>Returns the value of a String object</a:t>
                      </a:r>
                    </a:p>
                  </a:txBody>
                  <a:tcPr marL="76200" marR="76200" marT="76200" marB="76200"/>
                </a:tc>
                <a:tc>
                  <a:txBody>
                    <a:bodyPr/>
                    <a:lstStyle/>
                    <a:p>
                      <a:pPr algn="l" fontAlgn="t"/>
                      <a:r>
                        <a:rPr lang="en-US">
                          <a:effectLst/>
                        </a:rPr>
                        <a:t>String</a:t>
                      </a:r>
                    </a:p>
                  </a:txBody>
                  <a:tcPr marL="76200" marR="76200" marT="76200" marB="76200"/>
                </a:tc>
                <a:extLst>
                  <a:ext uri="{0D108BD9-81ED-4DB2-BD59-A6C34878D82A}">
                    <a16:rowId xmlns:a16="http://schemas.microsoft.com/office/drawing/2014/main" xmlns="" val="10006"/>
                  </a:ext>
                </a:extLst>
              </a:tr>
              <a:tr h="342095">
                <a:tc>
                  <a:txBody>
                    <a:bodyPr/>
                    <a:lstStyle/>
                    <a:p>
                      <a:pPr algn="l" fontAlgn="t"/>
                      <a:r>
                        <a:rPr lang="en-US" dirty="0" err="1">
                          <a:hlinkClick r:id="rId6"/>
                        </a:rPr>
                        <a:t>toUpperCase</a:t>
                      </a:r>
                      <a:r>
                        <a:rPr lang="en-US" dirty="0">
                          <a:hlinkClick r:id="rId6"/>
                        </a:rPr>
                        <a:t>()</a:t>
                      </a:r>
                      <a:endParaRPr lang="en-US" dirty="0"/>
                    </a:p>
                  </a:txBody>
                  <a:tcPr marL="152400" marR="76200" marT="76200" marB="76200"/>
                </a:tc>
                <a:tc>
                  <a:txBody>
                    <a:bodyPr/>
                    <a:lstStyle/>
                    <a:p>
                      <a:pPr algn="l" fontAlgn="t"/>
                      <a:r>
                        <a:rPr lang="en-US" dirty="0">
                          <a:effectLst/>
                        </a:rPr>
                        <a:t>Converts a string to upper case letters</a:t>
                      </a:r>
                    </a:p>
                  </a:txBody>
                  <a:tcPr marL="76200" marR="76200" marT="76200" marB="76200"/>
                </a:tc>
                <a:tc>
                  <a:txBody>
                    <a:bodyPr/>
                    <a:lstStyle/>
                    <a:p>
                      <a:pPr algn="l" fontAlgn="t"/>
                      <a:r>
                        <a:rPr lang="en-US">
                          <a:effectLst/>
                        </a:rPr>
                        <a:t>String</a:t>
                      </a:r>
                    </a:p>
                  </a:txBody>
                  <a:tcPr marL="76200" marR="76200" marT="76200" marB="76200"/>
                </a:tc>
                <a:extLst>
                  <a:ext uri="{0D108BD9-81ED-4DB2-BD59-A6C34878D82A}">
                    <a16:rowId xmlns:a16="http://schemas.microsoft.com/office/drawing/2014/main" xmlns="" val="10007"/>
                  </a:ext>
                </a:extLst>
              </a:tr>
              <a:tr h="342095">
                <a:tc>
                  <a:txBody>
                    <a:bodyPr/>
                    <a:lstStyle/>
                    <a:p>
                      <a:pPr algn="l" fontAlgn="t"/>
                      <a:r>
                        <a:rPr lang="en-US" dirty="0">
                          <a:hlinkClick r:id="rId7"/>
                        </a:rPr>
                        <a:t>trim()</a:t>
                      </a:r>
                      <a:endParaRPr lang="en-US" dirty="0"/>
                    </a:p>
                  </a:txBody>
                  <a:tcPr marL="152400" marR="76200" marT="76200" marB="76200"/>
                </a:tc>
                <a:tc>
                  <a:txBody>
                    <a:bodyPr/>
                    <a:lstStyle/>
                    <a:p>
                      <a:pPr algn="l" fontAlgn="t"/>
                      <a:r>
                        <a:rPr lang="en-US" dirty="0">
                          <a:effectLst/>
                        </a:rPr>
                        <a:t>Removes whitespace from both ends of a string</a:t>
                      </a:r>
                    </a:p>
                  </a:txBody>
                  <a:tcPr marL="76200" marR="76200" marT="76200" marB="76200"/>
                </a:tc>
                <a:tc>
                  <a:txBody>
                    <a:bodyPr/>
                    <a:lstStyle/>
                    <a:p>
                      <a:pPr algn="l" fontAlgn="t"/>
                      <a:r>
                        <a:rPr lang="en-US" dirty="0">
                          <a:effectLst/>
                        </a:rPr>
                        <a:t>String</a:t>
                      </a:r>
                    </a:p>
                  </a:txBody>
                  <a:tcPr marL="76200" marR="76200" marT="76200" marB="76200"/>
                </a:tc>
                <a:extLst>
                  <a:ext uri="{0D108BD9-81ED-4DB2-BD59-A6C34878D82A}">
                    <a16:rowId xmlns:a16="http://schemas.microsoft.com/office/drawing/2014/main" xmlns="" val="10008"/>
                  </a:ext>
                </a:extLst>
              </a:tr>
              <a:tr h="342095">
                <a:tc>
                  <a:txBody>
                    <a:bodyPr/>
                    <a:lstStyle/>
                    <a:p>
                      <a:pPr algn="l" fontAlgn="t"/>
                      <a:r>
                        <a:rPr lang="en-US" dirty="0" err="1">
                          <a:effectLst/>
                        </a:rPr>
                        <a:t>valueOf</a:t>
                      </a:r>
                      <a:r>
                        <a:rPr lang="en-US" dirty="0">
                          <a:effectLst/>
                        </a:rPr>
                        <a:t>()</a:t>
                      </a:r>
                    </a:p>
                  </a:txBody>
                  <a:tcPr marL="152400" marR="76200" marT="76200" marB="76200"/>
                </a:tc>
                <a:tc>
                  <a:txBody>
                    <a:bodyPr/>
                    <a:lstStyle/>
                    <a:p>
                      <a:pPr algn="l" fontAlgn="t"/>
                      <a:r>
                        <a:rPr lang="en-US" dirty="0">
                          <a:effectLst/>
                        </a:rPr>
                        <a:t>Returns the primitive value of a String object</a:t>
                      </a:r>
                    </a:p>
                  </a:txBody>
                  <a:tcPr marL="76200" marR="76200" marT="76200" marB="76200"/>
                </a:tc>
                <a:tc>
                  <a:txBody>
                    <a:bodyPr/>
                    <a:lstStyle/>
                    <a:p>
                      <a:pPr algn="l" fontAlgn="t"/>
                      <a:r>
                        <a:rPr lang="en-US" dirty="0">
                          <a:effectLst/>
                        </a:rPr>
                        <a:t>String</a:t>
                      </a:r>
                    </a:p>
                  </a:txBody>
                  <a:tcPr marL="76200" marR="76200" marT="76200" marB="76200"/>
                </a:tc>
                <a:extLst>
                  <a:ext uri="{0D108BD9-81ED-4DB2-BD59-A6C34878D82A}">
                    <a16:rowId xmlns:a16="http://schemas.microsoft.com/office/drawing/2014/main" xmlns="" val="10009"/>
                  </a:ext>
                </a:extLst>
              </a:tr>
            </a:tbl>
          </a:graphicData>
        </a:graphic>
      </p:graphicFrame>
      <p:sp>
        <p:nvSpPr>
          <p:cNvPr id="6" name="Title 1"/>
          <p:cNvSpPr txBox="1">
            <a:spLocks/>
          </p:cNvSpPr>
          <p:nvPr/>
        </p:nvSpPr>
        <p:spPr>
          <a:xfrm>
            <a:off x="3914318" y="118497"/>
            <a:ext cx="8024397" cy="75726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b="0" i="0" u="none" kern="1200" cap="all" baseline="0">
                <a:solidFill>
                  <a:schemeClr val="tx1"/>
                </a:solidFill>
                <a:latin typeface="+mj-lt"/>
                <a:ea typeface="+mj-ea"/>
                <a:cs typeface="+mj-cs"/>
              </a:defRPr>
            </a:lvl1pPr>
          </a:lstStyle>
          <a:p>
            <a:r>
              <a:rPr lang="en-US" sz="1800" b="1" smtClean="0">
                <a:solidFill>
                  <a:srgbClr val="FF0000"/>
                </a:solidFill>
              </a:rPr>
              <a:t/>
            </a:r>
            <a:br>
              <a:rPr lang="en-US" sz="1800" b="1" smtClean="0">
                <a:solidFill>
                  <a:srgbClr val="FF0000"/>
                </a:solidFill>
              </a:rPr>
            </a:br>
            <a:r>
              <a:rPr lang="en-US" sz="1800" b="1" smtClean="0">
                <a:solidFill>
                  <a:srgbClr val="FF0000"/>
                </a:solidFill>
              </a:rPr>
              <a:t>Predefined Methods:</a:t>
            </a:r>
            <a:br>
              <a:rPr lang="en-US" sz="1800" b="1" smtClean="0">
                <a:solidFill>
                  <a:srgbClr val="FF0000"/>
                </a:solidFill>
              </a:rPr>
            </a:br>
            <a:r>
              <a:rPr lang="en-US" sz="1800" b="1" smtClean="0">
                <a:solidFill>
                  <a:srgbClr val="FF0000"/>
                </a:solidFill>
              </a:rPr>
              <a:t>String class methods </a:t>
            </a:r>
            <a:br>
              <a:rPr lang="en-US" sz="1800" b="1" smtClean="0">
                <a:solidFill>
                  <a:srgbClr val="FF0000"/>
                </a:solidFill>
              </a:rPr>
            </a:br>
            <a:endParaRPr lang="en-US" sz="1800" b="1" dirty="0">
              <a:solidFill>
                <a:srgbClr val="FF0000"/>
              </a:solidFill>
            </a:endParaRPr>
          </a:p>
        </p:txBody>
      </p:sp>
    </p:spTree>
    <p:extLst>
      <p:ext uri="{BB962C8B-B14F-4D97-AF65-F5344CB8AC3E}">
        <p14:creationId xmlns:p14="http://schemas.microsoft.com/office/powerpoint/2010/main" val="2096169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318" y="118497"/>
            <a:ext cx="8024397" cy="757266"/>
          </a:xfrm>
        </p:spPr>
        <p:txBody>
          <a:bodyPr>
            <a:noAutofit/>
          </a:bodyPr>
          <a:lstStyle/>
          <a:p>
            <a:r>
              <a:rPr lang="en-US" sz="1800" b="1" dirty="0">
                <a:solidFill>
                  <a:srgbClr val="FF0000"/>
                </a:solidFill>
              </a:rPr>
              <a:t/>
            </a:r>
            <a:br>
              <a:rPr lang="en-US" sz="1800" b="1" dirty="0">
                <a:solidFill>
                  <a:srgbClr val="FF0000"/>
                </a:solidFill>
              </a:rPr>
            </a:br>
            <a:r>
              <a:rPr lang="en-US" sz="1800" b="1" dirty="0">
                <a:solidFill>
                  <a:srgbClr val="FF0000"/>
                </a:solidFill>
              </a:rPr>
              <a:t>Predefined Methods</a:t>
            </a:r>
            <a:r>
              <a:rPr lang="en-US" sz="1800" b="1" dirty="0" smtClean="0">
                <a:solidFill>
                  <a:srgbClr val="FF0000"/>
                </a:solidFill>
              </a:rPr>
              <a:t>:</a:t>
            </a:r>
            <a:br>
              <a:rPr lang="en-US" sz="1800" b="1" dirty="0" smtClean="0">
                <a:solidFill>
                  <a:srgbClr val="FF0000"/>
                </a:solidFill>
              </a:rPr>
            </a:br>
            <a:r>
              <a:rPr lang="en-US" sz="1800" b="1" dirty="0" smtClean="0">
                <a:solidFill>
                  <a:srgbClr val="FF0000"/>
                </a:solidFill>
              </a:rPr>
              <a:t>Few Examples </a:t>
            </a:r>
            <a:r>
              <a:rPr lang="en-US" sz="1800" b="1" dirty="0">
                <a:solidFill>
                  <a:srgbClr val="FF0000"/>
                </a:solidFill>
              </a:rPr>
              <a:t/>
            </a:r>
            <a:br>
              <a:rPr lang="en-US" sz="1800" b="1" dirty="0">
                <a:solidFill>
                  <a:srgbClr val="FF0000"/>
                </a:solidFill>
              </a:rPr>
            </a:br>
            <a:endParaRPr lang="en-US" sz="1800" b="1" dirty="0">
              <a:solidFill>
                <a:srgbClr val="FF0000"/>
              </a:solidFill>
            </a:endParaRPr>
          </a:p>
        </p:txBody>
      </p:sp>
      <p:pic>
        <p:nvPicPr>
          <p:cNvPr id="4" name="Picture 3"/>
          <p:cNvPicPr>
            <a:picLocks noChangeAspect="1"/>
          </p:cNvPicPr>
          <p:nvPr/>
        </p:nvPicPr>
        <p:blipFill>
          <a:blip r:embed="rId2"/>
          <a:stretch>
            <a:fillRect/>
          </a:stretch>
        </p:blipFill>
        <p:spPr>
          <a:xfrm>
            <a:off x="2437113" y="1056068"/>
            <a:ext cx="8572982" cy="5801932"/>
          </a:xfrm>
          <a:prstGeom prst="rect">
            <a:avLst/>
          </a:prstGeom>
        </p:spPr>
      </p:pic>
    </p:spTree>
    <p:extLst>
      <p:ext uri="{BB962C8B-B14F-4D97-AF65-F5344CB8AC3E}">
        <p14:creationId xmlns:p14="http://schemas.microsoft.com/office/powerpoint/2010/main" val="234788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541" y="558311"/>
            <a:ext cx="7172459" cy="858365"/>
          </a:xfrm>
        </p:spPr>
        <p:txBody>
          <a:bodyPr>
            <a:noAutofit/>
          </a:bodyPr>
          <a:lstStyle/>
          <a:p>
            <a:r>
              <a:rPr lang="en-US" sz="2400" b="1" dirty="0">
                <a:solidFill>
                  <a:srgbClr val="FF0000"/>
                </a:solidFill>
              </a:rPr>
              <a:t/>
            </a:r>
            <a:br>
              <a:rPr lang="en-US" sz="2400" b="1" dirty="0">
                <a:solidFill>
                  <a:srgbClr val="FF0000"/>
                </a:solidFill>
              </a:rPr>
            </a:br>
            <a:r>
              <a:rPr lang="en-US" sz="2400" b="1" dirty="0">
                <a:solidFill>
                  <a:srgbClr val="FF0000"/>
                </a:solidFill>
              </a:rPr>
              <a:t>Predefined Methods</a:t>
            </a:r>
            <a:r>
              <a:rPr lang="en-US" sz="2400" b="1" dirty="0" smtClean="0">
                <a:solidFill>
                  <a:srgbClr val="FF0000"/>
                </a:solidFill>
              </a:rPr>
              <a:t>: Exercise</a:t>
            </a:r>
            <a:r>
              <a:rPr lang="en-US" sz="2400" b="1" dirty="0">
                <a:solidFill>
                  <a:srgbClr val="FF0000"/>
                </a:solidFill>
              </a:rPr>
              <a:t/>
            </a:r>
            <a:br>
              <a:rPr lang="en-US" sz="2400" b="1" dirty="0">
                <a:solidFill>
                  <a:srgbClr val="FF0000"/>
                </a:solidFill>
              </a:rPr>
            </a:br>
            <a:endParaRPr lang="en-US" sz="2400" dirty="0"/>
          </a:p>
        </p:txBody>
      </p:sp>
      <p:sp>
        <p:nvSpPr>
          <p:cNvPr id="3" name="Content Placeholder 2"/>
          <p:cNvSpPr>
            <a:spLocks noGrp="1"/>
          </p:cNvSpPr>
          <p:nvPr>
            <p:ph idx="1"/>
          </p:nvPr>
        </p:nvSpPr>
        <p:spPr>
          <a:xfrm>
            <a:off x="634284" y="1769557"/>
            <a:ext cx="10820400" cy="4024125"/>
          </a:xfrm>
        </p:spPr>
        <p:txBody>
          <a:bodyPr>
            <a:normAutofit/>
          </a:bodyPr>
          <a:lstStyle/>
          <a:p>
            <a:pPr marL="0" indent="0">
              <a:buNone/>
            </a:pPr>
            <a:r>
              <a:rPr lang="en-US" dirty="0" smtClean="0">
                <a:solidFill>
                  <a:srgbClr val="FF0000"/>
                </a:solidFill>
              </a:rPr>
              <a:t>3.Use String methods to determine below expressions or statements</a:t>
            </a:r>
          </a:p>
          <a:p>
            <a:pPr marL="0" indent="0">
              <a:buNone/>
            </a:pPr>
            <a:r>
              <a:rPr lang="en-US" b="1" dirty="0" smtClean="0"/>
              <a:t>     Suppose s1 =“MIT” , s2=“ </a:t>
            </a:r>
            <a:r>
              <a:rPr lang="en-US" b="1" dirty="0" err="1" smtClean="0"/>
              <a:t>jic</a:t>
            </a:r>
            <a:r>
              <a:rPr lang="en-US" b="1" dirty="0" smtClean="0"/>
              <a:t>”, s3=“Information Technology” &amp; s4 =“</a:t>
            </a:r>
            <a:r>
              <a:rPr lang="en-US" b="1" dirty="0" err="1" smtClean="0"/>
              <a:t>mit</a:t>
            </a:r>
            <a:r>
              <a:rPr lang="en-US" b="1" dirty="0" smtClean="0"/>
              <a:t>”</a:t>
            </a:r>
          </a:p>
          <a:p>
            <a:pPr marL="457200" indent="-457200">
              <a:buAutoNum type="alphaLcParenR"/>
            </a:pPr>
            <a:endParaRPr lang="en-US" dirty="0" smtClean="0"/>
          </a:p>
          <a:p>
            <a:pPr marL="457200" indent="-457200">
              <a:buAutoNum type="alphaLcParenR"/>
            </a:pPr>
            <a:r>
              <a:rPr lang="en-US" dirty="0" smtClean="0"/>
              <a:t>s2.toUpperCase() </a:t>
            </a:r>
            <a:r>
              <a:rPr lang="en-US" dirty="0" smtClean="0">
                <a:sym typeface="Wingdings" panose="05000000000000000000" pitchFamily="2" charset="2"/>
              </a:rPr>
              <a:t></a:t>
            </a:r>
          </a:p>
          <a:p>
            <a:pPr marL="457200" indent="-457200">
              <a:buAutoNum type="alphaLcParenR"/>
            </a:pPr>
            <a:r>
              <a:rPr lang="en-US" dirty="0" smtClean="0">
                <a:sym typeface="Wingdings" panose="05000000000000000000" pitchFamily="2" charset="2"/>
              </a:rPr>
              <a:t>s3.charAt(5)</a:t>
            </a:r>
          </a:p>
          <a:p>
            <a:pPr marL="457200" indent="-457200">
              <a:buAutoNum type="alphaLcParenR"/>
            </a:pPr>
            <a:r>
              <a:rPr lang="en-US" sz="2400" dirty="0" smtClean="0">
                <a:sym typeface="Wingdings" panose="05000000000000000000" pitchFamily="2" charset="2"/>
              </a:rPr>
              <a:t>s</a:t>
            </a:r>
            <a:r>
              <a:rPr lang="en-US" dirty="0" smtClean="0">
                <a:sym typeface="Wingdings" panose="05000000000000000000" pitchFamily="2" charset="2"/>
              </a:rPr>
              <a:t>3.length() </a:t>
            </a:r>
          </a:p>
          <a:p>
            <a:pPr marL="457200" indent="-457200">
              <a:buAutoNum type="alphaLcParenR"/>
            </a:pPr>
            <a:r>
              <a:rPr lang="en-US" dirty="0" smtClean="0">
                <a:sym typeface="Wingdings" panose="05000000000000000000" pitchFamily="2" charset="2"/>
              </a:rPr>
              <a:t>s1.concat(s2) </a:t>
            </a:r>
          </a:p>
          <a:p>
            <a:pPr marL="457200" indent="-457200">
              <a:buAutoNum type="alphaLcParenR"/>
            </a:pPr>
            <a:r>
              <a:rPr lang="en-US" dirty="0" smtClean="0">
                <a:sym typeface="Wingdings" panose="05000000000000000000" pitchFamily="2" charset="2"/>
              </a:rPr>
              <a:t>s2.equals(s1) </a:t>
            </a:r>
          </a:p>
          <a:p>
            <a:pPr marL="457200" indent="-457200">
              <a:buAutoNum type="alphaLcParenR"/>
            </a:pPr>
            <a:r>
              <a:rPr lang="en-US" dirty="0" smtClean="0">
                <a:sym typeface="Wingdings" panose="05000000000000000000" pitchFamily="2" charset="2"/>
              </a:rPr>
              <a:t>S1.equalsIgnoreCase(s4) </a:t>
            </a:r>
          </a:p>
          <a:p>
            <a:pPr marL="457200" indent="-457200">
              <a:buAutoNum type="alphaLcParenR"/>
            </a:pPr>
            <a:endParaRPr lang="en-US" dirty="0"/>
          </a:p>
        </p:txBody>
      </p:sp>
    </p:spTree>
    <p:extLst>
      <p:ext uri="{BB962C8B-B14F-4D97-AF65-F5344CB8AC3E}">
        <p14:creationId xmlns:p14="http://schemas.microsoft.com/office/powerpoint/2010/main" val="3604286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876" y="416644"/>
            <a:ext cx="8610600" cy="1293028"/>
          </a:xfrm>
        </p:spPr>
        <p:txBody>
          <a:bodyPr>
            <a:normAutofit/>
          </a:bodyPr>
          <a:lstStyle/>
          <a:p>
            <a:r>
              <a:rPr lang="en-US" sz="2800" b="1" dirty="0" smtClean="0">
                <a:solidFill>
                  <a:srgbClr val="FF0000"/>
                </a:solidFill>
              </a:rPr>
              <a:t>Types of Methods</a:t>
            </a:r>
            <a:br>
              <a:rPr lang="en-US" sz="2800" b="1" dirty="0" smtClean="0">
                <a:solidFill>
                  <a:srgbClr val="FF0000"/>
                </a:solidFill>
              </a:rPr>
            </a:br>
            <a:endParaRPr lang="en-US" sz="2800" b="1" dirty="0">
              <a:solidFill>
                <a:srgbClr val="FF0000"/>
              </a:solidFill>
            </a:endParaRPr>
          </a:p>
        </p:txBody>
      </p:sp>
      <p:sp>
        <p:nvSpPr>
          <p:cNvPr id="3" name="Content Placeholder 2"/>
          <p:cNvSpPr>
            <a:spLocks noGrp="1"/>
          </p:cNvSpPr>
          <p:nvPr>
            <p:ph idx="1"/>
          </p:nvPr>
        </p:nvSpPr>
        <p:spPr>
          <a:xfrm>
            <a:off x="790793" y="1434293"/>
            <a:ext cx="11158470" cy="4750493"/>
          </a:xfrm>
        </p:spPr>
        <p:txBody>
          <a:bodyPr>
            <a:normAutofit/>
          </a:bodyPr>
          <a:lstStyle/>
          <a:p>
            <a:pPr marL="0" indent="0">
              <a:buNone/>
            </a:pPr>
            <a:r>
              <a:rPr lang="en-US" b="1" dirty="0" smtClean="0">
                <a:solidFill>
                  <a:srgbClr val="FF0000"/>
                </a:solidFill>
              </a:rPr>
              <a:t>2. User Defined Methods : </a:t>
            </a:r>
            <a:r>
              <a:rPr lang="en-US" dirty="0" smtClean="0"/>
              <a:t>A </a:t>
            </a:r>
            <a:r>
              <a:rPr lang="en-US" dirty="0"/>
              <a:t>method is designed by the user for </a:t>
            </a:r>
            <a:r>
              <a:rPr lang="en-US" dirty="0" smtClean="0"/>
              <a:t>a specific task.</a:t>
            </a:r>
          </a:p>
          <a:p>
            <a:pPr marL="0" indent="0">
              <a:buNone/>
            </a:pPr>
            <a:endParaRPr lang="en-US" b="1" u="sng" dirty="0" smtClean="0">
              <a:solidFill>
                <a:srgbClr val="FF0000"/>
              </a:solidFill>
            </a:endParaRPr>
          </a:p>
          <a:p>
            <a:pPr marL="0" indent="0">
              <a:buNone/>
            </a:pPr>
            <a:r>
              <a:rPr lang="en-US" b="1" u="sng" dirty="0" smtClean="0"/>
              <a:t>Creating user defined method</a:t>
            </a:r>
          </a:p>
          <a:p>
            <a:pPr marL="0" indent="0">
              <a:buNone/>
            </a:pPr>
            <a:r>
              <a:rPr lang="en-US" b="1" u="sng" dirty="0" smtClean="0"/>
              <a:t>Syntax</a:t>
            </a:r>
          </a:p>
          <a:p>
            <a:pPr marL="0" indent="0">
              <a:buNone/>
            </a:pPr>
            <a:endParaRPr lang="en-US" b="1" dirty="0" smtClean="0">
              <a:ln>
                <a:solidFill>
                  <a:schemeClr val="accent6">
                    <a:lumMod val="50000"/>
                  </a:schemeClr>
                </a:solidFill>
              </a:ln>
              <a:solidFill>
                <a:srgbClr val="92D050"/>
              </a:solidFill>
            </a:endParaRPr>
          </a:p>
          <a:p>
            <a:pPr marL="0" indent="0">
              <a:buNone/>
            </a:pPr>
            <a:r>
              <a:rPr lang="en-US" b="1" dirty="0" smtClean="0">
                <a:ln>
                  <a:solidFill>
                    <a:schemeClr val="accent6">
                      <a:lumMod val="50000"/>
                    </a:schemeClr>
                  </a:solidFill>
                </a:ln>
                <a:solidFill>
                  <a:srgbClr val="92D050"/>
                </a:solidFill>
              </a:rPr>
              <a:t>Access-specifiers </a:t>
            </a:r>
            <a:r>
              <a:rPr lang="en-US" b="1" dirty="0" smtClean="0">
                <a:ln>
                  <a:solidFill>
                    <a:schemeClr val="accent6">
                      <a:lumMod val="50000"/>
                    </a:schemeClr>
                  </a:solidFill>
                </a:ln>
                <a:solidFill>
                  <a:srgbClr val="FF0000"/>
                </a:solidFill>
              </a:rPr>
              <a:t> return-type  </a:t>
            </a:r>
            <a:r>
              <a:rPr lang="en-US" b="1" dirty="0" smtClean="0">
                <a:ln>
                  <a:solidFill>
                    <a:schemeClr val="accent6">
                      <a:lumMod val="50000"/>
                    </a:schemeClr>
                  </a:solidFill>
                </a:ln>
              </a:rPr>
              <a:t>method-name</a:t>
            </a:r>
            <a:r>
              <a:rPr lang="en-US" b="1" dirty="0" smtClean="0">
                <a:ln>
                  <a:solidFill>
                    <a:schemeClr val="accent6">
                      <a:lumMod val="50000"/>
                    </a:schemeClr>
                  </a:solidFill>
                </a:ln>
                <a:solidFill>
                  <a:srgbClr val="FF0000"/>
                </a:solidFill>
              </a:rPr>
              <a:t> (</a:t>
            </a:r>
            <a:r>
              <a:rPr lang="en-US" b="1" dirty="0" smtClean="0">
                <a:ln>
                  <a:solidFill>
                    <a:schemeClr val="accent6">
                      <a:lumMod val="50000"/>
                    </a:schemeClr>
                  </a:solidFill>
                </a:ln>
                <a:solidFill>
                  <a:srgbClr val="00B0F0"/>
                </a:solidFill>
              </a:rPr>
              <a:t>formal parameters list</a:t>
            </a:r>
            <a:r>
              <a:rPr lang="en-US" b="1" dirty="0" smtClean="0">
                <a:ln>
                  <a:solidFill>
                    <a:schemeClr val="accent6">
                      <a:lumMod val="50000"/>
                    </a:schemeClr>
                  </a:solidFill>
                </a:ln>
                <a:solidFill>
                  <a:srgbClr val="FF0000"/>
                </a:solidFill>
              </a:rPr>
              <a:t>)   {</a:t>
            </a:r>
          </a:p>
          <a:p>
            <a:pPr marL="0" indent="0">
              <a:buNone/>
            </a:pPr>
            <a:r>
              <a:rPr lang="en-US" b="1" dirty="0">
                <a:ln>
                  <a:solidFill>
                    <a:schemeClr val="accent6">
                      <a:lumMod val="50000"/>
                    </a:schemeClr>
                  </a:solidFill>
                </a:ln>
                <a:solidFill>
                  <a:srgbClr val="FF0000"/>
                </a:solidFill>
              </a:rPr>
              <a:t> </a:t>
            </a:r>
            <a:r>
              <a:rPr lang="en-US" b="1" dirty="0" smtClean="0">
                <a:ln>
                  <a:solidFill>
                    <a:schemeClr val="accent6">
                      <a:lumMod val="50000"/>
                    </a:schemeClr>
                  </a:solidFill>
                </a:ln>
                <a:solidFill>
                  <a:srgbClr val="FF0000"/>
                </a:solidFill>
              </a:rPr>
              <a:t>          </a:t>
            </a:r>
            <a:r>
              <a:rPr lang="en-US" b="1" dirty="0" smtClean="0">
                <a:ln>
                  <a:solidFill>
                    <a:schemeClr val="accent6">
                      <a:lumMod val="50000"/>
                    </a:schemeClr>
                  </a:solidFill>
                </a:ln>
                <a:solidFill>
                  <a:schemeClr val="accent2"/>
                </a:solidFill>
              </a:rPr>
              <a:t>Method body;</a:t>
            </a:r>
          </a:p>
          <a:p>
            <a:pPr marL="0" indent="0">
              <a:buNone/>
            </a:pPr>
            <a:r>
              <a:rPr lang="en-US" b="1" dirty="0">
                <a:ln>
                  <a:solidFill>
                    <a:schemeClr val="accent6">
                      <a:lumMod val="50000"/>
                    </a:schemeClr>
                  </a:solidFill>
                </a:ln>
                <a:solidFill>
                  <a:srgbClr val="FF0000"/>
                </a:solidFill>
              </a:rPr>
              <a:t> </a:t>
            </a:r>
            <a:r>
              <a:rPr lang="en-US" b="1" dirty="0" smtClean="0">
                <a:ln>
                  <a:solidFill>
                    <a:schemeClr val="accent6">
                      <a:lumMod val="50000"/>
                    </a:schemeClr>
                  </a:solidFill>
                </a:ln>
                <a:solidFill>
                  <a:srgbClr val="FF0000"/>
                </a:solidFill>
              </a:rPr>
              <a:t> }</a:t>
            </a:r>
          </a:p>
          <a:p>
            <a:pPr marL="0" indent="0">
              <a:buNone/>
            </a:pPr>
            <a:endParaRPr lang="en-US" b="1" dirty="0">
              <a:ln>
                <a:solidFill>
                  <a:schemeClr val="accent6">
                    <a:lumMod val="50000"/>
                  </a:schemeClr>
                </a:solidFill>
              </a:ln>
              <a:solidFill>
                <a:srgbClr val="FF0000"/>
              </a:solidFill>
            </a:endParaRPr>
          </a:p>
          <a:p>
            <a:pPr marL="0" indent="0">
              <a:buNone/>
            </a:pPr>
            <a:endParaRPr lang="en-US" b="1" dirty="0" smtClean="0">
              <a:ln>
                <a:solidFill>
                  <a:schemeClr val="accent6">
                    <a:lumMod val="50000"/>
                  </a:schemeClr>
                </a:solidFill>
              </a:ln>
              <a:solidFill>
                <a:srgbClr val="FF0000"/>
              </a:solidFill>
            </a:endParaRPr>
          </a:p>
        </p:txBody>
      </p:sp>
    </p:spTree>
    <p:extLst>
      <p:ext uri="{BB962C8B-B14F-4D97-AF65-F5344CB8AC3E}">
        <p14:creationId xmlns:p14="http://schemas.microsoft.com/office/powerpoint/2010/main" val="1554948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209" y="274976"/>
            <a:ext cx="8610600" cy="1293028"/>
          </a:xfrm>
        </p:spPr>
        <p:txBody>
          <a:bodyPr>
            <a:noAutofit/>
          </a:bodyPr>
          <a:lstStyle/>
          <a:p>
            <a:r>
              <a:rPr lang="en-US" sz="2000" b="1" dirty="0" smtClean="0">
                <a:solidFill>
                  <a:srgbClr val="FF0000"/>
                </a:solidFill>
              </a:rPr>
              <a:t>Types of Methods</a:t>
            </a:r>
            <a:br>
              <a:rPr lang="en-US" sz="2000" b="1" dirty="0" smtClean="0">
                <a:solidFill>
                  <a:srgbClr val="FF0000"/>
                </a:solidFill>
              </a:rPr>
            </a:br>
            <a:r>
              <a:rPr lang="en-US" sz="2000" b="1" dirty="0" smtClean="0">
                <a:solidFill>
                  <a:srgbClr val="FF0000"/>
                </a:solidFill>
              </a:rPr>
              <a:t>User </a:t>
            </a:r>
            <a:r>
              <a:rPr lang="en-US" sz="2000" b="1" dirty="0">
                <a:solidFill>
                  <a:srgbClr val="FF0000"/>
                </a:solidFill>
              </a:rPr>
              <a:t>Defined Methods : </a:t>
            </a:r>
            <a:br>
              <a:rPr lang="en-US" sz="2000" b="1" dirty="0">
                <a:solidFill>
                  <a:srgbClr val="FF0000"/>
                </a:solidFill>
              </a:rPr>
            </a:br>
            <a:r>
              <a:rPr lang="en-US" sz="2000" b="1" dirty="0" smtClean="0">
                <a:solidFill>
                  <a:srgbClr val="FF0000"/>
                </a:solidFill>
              </a:rPr>
              <a:t/>
            </a:r>
            <a:br>
              <a:rPr lang="en-US" sz="2000" b="1" dirty="0" smtClean="0">
                <a:solidFill>
                  <a:srgbClr val="FF0000"/>
                </a:solidFill>
              </a:rPr>
            </a:br>
            <a:endParaRPr lang="en-US" sz="2000" b="1" dirty="0">
              <a:solidFill>
                <a:srgbClr val="FF0000"/>
              </a:solidFill>
            </a:endParaRPr>
          </a:p>
        </p:txBody>
      </p:sp>
      <p:sp>
        <p:nvSpPr>
          <p:cNvPr id="3" name="Content Placeholder 2"/>
          <p:cNvSpPr>
            <a:spLocks noGrp="1"/>
          </p:cNvSpPr>
          <p:nvPr>
            <p:ph idx="1"/>
          </p:nvPr>
        </p:nvSpPr>
        <p:spPr>
          <a:xfrm>
            <a:off x="553792" y="1468192"/>
            <a:ext cx="11539470" cy="5190185"/>
          </a:xfrm>
        </p:spPr>
        <p:txBody>
          <a:bodyPr>
            <a:normAutofit fontScale="92500"/>
          </a:bodyPr>
          <a:lstStyle/>
          <a:p>
            <a:pPr algn="just"/>
            <a:r>
              <a:rPr lang="en-US" sz="2600" b="1" dirty="0" smtClean="0">
                <a:solidFill>
                  <a:srgbClr val="FF0000"/>
                </a:solidFill>
              </a:rPr>
              <a:t>Access-specifiers</a:t>
            </a:r>
            <a:r>
              <a:rPr lang="en-US" sz="2600" dirty="0">
                <a:solidFill>
                  <a:srgbClr val="FF0000"/>
                </a:solidFill>
              </a:rPr>
              <a:t>: </a:t>
            </a:r>
            <a:r>
              <a:rPr lang="en-US" sz="2600" dirty="0"/>
              <a:t>It specifies the accessibility of program. </a:t>
            </a:r>
            <a:r>
              <a:rPr lang="en-US" sz="2600" dirty="0" smtClean="0"/>
              <a:t>(</a:t>
            </a:r>
            <a:r>
              <a:rPr lang="en-US" sz="2600" b="1" dirty="0" smtClean="0"/>
              <a:t>public</a:t>
            </a:r>
            <a:r>
              <a:rPr lang="en-US" sz="2600" dirty="0"/>
              <a:t>, private</a:t>
            </a:r>
            <a:r>
              <a:rPr lang="en-US" sz="2600" dirty="0" smtClean="0"/>
              <a:t>, protected).</a:t>
            </a:r>
          </a:p>
          <a:p>
            <a:pPr algn="just"/>
            <a:r>
              <a:rPr lang="en-US" sz="2600" b="1" dirty="0">
                <a:solidFill>
                  <a:srgbClr val="00B050"/>
                </a:solidFill>
              </a:rPr>
              <a:t>return-type</a:t>
            </a:r>
            <a:r>
              <a:rPr lang="en-US" sz="2600" b="1" dirty="0"/>
              <a:t>: </a:t>
            </a:r>
            <a:r>
              <a:rPr lang="en-US" sz="2600" dirty="0"/>
              <a:t>It specifies the type of data return by the method.</a:t>
            </a:r>
          </a:p>
          <a:p>
            <a:pPr algn="just"/>
            <a:r>
              <a:rPr lang="en-US" sz="2600" b="1" dirty="0" smtClean="0"/>
              <a:t>Method-name : N</a:t>
            </a:r>
            <a:r>
              <a:rPr lang="en-US" sz="2600" dirty="0" smtClean="0"/>
              <a:t>ame of the method</a:t>
            </a:r>
            <a:r>
              <a:rPr lang="en-US" sz="2600" b="1" dirty="0" smtClean="0"/>
              <a:t>.</a:t>
            </a:r>
          </a:p>
          <a:p>
            <a:pPr algn="just"/>
            <a:r>
              <a:rPr lang="en-US" sz="2600" b="1" dirty="0" smtClean="0">
                <a:solidFill>
                  <a:srgbClr val="0070C0"/>
                </a:solidFill>
              </a:rPr>
              <a:t>Formal </a:t>
            </a:r>
            <a:r>
              <a:rPr lang="en-US" sz="2600" b="1" dirty="0">
                <a:solidFill>
                  <a:srgbClr val="0070C0"/>
                </a:solidFill>
              </a:rPr>
              <a:t>Parameter–list</a:t>
            </a:r>
            <a:r>
              <a:rPr lang="en-US" sz="2600" b="1" dirty="0"/>
              <a:t>: </a:t>
            </a:r>
            <a:r>
              <a:rPr lang="en-US" sz="2600" dirty="0"/>
              <a:t>It is a list of parameters (variables). If the list is empty, </a:t>
            </a:r>
            <a:r>
              <a:rPr lang="en-US" sz="2600" dirty="0" smtClean="0"/>
              <a:t>then in </a:t>
            </a:r>
            <a:r>
              <a:rPr lang="en-US" sz="2600" dirty="0"/>
              <a:t>the method call statement, empty parenthesis are still needed</a:t>
            </a:r>
            <a:r>
              <a:rPr lang="en-US" sz="2600" dirty="0" smtClean="0"/>
              <a:t>.</a:t>
            </a:r>
          </a:p>
          <a:p>
            <a:pPr algn="just"/>
            <a:r>
              <a:rPr lang="en-US" sz="2600" b="1" dirty="0" smtClean="0">
                <a:solidFill>
                  <a:srgbClr val="FF0000"/>
                </a:solidFill>
              </a:rPr>
              <a:t>return</a:t>
            </a:r>
            <a:r>
              <a:rPr lang="en-US" sz="2600" b="1" dirty="0" smtClean="0"/>
              <a:t> keyword</a:t>
            </a:r>
            <a:r>
              <a:rPr lang="en-US" sz="2600" dirty="0" smtClean="0"/>
              <a:t>: A Method uses a return keyword to return its value. That is, it passes </a:t>
            </a:r>
            <a:r>
              <a:rPr lang="en-US" sz="2600" dirty="0"/>
              <a:t>a value back when the method completes its task</a:t>
            </a:r>
            <a:r>
              <a:rPr lang="en-US" sz="2600" dirty="0" smtClean="0"/>
              <a:t>.</a:t>
            </a:r>
          </a:p>
          <a:p>
            <a:pPr marL="0" indent="0" algn="just">
              <a:buNone/>
            </a:pPr>
            <a:r>
              <a:rPr lang="en-US" sz="1800" b="1" dirty="0" smtClean="0"/>
              <a:t>	Syntax</a:t>
            </a:r>
            <a:endParaRPr lang="en-US" sz="1800" b="1" dirty="0"/>
          </a:p>
          <a:p>
            <a:pPr marL="0" indent="0" algn="ctr">
              <a:buNone/>
            </a:pPr>
            <a:r>
              <a:rPr lang="en-US" sz="2600" b="1" dirty="0">
                <a:solidFill>
                  <a:schemeClr val="accent2"/>
                </a:solidFill>
              </a:rPr>
              <a:t>return </a:t>
            </a:r>
            <a:r>
              <a:rPr lang="en-US" sz="2600" b="1" dirty="0" smtClean="0">
                <a:solidFill>
                  <a:schemeClr val="accent2"/>
                </a:solidFill>
              </a:rPr>
              <a:t>expression;</a:t>
            </a:r>
            <a:endParaRPr lang="en-US" sz="2600" b="1" dirty="0">
              <a:solidFill>
                <a:schemeClr val="accent2"/>
              </a:solidFill>
            </a:endParaRPr>
          </a:p>
          <a:p>
            <a:pPr marL="0" indent="0" algn="just">
              <a:buNone/>
            </a:pPr>
            <a:r>
              <a:rPr lang="en-US" sz="2600" dirty="0"/>
              <a:t>Where </a:t>
            </a:r>
            <a:r>
              <a:rPr lang="en-US" sz="2600" b="1" i="1" dirty="0" smtClean="0"/>
              <a:t>expression </a:t>
            </a:r>
            <a:r>
              <a:rPr lang="en-US" sz="2600" dirty="0"/>
              <a:t>is a variable, constant value or expression, the data type of the </a:t>
            </a:r>
            <a:r>
              <a:rPr lang="en-US" sz="2600" dirty="0" smtClean="0"/>
              <a:t>value that </a:t>
            </a:r>
            <a:r>
              <a:rPr lang="en-US" sz="2600" b="1" i="1" dirty="0" err="1"/>
              <a:t>expr</a:t>
            </a:r>
            <a:r>
              <a:rPr lang="en-US" sz="2600" b="1" i="1" dirty="0"/>
              <a:t> </a:t>
            </a:r>
            <a:r>
              <a:rPr lang="en-US" sz="2600" dirty="0"/>
              <a:t>computes should be compatible with the return-type of the method.</a:t>
            </a:r>
            <a:endParaRPr lang="en-US" sz="2600" dirty="0" smtClean="0"/>
          </a:p>
          <a:p>
            <a:pPr marL="0" indent="0" algn="just">
              <a:buNone/>
            </a:pPr>
            <a:endParaRPr lang="en-US" dirty="0" smtClean="0"/>
          </a:p>
          <a:p>
            <a:pPr marL="0" indent="0">
              <a:buNone/>
            </a:pPr>
            <a:endParaRPr lang="en-US" b="1" dirty="0" smtClean="0">
              <a:ln>
                <a:solidFill>
                  <a:schemeClr val="accent6">
                    <a:lumMod val="50000"/>
                  </a:schemeClr>
                </a:solidFill>
              </a:ln>
              <a:solidFill>
                <a:srgbClr val="FF0000"/>
              </a:solidFill>
            </a:endParaRPr>
          </a:p>
        </p:txBody>
      </p:sp>
    </p:spTree>
    <p:extLst>
      <p:ext uri="{BB962C8B-B14F-4D97-AF65-F5344CB8AC3E}">
        <p14:creationId xmlns:p14="http://schemas.microsoft.com/office/powerpoint/2010/main" val="1723615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209" y="274976"/>
            <a:ext cx="8610600" cy="1293028"/>
          </a:xfrm>
        </p:spPr>
        <p:txBody>
          <a:bodyPr>
            <a:noAutofit/>
          </a:bodyPr>
          <a:lstStyle/>
          <a:p>
            <a:r>
              <a:rPr lang="en-US" sz="2000" b="1" dirty="0" smtClean="0">
                <a:solidFill>
                  <a:srgbClr val="FF0000"/>
                </a:solidFill>
              </a:rPr>
              <a:t>Types of Methods</a:t>
            </a:r>
            <a:br>
              <a:rPr lang="en-US" sz="2000" b="1" dirty="0" smtClean="0">
                <a:solidFill>
                  <a:srgbClr val="FF0000"/>
                </a:solidFill>
              </a:rPr>
            </a:br>
            <a:r>
              <a:rPr lang="en-US" sz="2000" b="1" dirty="0" smtClean="0">
                <a:solidFill>
                  <a:srgbClr val="FF0000"/>
                </a:solidFill>
              </a:rPr>
              <a:t>User </a:t>
            </a:r>
            <a:r>
              <a:rPr lang="en-US" sz="2000" b="1" dirty="0">
                <a:solidFill>
                  <a:srgbClr val="FF0000"/>
                </a:solidFill>
              </a:rPr>
              <a:t>Defined Methods : </a:t>
            </a:r>
            <a:br>
              <a:rPr lang="en-US" sz="2000" b="1" dirty="0">
                <a:solidFill>
                  <a:srgbClr val="FF0000"/>
                </a:solidFill>
              </a:rPr>
            </a:br>
            <a:r>
              <a:rPr lang="en-US" sz="2000" b="1" dirty="0" smtClean="0">
                <a:solidFill>
                  <a:srgbClr val="FF0000"/>
                </a:solidFill>
              </a:rPr>
              <a:t/>
            </a:r>
            <a:br>
              <a:rPr lang="en-US" sz="2000" b="1" dirty="0" smtClean="0">
                <a:solidFill>
                  <a:srgbClr val="FF0000"/>
                </a:solidFill>
              </a:rPr>
            </a:br>
            <a:endParaRPr lang="en-US" sz="2000" b="1" dirty="0">
              <a:solidFill>
                <a:srgbClr val="FF0000"/>
              </a:solidFill>
            </a:endParaRPr>
          </a:p>
        </p:txBody>
      </p:sp>
      <p:sp>
        <p:nvSpPr>
          <p:cNvPr id="3" name="Content Placeholder 2"/>
          <p:cNvSpPr>
            <a:spLocks noGrp="1"/>
          </p:cNvSpPr>
          <p:nvPr>
            <p:ph idx="1"/>
          </p:nvPr>
        </p:nvSpPr>
        <p:spPr>
          <a:xfrm>
            <a:off x="553792" y="1197735"/>
            <a:ext cx="11539470" cy="5190185"/>
          </a:xfrm>
        </p:spPr>
        <p:txBody>
          <a:bodyPr>
            <a:normAutofit/>
          </a:bodyPr>
          <a:lstStyle/>
          <a:p>
            <a:pPr marL="0" indent="0" algn="ctr">
              <a:buNone/>
            </a:pPr>
            <a:r>
              <a:rPr lang="en-US" sz="2400" b="1" dirty="0" smtClean="0">
                <a:ln>
                  <a:solidFill>
                    <a:schemeClr val="accent6">
                      <a:lumMod val="50000"/>
                    </a:schemeClr>
                  </a:solidFill>
                </a:ln>
                <a:solidFill>
                  <a:srgbClr val="FF0000"/>
                </a:solidFill>
              </a:rPr>
              <a:t>Various forms of user defined methods</a:t>
            </a:r>
            <a:endParaRPr lang="en-US" sz="2400" b="1" dirty="0">
              <a:ln>
                <a:solidFill>
                  <a:schemeClr val="accent6">
                    <a:lumMod val="50000"/>
                  </a:schemeClr>
                </a:solidFill>
              </a:ln>
              <a:solidFill>
                <a:srgbClr val="FF0000"/>
              </a:solidFill>
            </a:endParaRPr>
          </a:p>
          <a:p>
            <a:pPr marL="0" indent="0">
              <a:buNone/>
            </a:pPr>
            <a:r>
              <a:rPr lang="en-US" sz="2400" b="1" dirty="0" smtClean="0">
                <a:ln>
                  <a:solidFill>
                    <a:schemeClr val="accent6">
                      <a:lumMod val="50000"/>
                    </a:schemeClr>
                  </a:solidFill>
                </a:ln>
                <a:solidFill>
                  <a:srgbClr val="FF0000"/>
                </a:solidFill>
              </a:rPr>
              <a:t> </a:t>
            </a:r>
            <a:endParaRPr lang="en-US" sz="2400" b="1" dirty="0">
              <a:ln>
                <a:solidFill>
                  <a:schemeClr val="accent6">
                    <a:lumMod val="50000"/>
                  </a:schemeClr>
                </a:solidFill>
              </a:ln>
              <a:solidFill>
                <a:srgbClr val="FF0000"/>
              </a:solidFill>
            </a:endParaRPr>
          </a:p>
        </p:txBody>
      </p:sp>
      <p:pic>
        <p:nvPicPr>
          <p:cNvPr id="5" name="Picture 4"/>
          <p:cNvPicPr>
            <a:picLocks noChangeAspect="1"/>
          </p:cNvPicPr>
          <p:nvPr/>
        </p:nvPicPr>
        <p:blipFill>
          <a:blip r:embed="rId2"/>
          <a:stretch>
            <a:fillRect/>
          </a:stretch>
        </p:blipFill>
        <p:spPr>
          <a:xfrm>
            <a:off x="614291" y="1886242"/>
            <a:ext cx="5572125" cy="150186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14291" y="3772796"/>
            <a:ext cx="5578008" cy="143197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6323527" y="3740487"/>
            <a:ext cx="5362575" cy="13239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6246915" y="1873632"/>
            <a:ext cx="5114925" cy="151447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23044" y="5610768"/>
            <a:ext cx="11447742" cy="307777"/>
          </a:xfrm>
          <a:prstGeom prst="rect">
            <a:avLst/>
          </a:prstGeom>
        </p:spPr>
        <p:txBody>
          <a:bodyPr wrap="square">
            <a:spAutoFit/>
          </a:bodyPr>
          <a:lstStyle/>
          <a:p>
            <a:r>
              <a:rPr lang="en-US"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void methods</a:t>
            </a:r>
            <a:r>
              <a:rPr lang="en-US" sz="1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It is a </a:t>
            </a:r>
            <a:r>
              <a:rPr lang="en-US" sz="1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method which do not have a return data type. i.e. it </a:t>
            </a:r>
            <a:r>
              <a:rPr lang="en-US" sz="1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doesn’t return </a:t>
            </a:r>
            <a:r>
              <a:rPr lang="en-US" sz="1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any value to the </a:t>
            </a:r>
            <a:r>
              <a:rPr lang="en-US" sz="1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calling method</a:t>
            </a:r>
            <a:r>
              <a:rPr lang="en-US" sz="1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0367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942" y="506795"/>
            <a:ext cx="7780985" cy="948517"/>
          </a:xfrm>
        </p:spPr>
        <p:txBody>
          <a:bodyPr>
            <a:normAutofit/>
          </a:bodyPr>
          <a:lstStyle/>
          <a:p>
            <a:r>
              <a:rPr lang="en-US" sz="2000" b="1" dirty="0">
                <a:solidFill>
                  <a:srgbClr val="FF0000"/>
                </a:solidFill>
              </a:rPr>
              <a:t>Static </a:t>
            </a:r>
            <a:r>
              <a:rPr lang="en-US" sz="2000" b="1" dirty="0" smtClean="0">
                <a:solidFill>
                  <a:srgbClr val="FF0000"/>
                </a:solidFill>
              </a:rPr>
              <a:t> METHOD</a:t>
            </a:r>
            <a:endParaRPr lang="en-US" sz="2000" b="1" dirty="0">
              <a:solidFill>
                <a:srgbClr val="FF0000"/>
              </a:solidFill>
            </a:endParaRPr>
          </a:p>
        </p:txBody>
      </p:sp>
      <p:sp>
        <p:nvSpPr>
          <p:cNvPr id="3" name="Content Placeholder 2"/>
          <p:cNvSpPr>
            <a:spLocks noGrp="1"/>
          </p:cNvSpPr>
          <p:nvPr>
            <p:ph idx="1"/>
          </p:nvPr>
        </p:nvSpPr>
        <p:spPr>
          <a:xfrm>
            <a:off x="685800" y="1718041"/>
            <a:ext cx="10820400" cy="4024125"/>
          </a:xfrm>
        </p:spPr>
        <p:txBody>
          <a:bodyPr/>
          <a:lstStyle/>
          <a:p>
            <a:r>
              <a:rPr lang="en-US" dirty="0" smtClean="0"/>
              <a:t>Java programs that have either static or public (non static) attributes and methods. Below program is an example of </a:t>
            </a:r>
            <a:r>
              <a:rPr lang="en-US" dirty="0" smtClean="0">
                <a:solidFill>
                  <a:srgbClr val="FF0000"/>
                </a:solidFill>
              </a:rPr>
              <a:t>static method</a:t>
            </a:r>
            <a:r>
              <a:rPr lang="en-US" dirty="0" smtClean="0"/>
              <a:t>, which can be called or accessed from main() method without creating an object.</a:t>
            </a:r>
          </a:p>
          <a:p>
            <a:endParaRPr lang="en-US" dirty="0"/>
          </a:p>
        </p:txBody>
      </p:sp>
      <p:pic>
        <p:nvPicPr>
          <p:cNvPr id="5" name="Picture 4"/>
          <p:cNvPicPr>
            <a:picLocks noChangeAspect="1"/>
          </p:cNvPicPr>
          <p:nvPr/>
        </p:nvPicPr>
        <p:blipFill>
          <a:blip r:embed="rId2"/>
          <a:stretch>
            <a:fillRect/>
          </a:stretch>
        </p:blipFill>
        <p:spPr>
          <a:xfrm>
            <a:off x="1248580" y="2919761"/>
            <a:ext cx="7454752" cy="2953770"/>
          </a:xfrm>
          <a:prstGeom prst="rect">
            <a:avLst/>
          </a:prstGeom>
        </p:spPr>
      </p:pic>
      <p:pic>
        <p:nvPicPr>
          <p:cNvPr id="6" name="Picture 5"/>
          <p:cNvPicPr>
            <a:picLocks noChangeAspect="1"/>
          </p:cNvPicPr>
          <p:nvPr/>
        </p:nvPicPr>
        <p:blipFill>
          <a:blip r:embed="rId3"/>
          <a:stretch>
            <a:fillRect/>
          </a:stretch>
        </p:blipFill>
        <p:spPr>
          <a:xfrm>
            <a:off x="1248580" y="5873531"/>
            <a:ext cx="3209925" cy="800100"/>
          </a:xfrm>
          <a:prstGeom prst="rect">
            <a:avLst/>
          </a:prstGeom>
        </p:spPr>
      </p:pic>
    </p:spTree>
    <p:extLst>
      <p:ext uri="{BB962C8B-B14F-4D97-AF65-F5344CB8AC3E}">
        <p14:creationId xmlns:p14="http://schemas.microsoft.com/office/powerpoint/2010/main" val="3957872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147" y="429522"/>
            <a:ext cx="8610600" cy="1293028"/>
          </a:xfrm>
        </p:spPr>
        <p:txBody>
          <a:bodyPr>
            <a:normAutofit/>
          </a:bodyPr>
          <a:lstStyle/>
          <a:p>
            <a:r>
              <a:rPr lang="en-US" sz="2800" b="1" dirty="0" smtClean="0">
                <a:solidFill>
                  <a:srgbClr val="FF0000"/>
                </a:solidFill>
              </a:rPr>
              <a:t>Exercises</a:t>
            </a:r>
            <a:endParaRPr lang="en-US" sz="2800" b="1" dirty="0">
              <a:solidFill>
                <a:srgbClr val="FF0000"/>
              </a:solidFill>
            </a:endParaRPr>
          </a:p>
        </p:txBody>
      </p:sp>
      <p:sp>
        <p:nvSpPr>
          <p:cNvPr id="3" name="Content Placeholder 2"/>
          <p:cNvSpPr>
            <a:spLocks noGrp="1"/>
          </p:cNvSpPr>
          <p:nvPr>
            <p:ph idx="1"/>
          </p:nvPr>
        </p:nvSpPr>
        <p:spPr>
          <a:xfrm>
            <a:off x="489397" y="1468192"/>
            <a:ext cx="11016803" cy="4750493"/>
          </a:xfrm>
        </p:spPr>
        <p:txBody>
          <a:bodyPr>
            <a:normAutofit/>
          </a:bodyPr>
          <a:lstStyle/>
          <a:p>
            <a:pPr marL="0" indent="0">
              <a:buNone/>
            </a:pPr>
            <a:r>
              <a:rPr lang="en-US" sz="2800" b="1" dirty="0" smtClean="0">
                <a:solidFill>
                  <a:srgbClr val="FF0000"/>
                </a:solidFill>
              </a:rPr>
              <a:t>4. Identify the following </a:t>
            </a:r>
            <a:r>
              <a:rPr lang="en-US" sz="2800" b="1" dirty="0">
                <a:solidFill>
                  <a:srgbClr val="FF0000"/>
                </a:solidFill>
              </a:rPr>
              <a:t>methods are </a:t>
            </a:r>
            <a:r>
              <a:rPr lang="en-US" sz="2800" b="1" dirty="0" smtClean="0">
                <a:solidFill>
                  <a:srgbClr val="FF0000"/>
                </a:solidFill>
              </a:rPr>
              <a:t>valid or invalid? Based on method definition.</a:t>
            </a:r>
            <a:endParaRPr lang="en-US" sz="2800" b="1" dirty="0">
              <a:solidFill>
                <a:srgbClr val="FF0000"/>
              </a:solidFill>
            </a:endParaRPr>
          </a:p>
          <a:p>
            <a:pPr marL="0" indent="0">
              <a:buNone/>
            </a:pPr>
            <a:r>
              <a:rPr lang="en-US" sz="2800" dirty="0"/>
              <a:t>i. </a:t>
            </a:r>
            <a:r>
              <a:rPr lang="en-US" sz="2800" dirty="0" smtClean="0"/>
              <a:t>public static one(int a </a:t>
            </a:r>
            <a:r>
              <a:rPr lang="en-US" sz="2800" dirty="0"/>
              <a:t>,int b</a:t>
            </a:r>
            <a:r>
              <a:rPr lang="en-US" sz="2800" dirty="0" smtClean="0"/>
              <a:t>)</a:t>
            </a:r>
            <a:r>
              <a:rPr lang="en-US" sz="2800" dirty="0" smtClean="0">
                <a:sym typeface="Wingdings" panose="05000000000000000000" pitchFamily="2" charset="2"/>
              </a:rPr>
              <a:t>Invalid</a:t>
            </a:r>
            <a:endParaRPr lang="en-US" sz="2800" dirty="0"/>
          </a:p>
          <a:p>
            <a:pPr marL="0" indent="0">
              <a:buNone/>
            </a:pPr>
            <a:r>
              <a:rPr lang="en-US" sz="2800" dirty="0"/>
              <a:t>ii. public static </a:t>
            </a:r>
            <a:r>
              <a:rPr lang="en-US" sz="2800" dirty="0" smtClean="0"/>
              <a:t>int </a:t>
            </a:r>
            <a:r>
              <a:rPr lang="en-US" sz="2800" dirty="0"/>
              <a:t>two(char x</a:t>
            </a:r>
            <a:r>
              <a:rPr lang="en-US" sz="2800" dirty="0" smtClean="0"/>
              <a:t>)</a:t>
            </a:r>
            <a:r>
              <a:rPr lang="en-US" sz="2800" dirty="0" smtClean="0">
                <a:sym typeface="Wingdings" panose="05000000000000000000" pitchFamily="2" charset="2"/>
              </a:rPr>
              <a:t>valid</a:t>
            </a:r>
            <a:endParaRPr lang="en-US" sz="2800" dirty="0"/>
          </a:p>
          <a:p>
            <a:pPr marL="0" indent="0">
              <a:buNone/>
            </a:pPr>
            <a:r>
              <a:rPr lang="en-US" sz="2800" dirty="0"/>
              <a:t>iii. public static char three(int a, b</a:t>
            </a:r>
            <a:r>
              <a:rPr lang="en-US" sz="2800" dirty="0" smtClean="0"/>
              <a:t>) </a:t>
            </a:r>
            <a:r>
              <a:rPr lang="en-US" sz="2800" dirty="0" smtClean="0">
                <a:sym typeface="Wingdings" panose="05000000000000000000" pitchFamily="2" charset="2"/>
              </a:rPr>
              <a:t>invalid</a:t>
            </a:r>
            <a:endParaRPr lang="en-US" sz="2800" dirty="0"/>
          </a:p>
          <a:p>
            <a:pPr marL="0" indent="0">
              <a:buNone/>
            </a:pPr>
            <a:r>
              <a:rPr lang="en-US" sz="2800" dirty="0"/>
              <a:t>iv. public static double </a:t>
            </a:r>
            <a:r>
              <a:rPr lang="en-US" sz="2800" dirty="0" smtClean="0"/>
              <a:t>fourth </a:t>
            </a:r>
            <a:r>
              <a:rPr lang="en-US" sz="2800" dirty="0" smtClean="0">
                <a:sym typeface="Wingdings" panose="05000000000000000000" pitchFamily="2" charset="2"/>
              </a:rPr>
              <a:t>invalid</a:t>
            </a:r>
            <a:endParaRPr lang="en-US" sz="2800" dirty="0"/>
          </a:p>
          <a:p>
            <a:pPr marL="0" indent="0">
              <a:buNone/>
            </a:pPr>
            <a:r>
              <a:rPr lang="en-US" sz="2800" dirty="0"/>
              <a:t>v. public static float five(double </a:t>
            </a:r>
            <a:r>
              <a:rPr lang="en-US" sz="2800" dirty="0" err="1"/>
              <a:t>ch,int</a:t>
            </a:r>
            <a:r>
              <a:rPr lang="en-US" sz="2800" dirty="0"/>
              <a:t> d, float f</a:t>
            </a:r>
            <a:r>
              <a:rPr lang="en-US" sz="2800" dirty="0" smtClean="0"/>
              <a:t>) </a:t>
            </a:r>
            <a:r>
              <a:rPr lang="en-US" sz="2800" dirty="0" smtClean="0">
                <a:sym typeface="Wingdings" panose="05000000000000000000" pitchFamily="2" charset="2"/>
              </a:rPr>
              <a:t>valid</a:t>
            </a:r>
            <a:endParaRPr lang="en-US" sz="2800" dirty="0"/>
          </a:p>
          <a:p>
            <a:pPr marL="0" indent="0">
              <a:buNone/>
            </a:pPr>
            <a:r>
              <a:rPr lang="en-US" sz="2800" dirty="0"/>
              <a:t>vi. public static void six(String s</a:t>
            </a:r>
            <a:r>
              <a:rPr lang="en-US" sz="2800" dirty="0" smtClean="0"/>
              <a:t>)</a:t>
            </a:r>
            <a:r>
              <a:rPr lang="en-US" sz="2800" dirty="0" smtClean="0">
                <a:sym typeface="Wingdings" panose="05000000000000000000" pitchFamily="2" charset="2"/>
              </a:rPr>
              <a:t>valid</a:t>
            </a:r>
            <a:endParaRPr lang="en-US" sz="2800" dirty="0" smtClean="0"/>
          </a:p>
          <a:p>
            <a:pPr marL="0" indent="0">
              <a:buNone/>
            </a:pPr>
            <a:endParaRPr lang="en-US" sz="2800" dirty="0"/>
          </a:p>
        </p:txBody>
      </p:sp>
    </p:spTree>
    <p:extLst>
      <p:ext uri="{BB962C8B-B14F-4D97-AF65-F5344CB8AC3E}">
        <p14:creationId xmlns:p14="http://schemas.microsoft.com/office/powerpoint/2010/main" val="371680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147" y="429522"/>
            <a:ext cx="8610600" cy="1293028"/>
          </a:xfrm>
        </p:spPr>
        <p:txBody>
          <a:bodyPr>
            <a:normAutofit/>
          </a:bodyPr>
          <a:lstStyle/>
          <a:p>
            <a:r>
              <a:rPr lang="en-US" sz="2800" b="1" dirty="0" smtClean="0">
                <a:solidFill>
                  <a:srgbClr val="FF0000"/>
                </a:solidFill>
              </a:rPr>
              <a:t>Exercises</a:t>
            </a:r>
            <a:endParaRPr lang="en-US" sz="2800" b="1" dirty="0">
              <a:solidFill>
                <a:srgbClr val="FF0000"/>
              </a:solidFill>
            </a:endParaRPr>
          </a:p>
        </p:txBody>
      </p:sp>
      <p:sp>
        <p:nvSpPr>
          <p:cNvPr id="3" name="Content Placeholder 2"/>
          <p:cNvSpPr>
            <a:spLocks noGrp="1"/>
          </p:cNvSpPr>
          <p:nvPr>
            <p:ph idx="1"/>
          </p:nvPr>
        </p:nvSpPr>
        <p:spPr>
          <a:xfrm>
            <a:off x="489397" y="1468192"/>
            <a:ext cx="11016803" cy="4750493"/>
          </a:xfrm>
        </p:spPr>
        <p:txBody>
          <a:bodyPr>
            <a:normAutofit/>
          </a:bodyPr>
          <a:lstStyle/>
          <a:p>
            <a:pPr marL="0" indent="0">
              <a:buNone/>
            </a:pPr>
            <a:r>
              <a:rPr lang="en-US" sz="2400" b="1" dirty="0" smtClean="0">
                <a:solidFill>
                  <a:srgbClr val="FF0000"/>
                </a:solidFill>
              </a:rPr>
              <a:t>5. </a:t>
            </a:r>
            <a:r>
              <a:rPr lang="en-US" sz="2400" b="1" dirty="0">
                <a:solidFill>
                  <a:srgbClr val="FF0000"/>
                </a:solidFill>
              </a:rPr>
              <a:t>Write appropriate method heading for the following </a:t>
            </a:r>
            <a:r>
              <a:rPr lang="en-US" sz="2400" b="1" dirty="0" smtClean="0">
                <a:solidFill>
                  <a:srgbClr val="FF0000"/>
                </a:solidFill>
              </a:rPr>
              <a:t>methods.</a:t>
            </a:r>
            <a:endParaRPr lang="en-US" sz="2400" b="1" dirty="0">
              <a:solidFill>
                <a:srgbClr val="FF0000"/>
              </a:solidFill>
            </a:endParaRPr>
          </a:p>
          <a:p>
            <a:pPr marL="514350" indent="-514350">
              <a:buAutoNum type="romanLcPeriod"/>
            </a:pPr>
            <a:r>
              <a:rPr lang="en-US" sz="2400" dirty="0" smtClean="0"/>
              <a:t>Calculate </a:t>
            </a:r>
            <a:r>
              <a:rPr lang="en-US" sz="2400" dirty="0"/>
              <a:t>and return the sum of two decimal numbers</a:t>
            </a:r>
            <a:r>
              <a:rPr lang="en-US" sz="2400" dirty="0" smtClean="0"/>
              <a:t>.</a:t>
            </a:r>
          </a:p>
          <a:p>
            <a:pPr marL="457200" lvl="1" indent="0" algn="ctr">
              <a:buNone/>
            </a:pPr>
            <a:r>
              <a:rPr lang="en-US" dirty="0" err="1" smtClean="0">
                <a:solidFill>
                  <a:srgbClr val="FF0000"/>
                </a:solidFill>
              </a:rPr>
              <a:t>Ans</a:t>
            </a:r>
            <a:r>
              <a:rPr lang="en-US" dirty="0" smtClean="0">
                <a:solidFill>
                  <a:srgbClr val="FF0000"/>
                </a:solidFill>
              </a:rPr>
              <a:t> : public static double sum()</a:t>
            </a:r>
            <a:endParaRPr lang="en-US" dirty="0">
              <a:solidFill>
                <a:srgbClr val="FF0000"/>
              </a:solidFill>
            </a:endParaRPr>
          </a:p>
          <a:p>
            <a:pPr marL="0" indent="0">
              <a:buNone/>
            </a:pPr>
            <a:r>
              <a:rPr lang="en-US" sz="2400" dirty="0"/>
              <a:t>ii. Compute and return the average speed of a car, given the distance </a:t>
            </a:r>
            <a:r>
              <a:rPr lang="en-US" sz="2400" dirty="0" smtClean="0"/>
              <a:t>travelled (</a:t>
            </a:r>
            <a:r>
              <a:rPr lang="en-US" sz="2400" dirty="0"/>
              <a:t>as in int) and traveling time (in hours and minutes of type int).</a:t>
            </a:r>
          </a:p>
          <a:p>
            <a:pPr marL="0" indent="0">
              <a:buNone/>
            </a:pPr>
            <a:r>
              <a:rPr lang="en-US" sz="2400" dirty="0"/>
              <a:t>iii. Given the radius of a circle, output the area of the circle</a:t>
            </a:r>
            <a:r>
              <a:rPr lang="en-US" sz="2400" dirty="0" smtClean="0"/>
              <a:t>.</a:t>
            </a:r>
          </a:p>
          <a:p>
            <a:pPr marL="0" indent="0" algn="ctr">
              <a:buNone/>
            </a:pPr>
            <a:r>
              <a:rPr lang="en-US" sz="2400" b="1" dirty="0">
                <a:solidFill>
                  <a:srgbClr val="FF0000"/>
                </a:solidFill>
              </a:rPr>
              <a:t> </a:t>
            </a:r>
            <a:r>
              <a:rPr lang="en-US" sz="2400" b="1" dirty="0" smtClean="0">
                <a:solidFill>
                  <a:srgbClr val="FF0000"/>
                </a:solidFill>
              </a:rPr>
              <a:t>          public static void area(double radius)</a:t>
            </a:r>
            <a:endParaRPr lang="en-US" sz="2400" b="1" dirty="0">
              <a:solidFill>
                <a:srgbClr val="FF0000"/>
              </a:solidFill>
            </a:endParaRPr>
          </a:p>
          <a:p>
            <a:pPr marL="0" indent="0">
              <a:buNone/>
            </a:pPr>
            <a:r>
              <a:rPr lang="en-US" sz="2400" dirty="0"/>
              <a:t>iv. Given a number, return true if the number is even; otherwise return false.</a:t>
            </a:r>
          </a:p>
          <a:p>
            <a:pPr marL="0" indent="0">
              <a:buNone/>
            </a:pPr>
            <a:r>
              <a:rPr lang="en-US" sz="2400" dirty="0"/>
              <a:t>v. Given a decimal number, output the square root if the number is non</a:t>
            </a:r>
          </a:p>
          <a:p>
            <a:pPr marL="0" indent="0">
              <a:buNone/>
            </a:pPr>
            <a:r>
              <a:rPr lang="en-US" sz="2400" dirty="0"/>
              <a:t>negative; otherwise, output an appropriate error message.</a:t>
            </a:r>
            <a:endParaRPr lang="en-US" sz="2400" dirty="0" smtClean="0"/>
          </a:p>
          <a:p>
            <a:pPr marL="0" indent="0">
              <a:buNone/>
            </a:pPr>
            <a:endParaRPr lang="en-US" sz="2400" dirty="0"/>
          </a:p>
        </p:txBody>
      </p:sp>
    </p:spTree>
    <p:extLst>
      <p:ext uri="{BB962C8B-B14F-4D97-AF65-F5344CB8AC3E}">
        <p14:creationId xmlns:p14="http://schemas.microsoft.com/office/powerpoint/2010/main" val="59851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37802"/>
            <a:ext cx="8610600" cy="1293028"/>
          </a:xfrm>
        </p:spPr>
        <p:txBody>
          <a:bodyPr>
            <a:normAutofit/>
          </a:bodyPr>
          <a:lstStyle/>
          <a:p>
            <a:r>
              <a:rPr lang="en-US" sz="4800" dirty="0" smtClean="0">
                <a:solidFill>
                  <a:srgbClr val="FF0000"/>
                </a:solidFill>
              </a:rPr>
              <a:t>TOPICS</a:t>
            </a:r>
            <a:endParaRPr lang="en-US" sz="4800" dirty="0">
              <a:solidFill>
                <a:srgbClr val="FF0000"/>
              </a:solidFill>
            </a:endParaRPr>
          </a:p>
        </p:txBody>
      </p:sp>
      <p:sp>
        <p:nvSpPr>
          <p:cNvPr id="3" name="Content Placeholder 2"/>
          <p:cNvSpPr>
            <a:spLocks noGrp="1"/>
          </p:cNvSpPr>
          <p:nvPr>
            <p:ph idx="1"/>
          </p:nvPr>
        </p:nvSpPr>
        <p:spPr>
          <a:xfrm>
            <a:off x="468085" y="1900646"/>
            <a:ext cx="11386457" cy="4347754"/>
          </a:xfrm>
        </p:spPr>
        <p:txBody>
          <a:bodyPr>
            <a:normAutofit/>
          </a:bodyPr>
          <a:lstStyle/>
          <a:p>
            <a:pPr>
              <a:buFont typeface="Wingdings" panose="05000000000000000000" pitchFamily="2" charset="2"/>
              <a:buChar char="q"/>
            </a:pPr>
            <a:r>
              <a:rPr lang="en-US" sz="4400" dirty="0" smtClean="0"/>
              <a:t>Definition</a:t>
            </a:r>
          </a:p>
          <a:p>
            <a:pPr>
              <a:buFont typeface="Wingdings" panose="05000000000000000000" pitchFamily="2" charset="2"/>
              <a:buChar char="q"/>
            </a:pPr>
            <a:r>
              <a:rPr lang="en-US" sz="4400" dirty="0" smtClean="0"/>
              <a:t>Types of methods</a:t>
            </a:r>
          </a:p>
          <a:p>
            <a:pPr>
              <a:buFont typeface="Wingdings" panose="05000000000000000000" pitchFamily="2" charset="2"/>
              <a:buChar char="q"/>
            </a:pPr>
            <a:r>
              <a:rPr lang="en-US" sz="4400" dirty="0" smtClean="0"/>
              <a:t>Static method</a:t>
            </a:r>
            <a:endParaRPr lang="en-US" sz="4400" dirty="0"/>
          </a:p>
          <a:p>
            <a:pPr>
              <a:buFont typeface="Wingdings" panose="05000000000000000000" pitchFamily="2" charset="2"/>
              <a:buChar char="q"/>
            </a:pPr>
            <a:r>
              <a:rPr lang="en-US" sz="4400" dirty="0" smtClean="0"/>
              <a:t>Exercises Programs &amp; Tasks</a:t>
            </a:r>
          </a:p>
        </p:txBody>
      </p:sp>
    </p:spTree>
    <p:extLst>
      <p:ext uri="{BB962C8B-B14F-4D97-AF65-F5344CB8AC3E}">
        <p14:creationId xmlns:p14="http://schemas.microsoft.com/office/powerpoint/2010/main" val="2020586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146" y="411613"/>
            <a:ext cx="8610600" cy="1293028"/>
          </a:xfrm>
        </p:spPr>
        <p:txBody>
          <a:bodyPr>
            <a:normAutofit/>
          </a:bodyPr>
          <a:lstStyle/>
          <a:p>
            <a:r>
              <a:rPr lang="en-US" sz="2800" b="1" dirty="0" smtClean="0">
                <a:solidFill>
                  <a:srgbClr val="FF0000"/>
                </a:solidFill>
              </a:rPr>
              <a:t>Exercises</a:t>
            </a:r>
            <a:endParaRPr lang="en-US" sz="2800" b="1" dirty="0">
              <a:solidFill>
                <a:srgbClr val="FF0000"/>
              </a:solidFill>
            </a:endParaRPr>
          </a:p>
        </p:txBody>
      </p:sp>
      <p:sp>
        <p:nvSpPr>
          <p:cNvPr id="3" name="Content Placeholder 2"/>
          <p:cNvSpPr>
            <a:spLocks noGrp="1"/>
          </p:cNvSpPr>
          <p:nvPr>
            <p:ph idx="1"/>
          </p:nvPr>
        </p:nvSpPr>
        <p:spPr>
          <a:xfrm>
            <a:off x="489397" y="1468192"/>
            <a:ext cx="11016803" cy="4750493"/>
          </a:xfrm>
        </p:spPr>
        <p:txBody>
          <a:bodyPr>
            <a:normAutofit lnSpcReduction="10000"/>
          </a:bodyPr>
          <a:lstStyle/>
          <a:p>
            <a:pPr marL="0" indent="0">
              <a:buNone/>
            </a:pPr>
            <a:r>
              <a:rPr lang="en-US" b="1" dirty="0" smtClean="0">
                <a:solidFill>
                  <a:srgbClr val="FF0000"/>
                </a:solidFill>
              </a:rPr>
              <a:t>6.What is the return value of below method secret(), when x = 10.</a:t>
            </a: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r>
              <a:rPr lang="en-US" b="1" dirty="0" smtClean="0">
                <a:solidFill>
                  <a:srgbClr val="FF0000"/>
                </a:solidFill>
              </a:rPr>
              <a:t>7. Identify the error in a given below method</a:t>
            </a:r>
          </a:p>
          <a:p>
            <a:pPr marL="914400" lvl="2" indent="0">
              <a:buNone/>
            </a:pPr>
            <a:endParaRPr lang="en-US" dirty="0" smtClean="0"/>
          </a:p>
          <a:p>
            <a:pPr marL="914400" lvl="2" indent="0">
              <a:buNone/>
            </a:pPr>
            <a:r>
              <a:rPr lang="en-US" dirty="0" smtClean="0"/>
              <a:t>public </a:t>
            </a:r>
            <a:r>
              <a:rPr lang="en-US" dirty="0"/>
              <a:t>static void doubleNum(double x) {</a:t>
            </a:r>
          </a:p>
          <a:p>
            <a:pPr marL="914400" lvl="2" indent="0">
              <a:buNone/>
            </a:pPr>
            <a:r>
              <a:rPr lang="en-US" dirty="0" smtClean="0"/>
              <a:t>    return </a:t>
            </a:r>
            <a:r>
              <a:rPr lang="en-US" dirty="0"/>
              <a:t>2*x;</a:t>
            </a:r>
          </a:p>
          <a:p>
            <a:pPr marL="914400" lvl="2" indent="0">
              <a:buNone/>
            </a:pPr>
            <a:r>
              <a:rPr lang="en-US" dirty="0"/>
              <a:t>}</a:t>
            </a:r>
            <a:endParaRPr lang="en-US" b="1" dirty="0" smtClean="0">
              <a:solidFill>
                <a:srgbClr val="FF0000"/>
              </a:solidFill>
            </a:endParaRPr>
          </a:p>
          <a:p>
            <a:pPr marL="0" indent="0">
              <a:buNone/>
            </a:pPr>
            <a:endParaRPr lang="en-US" b="1" dirty="0" smtClean="0">
              <a:solidFill>
                <a:srgbClr val="FF0000"/>
              </a:solidFill>
            </a:endParaRPr>
          </a:p>
          <a:p>
            <a:pPr marL="0" indent="0">
              <a:buNone/>
            </a:pPr>
            <a:endParaRPr lang="en-US" sz="1800" b="1" dirty="0"/>
          </a:p>
        </p:txBody>
      </p:sp>
      <p:pic>
        <p:nvPicPr>
          <p:cNvPr id="4" name="Picture 3"/>
          <p:cNvPicPr>
            <a:picLocks noChangeAspect="1"/>
          </p:cNvPicPr>
          <p:nvPr/>
        </p:nvPicPr>
        <p:blipFill>
          <a:blip r:embed="rId2"/>
          <a:stretch>
            <a:fillRect/>
          </a:stretch>
        </p:blipFill>
        <p:spPr>
          <a:xfrm>
            <a:off x="770116" y="1859925"/>
            <a:ext cx="5592047" cy="2789796"/>
          </a:xfrm>
          <a:prstGeom prst="rect">
            <a:avLst/>
          </a:prstGeom>
        </p:spPr>
      </p:pic>
    </p:spTree>
    <p:extLst>
      <p:ext uri="{BB962C8B-B14F-4D97-AF65-F5344CB8AC3E}">
        <p14:creationId xmlns:p14="http://schemas.microsoft.com/office/powerpoint/2010/main" val="3509069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146" y="411613"/>
            <a:ext cx="8610600" cy="1293028"/>
          </a:xfrm>
        </p:spPr>
        <p:txBody>
          <a:bodyPr>
            <a:normAutofit/>
          </a:bodyPr>
          <a:lstStyle/>
          <a:p>
            <a:r>
              <a:rPr lang="en-US" sz="2800" b="1" dirty="0" smtClean="0">
                <a:solidFill>
                  <a:srgbClr val="FF0000"/>
                </a:solidFill>
              </a:rPr>
              <a:t>Exercises</a:t>
            </a:r>
            <a:endParaRPr lang="en-US" sz="2800" b="1" dirty="0">
              <a:solidFill>
                <a:srgbClr val="FF0000"/>
              </a:solidFill>
            </a:endParaRPr>
          </a:p>
        </p:txBody>
      </p:sp>
      <p:sp>
        <p:nvSpPr>
          <p:cNvPr id="3" name="Content Placeholder 2"/>
          <p:cNvSpPr>
            <a:spLocks noGrp="1"/>
          </p:cNvSpPr>
          <p:nvPr>
            <p:ph idx="1"/>
          </p:nvPr>
        </p:nvSpPr>
        <p:spPr>
          <a:xfrm>
            <a:off x="334851" y="1493950"/>
            <a:ext cx="11016803" cy="4750493"/>
          </a:xfrm>
        </p:spPr>
        <p:txBody>
          <a:bodyPr>
            <a:normAutofit/>
          </a:bodyPr>
          <a:lstStyle/>
          <a:p>
            <a:pPr marL="0" indent="0">
              <a:buNone/>
            </a:pPr>
            <a:r>
              <a:rPr lang="en-US" b="1" dirty="0">
                <a:solidFill>
                  <a:srgbClr val="FF0000"/>
                </a:solidFill>
              </a:rPr>
              <a:t>8. </a:t>
            </a:r>
            <a:r>
              <a:rPr lang="en-US" sz="2000" b="1" dirty="0" smtClean="0">
                <a:solidFill>
                  <a:srgbClr val="FF0000"/>
                </a:solidFill>
              </a:rPr>
              <a:t>Consider the following program:</a:t>
            </a:r>
          </a:p>
          <a:p>
            <a:pPr marL="0" indent="0">
              <a:buNone/>
            </a:pPr>
            <a:endParaRPr lang="en-US" sz="2000" b="1" dirty="0" smtClean="0">
              <a:solidFill>
                <a:srgbClr val="FF0000"/>
              </a:solidFill>
            </a:endParaRPr>
          </a:p>
          <a:p>
            <a:pPr marL="0" indent="0">
              <a:buNone/>
            </a:pPr>
            <a:r>
              <a:rPr lang="en-US" sz="2000" dirty="0" smtClean="0"/>
              <a:t>i. What </a:t>
            </a:r>
            <a:r>
              <a:rPr lang="en-US" sz="2000" dirty="0"/>
              <a:t>is the output if the input is 1?</a:t>
            </a:r>
          </a:p>
          <a:p>
            <a:pPr marL="0" indent="0">
              <a:buNone/>
            </a:pPr>
            <a:r>
              <a:rPr lang="en-US" sz="2000" dirty="0"/>
              <a:t>ii. What is the output if the input is 2?</a:t>
            </a:r>
          </a:p>
          <a:p>
            <a:pPr marL="0" indent="0">
              <a:buNone/>
            </a:pPr>
            <a:r>
              <a:rPr lang="en-US" sz="2000" dirty="0"/>
              <a:t>iii. What is the output if the input is 3?</a:t>
            </a:r>
          </a:p>
          <a:p>
            <a:pPr marL="0" indent="0">
              <a:buNone/>
            </a:pPr>
            <a:r>
              <a:rPr lang="en-US" sz="2000" dirty="0"/>
              <a:t>iv. What is the output if the input is -1?</a:t>
            </a:r>
            <a:endParaRPr lang="en-US" sz="2000" b="1" dirty="0" smtClean="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sz="1800" b="1" dirty="0"/>
          </a:p>
        </p:txBody>
      </p:sp>
      <p:pic>
        <p:nvPicPr>
          <p:cNvPr id="5" name="Picture 4"/>
          <p:cNvPicPr>
            <a:picLocks noChangeAspect="1"/>
          </p:cNvPicPr>
          <p:nvPr/>
        </p:nvPicPr>
        <p:blipFill>
          <a:blip r:embed="rId2"/>
          <a:stretch>
            <a:fillRect/>
          </a:stretch>
        </p:blipFill>
        <p:spPr>
          <a:xfrm>
            <a:off x="6448425" y="1311733"/>
            <a:ext cx="5057775" cy="5114925"/>
          </a:xfrm>
          <a:prstGeom prst="rect">
            <a:avLst/>
          </a:prstGeom>
        </p:spPr>
      </p:pic>
    </p:spTree>
    <p:extLst>
      <p:ext uri="{BB962C8B-B14F-4D97-AF65-F5344CB8AC3E}">
        <p14:creationId xmlns:p14="http://schemas.microsoft.com/office/powerpoint/2010/main" val="1185918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724" y="223461"/>
            <a:ext cx="8610600" cy="1293028"/>
          </a:xfrm>
        </p:spPr>
        <p:txBody>
          <a:bodyPr>
            <a:normAutofit/>
          </a:bodyPr>
          <a:lstStyle/>
          <a:p>
            <a:r>
              <a:rPr lang="en-US" sz="2400" b="1" dirty="0" smtClean="0">
                <a:solidFill>
                  <a:srgbClr val="FF0000"/>
                </a:solidFill>
              </a:rPr>
              <a:t> Algorithms -TASKS</a:t>
            </a:r>
            <a:endParaRPr lang="en-US" sz="2400" b="1" dirty="0">
              <a:solidFill>
                <a:srgbClr val="FF0000"/>
              </a:solidFill>
            </a:endParaRPr>
          </a:p>
        </p:txBody>
      </p:sp>
      <p:sp>
        <p:nvSpPr>
          <p:cNvPr id="3" name="Content Placeholder 2"/>
          <p:cNvSpPr>
            <a:spLocks noGrp="1"/>
          </p:cNvSpPr>
          <p:nvPr>
            <p:ph idx="1"/>
          </p:nvPr>
        </p:nvSpPr>
        <p:spPr>
          <a:xfrm>
            <a:off x="535770" y="1677658"/>
            <a:ext cx="11141224" cy="4082011"/>
          </a:xfrm>
        </p:spPr>
        <p:txBody>
          <a:bodyPr>
            <a:normAutofit lnSpcReduction="10000"/>
          </a:bodyPr>
          <a:lstStyle/>
          <a:p>
            <a:pPr marL="0" indent="0">
              <a:buNone/>
            </a:pPr>
            <a:r>
              <a:rPr lang="en-US" b="1" dirty="0">
                <a:solidFill>
                  <a:srgbClr val="FF0000"/>
                </a:solidFill>
              </a:rPr>
              <a:t>Program </a:t>
            </a:r>
            <a:r>
              <a:rPr lang="en-US" b="1" dirty="0" smtClean="0">
                <a:solidFill>
                  <a:srgbClr val="FF0000"/>
                </a:solidFill>
              </a:rPr>
              <a:t>8.1</a:t>
            </a:r>
            <a:r>
              <a:rPr lang="en-US" b="1" dirty="0" smtClean="0"/>
              <a:t>: </a:t>
            </a:r>
            <a:r>
              <a:rPr lang="en-US" dirty="0"/>
              <a:t>Write a java program that calculates the average course marks of </a:t>
            </a:r>
            <a:r>
              <a:rPr lang="en-US" dirty="0" smtClean="0"/>
              <a:t>a student </a:t>
            </a:r>
            <a:r>
              <a:rPr lang="en-US" dirty="0"/>
              <a:t>as follows.</a:t>
            </a:r>
          </a:p>
          <a:p>
            <a:pPr marL="0" indent="0">
              <a:buNone/>
            </a:pPr>
            <a:r>
              <a:rPr lang="en-US" b="1" dirty="0"/>
              <a:t>Algorithm</a:t>
            </a:r>
          </a:p>
          <a:p>
            <a:pPr marL="457200" indent="-457200">
              <a:buAutoNum type="alphaLcPeriod"/>
            </a:pPr>
            <a:r>
              <a:rPr lang="en-US" dirty="0" smtClean="0"/>
              <a:t>Create </a:t>
            </a:r>
            <a:r>
              <a:rPr lang="en-US" dirty="0"/>
              <a:t>a class </a:t>
            </a:r>
            <a:r>
              <a:rPr lang="en-US" dirty="0" smtClean="0"/>
              <a:t>Average</a:t>
            </a:r>
          </a:p>
          <a:p>
            <a:pPr marL="457200" indent="-457200">
              <a:buAutoNum type="alphaLcPeriod"/>
            </a:pPr>
            <a:r>
              <a:rPr lang="en-US" dirty="0" smtClean="0"/>
              <a:t>Declare necessary variables.</a:t>
            </a:r>
            <a:endParaRPr lang="en-US" dirty="0"/>
          </a:p>
          <a:p>
            <a:pPr marL="0" indent="0">
              <a:buNone/>
            </a:pPr>
            <a:r>
              <a:rPr lang="en-US" dirty="0"/>
              <a:t>b. Define </a:t>
            </a:r>
            <a:r>
              <a:rPr lang="en-US" dirty="0" smtClean="0"/>
              <a:t>a static  </a:t>
            </a:r>
            <a:r>
              <a:rPr lang="en-US" dirty="0"/>
              <a:t>method name </a:t>
            </a:r>
            <a:r>
              <a:rPr lang="en-US" b="1" i="1" dirty="0" smtClean="0"/>
              <a:t>total( ) </a:t>
            </a:r>
            <a:r>
              <a:rPr lang="en-US" dirty="0"/>
              <a:t>which takes 3 parameters of course marks </a:t>
            </a:r>
            <a:r>
              <a:rPr lang="en-US" dirty="0" smtClean="0"/>
              <a:t>of type </a:t>
            </a:r>
            <a:r>
              <a:rPr lang="en-US" dirty="0"/>
              <a:t>double , compute the total marks and print it.</a:t>
            </a:r>
          </a:p>
          <a:p>
            <a:pPr marL="0" indent="0">
              <a:buNone/>
            </a:pPr>
            <a:r>
              <a:rPr lang="en-US" dirty="0"/>
              <a:t>c. Define </a:t>
            </a:r>
            <a:r>
              <a:rPr lang="en-US" dirty="0" smtClean="0"/>
              <a:t>another static </a:t>
            </a:r>
            <a:r>
              <a:rPr lang="en-US" dirty="0"/>
              <a:t>method </a:t>
            </a:r>
            <a:r>
              <a:rPr lang="en-US" b="1" i="1" dirty="0" smtClean="0"/>
              <a:t>average( ) </a:t>
            </a:r>
            <a:r>
              <a:rPr lang="en-US" dirty="0"/>
              <a:t>which computes average of marks </a:t>
            </a:r>
            <a:r>
              <a:rPr lang="en-US" dirty="0" smtClean="0"/>
              <a:t>and returns </a:t>
            </a:r>
            <a:r>
              <a:rPr lang="en-US" dirty="0"/>
              <a:t>average of marks.</a:t>
            </a:r>
          </a:p>
          <a:p>
            <a:pPr marL="0" indent="0">
              <a:buNone/>
            </a:pPr>
            <a:r>
              <a:rPr lang="en-US" dirty="0"/>
              <a:t>d. In main method, </a:t>
            </a:r>
            <a:r>
              <a:rPr lang="en-US" dirty="0" smtClean="0"/>
              <a:t>read three course marks using scanner object and call </a:t>
            </a:r>
            <a:r>
              <a:rPr lang="en-US" dirty="0"/>
              <a:t>the methods </a:t>
            </a:r>
            <a:r>
              <a:rPr lang="en-US" b="1" i="1" dirty="0" smtClean="0"/>
              <a:t>total ( )</a:t>
            </a:r>
            <a:r>
              <a:rPr lang="en-US" dirty="0" smtClean="0"/>
              <a:t>, </a:t>
            </a:r>
            <a:r>
              <a:rPr lang="en-US" b="1" i="1" dirty="0" smtClean="0"/>
              <a:t>average ( ) </a:t>
            </a:r>
            <a:r>
              <a:rPr lang="en-US" dirty="0"/>
              <a:t>and print the </a:t>
            </a:r>
            <a:r>
              <a:rPr lang="en-US" dirty="0" smtClean="0"/>
              <a:t>average marks</a:t>
            </a:r>
            <a:r>
              <a:rPr lang="en-US" dirty="0"/>
              <a:t>.</a:t>
            </a:r>
            <a:endParaRPr lang="en-US" b="1" dirty="0"/>
          </a:p>
        </p:txBody>
      </p:sp>
    </p:spTree>
    <p:extLst>
      <p:ext uri="{BB962C8B-B14F-4D97-AF65-F5344CB8AC3E}">
        <p14:creationId xmlns:p14="http://schemas.microsoft.com/office/powerpoint/2010/main" val="130909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724" y="223461"/>
            <a:ext cx="8610600" cy="1293028"/>
          </a:xfrm>
        </p:spPr>
        <p:txBody>
          <a:bodyPr>
            <a:normAutofit/>
          </a:bodyPr>
          <a:lstStyle/>
          <a:p>
            <a:r>
              <a:rPr lang="en-US" sz="2400" dirty="0" smtClean="0">
                <a:solidFill>
                  <a:srgbClr val="FF0000"/>
                </a:solidFill>
              </a:rPr>
              <a:t>PROGRAMMING - TASKS</a:t>
            </a:r>
            <a:endParaRPr lang="en-US" sz="2400" dirty="0">
              <a:solidFill>
                <a:srgbClr val="FF0000"/>
              </a:solidFill>
            </a:endParaRPr>
          </a:p>
        </p:txBody>
      </p:sp>
      <p:sp>
        <p:nvSpPr>
          <p:cNvPr id="3" name="Content Placeholder 2"/>
          <p:cNvSpPr>
            <a:spLocks noGrp="1"/>
          </p:cNvSpPr>
          <p:nvPr>
            <p:ph idx="1"/>
          </p:nvPr>
        </p:nvSpPr>
        <p:spPr>
          <a:xfrm>
            <a:off x="515155" y="1635618"/>
            <a:ext cx="10993673" cy="4187114"/>
          </a:xfrm>
        </p:spPr>
        <p:txBody>
          <a:bodyPr/>
          <a:lstStyle/>
          <a:p>
            <a:pPr marL="0" indent="0">
              <a:buNone/>
            </a:pPr>
            <a:r>
              <a:rPr lang="en-US" b="1" dirty="0" smtClean="0">
                <a:solidFill>
                  <a:srgbClr val="FF0000"/>
                </a:solidFill>
              </a:rPr>
              <a:t>Program 8.2</a:t>
            </a:r>
            <a:r>
              <a:rPr lang="en-US" b="1" dirty="0" smtClean="0"/>
              <a:t>: </a:t>
            </a:r>
            <a:r>
              <a:rPr lang="en-US" dirty="0"/>
              <a:t>Write a java program that uses the method </a:t>
            </a:r>
            <a:r>
              <a:rPr lang="en-US" b="1" i="1" dirty="0" err="1" smtClean="0"/>
              <a:t>sqrt</a:t>
            </a:r>
            <a:r>
              <a:rPr lang="en-US" b="1" i="1" dirty="0" smtClean="0"/>
              <a:t>() </a:t>
            </a:r>
            <a:r>
              <a:rPr lang="en-US" dirty="0"/>
              <a:t>of the Math class </a:t>
            </a:r>
            <a:r>
              <a:rPr lang="en-US" dirty="0" smtClean="0"/>
              <a:t>and outputs </a:t>
            </a:r>
            <a:r>
              <a:rPr lang="en-US" dirty="0"/>
              <a:t>the </a:t>
            </a:r>
            <a:r>
              <a:rPr lang="en-US" b="1" dirty="0"/>
              <a:t>square roots </a:t>
            </a:r>
            <a:r>
              <a:rPr lang="en-US" dirty="0"/>
              <a:t>of </a:t>
            </a:r>
            <a:r>
              <a:rPr lang="en-US" dirty="0" smtClean="0"/>
              <a:t>first 10 </a:t>
            </a:r>
            <a:r>
              <a:rPr lang="en-US" dirty="0"/>
              <a:t>positive integers</a:t>
            </a:r>
            <a:r>
              <a:rPr lang="en-US" dirty="0" smtClean="0"/>
              <a:t>.</a:t>
            </a:r>
          </a:p>
          <a:p>
            <a:pPr marL="0" indent="0">
              <a:buNone/>
            </a:pPr>
            <a:endParaRPr lang="en-US" b="1" dirty="0"/>
          </a:p>
          <a:p>
            <a:pPr marL="0" indent="0" algn="just">
              <a:buNone/>
            </a:pPr>
            <a:r>
              <a:rPr lang="en-US" b="1" dirty="0">
                <a:solidFill>
                  <a:srgbClr val="FF0000"/>
                </a:solidFill>
              </a:rPr>
              <a:t>Program </a:t>
            </a:r>
            <a:r>
              <a:rPr lang="en-US" b="1" dirty="0" smtClean="0">
                <a:solidFill>
                  <a:srgbClr val="FF0000"/>
                </a:solidFill>
              </a:rPr>
              <a:t>8.3</a:t>
            </a:r>
            <a:r>
              <a:rPr lang="en-US" b="1" dirty="0" smtClean="0"/>
              <a:t>: </a:t>
            </a:r>
            <a:r>
              <a:rPr lang="en-US" dirty="0"/>
              <a:t>Write a java program that defines a </a:t>
            </a:r>
            <a:r>
              <a:rPr lang="en-US" dirty="0" smtClean="0"/>
              <a:t>static method </a:t>
            </a:r>
            <a:r>
              <a:rPr lang="en-US" b="1" dirty="0" smtClean="0"/>
              <a:t>score ()</a:t>
            </a:r>
            <a:r>
              <a:rPr lang="en-US" dirty="0" smtClean="0"/>
              <a:t>as </a:t>
            </a:r>
            <a:r>
              <a:rPr lang="en-US" dirty="0"/>
              <a:t>it takes </a:t>
            </a:r>
            <a:r>
              <a:rPr lang="en-US" dirty="0" smtClean="0"/>
              <a:t>two parameters </a:t>
            </a:r>
            <a:r>
              <a:rPr lang="en-US" dirty="0"/>
              <a:t>of type </a:t>
            </a:r>
            <a:r>
              <a:rPr lang="en-US" b="1" i="1" dirty="0"/>
              <a:t>int </a:t>
            </a:r>
            <a:r>
              <a:rPr lang="en-US" dirty="0"/>
              <a:t>say </a:t>
            </a:r>
            <a:r>
              <a:rPr lang="en-US" b="1" i="1" dirty="0"/>
              <a:t>sum </a:t>
            </a:r>
            <a:r>
              <a:rPr lang="en-US" dirty="0"/>
              <a:t>and </a:t>
            </a:r>
            <a:r>
              <a:rPr lang="en-US" b="1" i="1" dirty="0" err="1"/>
              <a:t>testScore</a:t>
            </a:r>
            <a:r>
              <a:rPr lang="en-US" dirty="0"/>
              <a:t>. The method updates the value </a:t>
            </a:r>
            <a:r>
              <a:rPr lang="en-US" dirty="0" smtClean="0"/>
              <a:t>of </a:t>
            </a:r>
            <a:r>
              <a:rPr lang="en-US" b="1" i="1" dirty="0" smtClean="0"/>
              <a:t>sum </a:t>
            </a:r>
            <a:r>
              <a:rPr lang="en-US" dirty="0" smtClean="0"/>
              <a:t>by </a:t>
            </a:r>
            <a:r>
              <a:rPr lang="en-US" dirty="0"/>
              <a:t>adding the value of </a:t>
            </a:r>
            <a:r>
              <a:rPr lang="en-US" b="1" i="1" dirty="0" err="1"/>
              <a:t>testScore</a:t>
            </a:r>
            <a:r>
              <a:rPr lang="en-US" dirty="0"/>
              <a:t>, and then returns the updated value of </a:t>
            </a:r>
            <a:r>
              <a:rPr lang="en-US" b="1" i="1" dirty="0"/>
              <a:t>sum</a:t>
            </a:r>
            <a:r>
              <a:rPr lang="en-US" dirty="0" smtClean="0"/>
              <a:t>.</a:t>
            </a:r>
          </a:p>
          <a:p>
            <a:pPr marL="0" indent="0">
              <a:buNone/>
            </a:pPr>
            <a:endParaRPr lang="en-US" b="1" dirty="0" smtClean="0"/>
          </a:p>
          <a:p>
            <a:pPr marL="0" indent="0">
              <a:buNone/>
            </a:pPr>
            <a:r>
              <a:rPr lang="en-US" b="1" dirty="0" smtClean="0">
                <a:solidFill>
                  <a:srgbClr val="FF0000"/>
                </a:solidFill>
              </a:rPr>
              <a:t>Program 8.4</a:t>
            </a:r>
            <a:r>
              <a:rPr lang="en-US" b="1" dirty="0" smtClean="0"/>
              <a:t>: </a:t>
            </a:r>
            <a:r>
              <a:rPr lang="en-US" dirty="0"/>
              <a:t>Write a java program that defines </a:t>
            </a:r>
            <a:r>
              <a:rPr lang="en-US" dirty="0" smtClean="0"/>
              <a:t>static method </a:t>
            </a:r>
            <a:r>
              <a:rPr lang="en-US" b="1" i="1" dirty="0" err="1" smtClean="0"/>
              <a:t>isVowel</a:t>
            </a:r>
            <a:r>
              <a:rPr lang="en-US" b="1" i="1" dirty="0" smtClean="0"/>
              <a:t> ( ) </a:t>
            </a:r>
            <a:r>
              <a:rPr lang="en-US" dirty="0"/>
              <a:t>which takes </a:t>
            </a:r>
            <a:r>
              <a:rPr lang="en-US" dirty="0" smtClean="0"/>
              <a:t>one character as parameter </a:t>
            </a:r>
            <a:r>
              <a:rPr lang="en-US" dirty="0"/>
              <a:t>and returns </a:t>
            </a:r>
            <a:r>
              <a:rPr lang="en-US" b="1" dirty="0"/>
              <a:t>true </a:t>
            </a:r>
            <a:r>
              <a:rPr lang="en-US" dirty="0"/>
              <a:t>if it's a vowel, otherwise </a:t>
            </a:r>
            <a:r>
              <a:rPr lang="en-US" b="1" dirty="0"/>
              <a:t>false</a:t>
            </a:r>
            <a:r>
              <a:rPr lang="en-US" dirty="0"/>
              <a:t>.</a:t>
            </a:r>
            <a:endParaRPr lang="en-US" b="1" dirty="0"/>
          </a:p>
        </p:txBody>
      </p:sp>
    </p:spTree>
    <p:extLst>
      <p:ext uri="{BB962C8B-B14F-4D97-AF65-F5344CB8AC3E}">
        <p14:creationId xmlns:p14="http://schemas.microsoft.com/office/powerpoint/2010/main" val="3156301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800" dirty="0" smtClean="0"/>
              <a:t>GOOD LUCK</a:t>
            </a:r>
            <a:endParaRPr lang="en-US" sz="8800" dirty="0"/>
          </a:p>
        </p:txBody>
      </p:sp>
    </p:spTree>
    <p:extLst>
      <p:ext uri="{BB962C8B-B14F-4D97-AF65-F5344CB8AC3E}">
        <p14:creationId xmlns:p14="http://schemas.microsoft.com/office/powerpoint/2010/main" val="198906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0" y="170013"/>
            <a:ext cx="8610600" cy="1293028"/>
          </a:xfrm>
        </p:spPr>
        <p:txBody>
          <a:bodyPr>
            <a:normAutofit/>
          </a:bodyPr>
          <a:lstStyle/>
          <a:p>
            <a:r>
              <a:rPr lang="en-US" sz="3200" b="1" dirty="0" smtClean="0">
                <a:solidFill>
                  <a:srgbClr val="FF0000"/>
                </a:solidFill>
              </a:rPr>
              <a:t>Definition</a:t>
            </a:r>
            <a:endParaRPr lang="en-US" sz="3200" b="1" dirty="0">
              <a:solidFill>
                <a:srgbClr val="FF0000"/>
              </a:solidFill>
            </a:endParaRPr>
          </a:p>
        </p:txBody>
      </p:sp>
      <p:sp>
        <p:nvSpPr>
          <p:cNvPr id="3" name="Content Placeholder 2"/>
          <p:cNvSpPr>
            <a:spLocks noGrp="1"/>
          </p:cNvSpPr>
          <p:nvPr>
            <p:ph idx="1"/>
          </p:nvPr>
        </p:nvSpPr>
        <p:spPr>
          <a:xfrm>
            <a:off x="320039" y="1565910"/>
            <a:ext cx="11871961" cy="4693222"/>
          </a:xfrm>
        </p:spPr>
        <p:txBody>
          <a:bodyPr>
            <a:normAutofit/>
          </a:bodyPr>
          <a:lstStyle/>
          <a:p>
            <a:pPr algn="just"/>
            <a:r>
              <a:rPr lang="en-US" sz="3200" dirty="0"/>
              <a:t>A method is a block of statements which perform some specific operations on data</a:t>
            </a:r>
            <a:r>
              <a:rPr lang="en-US" sz="3200" dirty="0" smtClean="0"/>
              <a:t>.</a:t>
            </a:r>
          </a:p>
          <a:p>
            <a:pPr algn="just"/>
            <a:endParaRPr lang="en-US" sz="3200" dirty="0" smtClean="0"/>
          </a:p>
          <a:p>
            <a:pPr algn="just"/>
            <a:r>
              <a:rPr lang="en-US" sz="3200" dirty="0"/>
              <a:t>Methods are used to perform certain actions, and they are also known as functions.</a:t>
            </a:r>
            <a:endParaRPr lang="en-US" sz="3200" dirty="0" smtClean="0"/>
          </a:p>
          <a:p>
            <a:pPr algn="just"/>
            <a:endParaRPr lang="en-US" sz="3200" dirty="0"/>
          </a:p>
          <a:p>
            <a:pPr algn="just"/>
            <a:r>
              <a:rPr lang="en-US" sz="3200" dirty="0"/>
              <a:t>Methods are defined as member function of class</a:t>
            </a:r>
            <a:r>
              <a:rPr lang="en-US" sz="3200" dirty="0" smtClean="0"/>
              <a:t>.</a:t>
            </a:r>
          </a:p>
        </p:txBody>
      </p:sp>
    </p:spTree>
    <p:extLst>
      <p:ext uri="{BB962C8B-B14F-4D97-AF65-F5344CB8AC3E}">
        <p14:creationId xmlns:p14="http://schemas.microsoft.com/office/powerpoint/2010/main" val="365426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0" y="170013"/>
            <a:ext cx="8610600" cy="1293028"/>
          </a:xfrm>
        </p:spPr>
        <p:txBody>
          <a:bodyPr>
            <a:normAutofit/>
          </a:bodyPr>
          <a:lstStyle/>
          <a:p>
            <a:r>
              <a:rPr lang="en-US" sz="3200" b="1" dirty="0" smtClean="0">
                <a:solidFill>
                  <a:srgbClr val="FF0000"/>
                </a:solidFill>
              </a:rPr>
              <a:t>Definition…</a:t>
            </a:r>
            <a:endParaRPr lang="en-US" sz="3200" b="1" dirty="0">
              <a:solidFill>
                <a:srgbClr val="FF0000"/>
              </a:solidFill>
            </a:endParaRPr>
          </a:p>
        </p:txBody>
      </p:sp>
      <p:sp>
        <p:nvSpPr>
          <p:cNvPr id="3" name="Content Placeholder 2"/>
          <p:cNvSpPr>
            <a:spLocks noGrp="1"/>
          </p:cNvSpPr>
          <p:nvPr>
            <p:ph idx="1"/>
          </p:nvPr>
        </p:nvSpPr>
        <p:spPr>
          <a:xfrm>
            <a:off x="320039" y="1565910"/>
            <a:ext cx="11871961" cy="4693222"/>
          </a:xfrm>
        </p:spPr>
        <p:txBody>
          <a:bodyPr>
            <a:normAutofit/>
          </a:bodyPr>
          <a:lstStyle/>
          <a:p>
            <a:pPr algn="just"/>
            <a:r>
              <a:rPr lang="en-US" sz="3200" dirty="0" smtClean="0"/>
              <a:t>You </a:t>
            </a:r>
            <a:r>
              <a:rPr lang="en-US" sz="3200" dirty="0"/>
              <a:t>can pass data, known as </a:t>
            </a:r>
            <a:r>
              <a:rPr lang="en-US" sz="3200" dirty="0" smtClean="0"/>
              <a:t>parameters (arguments), </a:t>
            </a:r>
            <a:r>
              <a:rPr lang="en-US" sz="3200" dirty="0"/>
              <a:t>into a </a:t>
            </a:r>
            <a:r>
              <a:rPr lang="en-US" sz="3200" dirty="0" smtClean="0"/>
              <a:t>method.</a:t>
            </a:r>
            <a:endParaRPr lang="en-US" sz="4000" dirty="0" smtClean="0"/>
          </a:p>
          <a:p>
            <a:pPr algn="just"/>
            <a:endParaRPr lang="en-US" sz="3200" dirty="0" smtClean="0"/>
          </a:p>
          <a:p>
            <a:pPr algn="just"/>
            <a:r>
              <a:rPr lang="en-US" sz="3200" dirty="0" smtClean="0">
                <a:solidFill>
                  <a:srgbClr val="FF0000"/>
                </a:solidFill>
              </a:rPr>
              <a:t>Why </a:t>
            </a:r>
            <a:r>
              <a:rPr lang="en-US" sz="3200" dirty="0">
                <a:solidFill>
                  <a:srgbClr val="FF0000"/>
                </a:solidFill>
              </a:rPr>
              <a:t>use methods? </a:t>
            </a:r>
            <a:endParaRPr lang="en-US" sz="3200" dirty="0" smtClean="0">
              <a:solidFill>
                <a:srgbClr val="FF0000"/>
              </a:solidFill>
            </a:endParaRPr>
          </a:p>
          <a:p>
            <a:pPr algn="just"/>
            <a:r>
              <a:rPr lang="en-US" sz="3200" dirty="0" smtClean="0">
                <a:solidFill>
                  <a:srgbClr val="FF0000"/>
                </a:solidFill>
              </a:rPr>
              <a:t>To </a:t>
            </a:r>
            <a:r>
              <a:rPr lang="en-US" sz="3200" dirty="0">
                <a:solidFill>
                  <a:srgbClr val="FF0000"/>
                </a:solidFill>
              </a:rPr>
              <a:t>reuse code</a:t>
            </a:r>
            <a:r>
              <a:rPr lang="en-US" sz="3200" dirty="0"/>
              <a:t>: define the code once, and use it many </a:t>
            </a:r>
            <a:r>
              <a:rPr lang="en-US" sz="3200" dirty="0" smtClean="0"/>
              <a:t>times.</a:t>
            </a:r>
            <a:endParaRPr lang="en-US" sz="3200" dirty="0"/>
          </a:p>
          <a:p>
            <a:pPr algn="just"/>
            <a:r>
              <a:rPr lang="en-US" sz="3200" dirty="0" smtClean="0"/>
              <a:t>Methods </a:t>
            </a:r>
            <a:r>
              <a:rPr lang="en-US" sz="3200" dirty="0"/>
              <a:t>are used to </a:t>
            </a:r>
            <a:r>
              <a:rPr lang="en-US" sz="3200" dirty="0">
                <a:solidFill>
                  <a:srgbClr val="FF0000"/>
                </a:solidFill>
              </a:rPr>
              <a:t>modularize</a:t>
            </a:r>
            <a:r>
              <a:rPr lang="en-US" sz="3200" dirty="0"/>
              <a:t> the program into manageable pieces</a:t>
            </a:r>
            <a:r>
              <a:rPr lang="en-US" sz="3200" dirty="0" smtClean="0"/>
              <a:t>.</a:t>
            </a:r>
          </a:p>
          <a:p>
            <a:pPr marL="0" indent="0" algn="just">
              <a:buNone/>
            </a:pPr>
            <a:endParaRPr lang="en-US" sz="3200" dirty="0" smtClean="0"/>
          </a:p>
          <a:p>
            <a:pPr marL="0" indent="0" algn="just">
              <a:buNone/>
            </a:pPr>
            <a:endParaRPr lang="en-US" sz="3600" dirty="0"/>
          </a:p>
        </p:txBody>
      </p:sp>
    </p:spTree>
    <p:extLst>
      <p:ext uri="{BB962C8B-B14F-4D97-AF65-F5344CB8AC3E}">
        <p14:creationId xmlns:p14="http://schemas.microsoft.com/office/powerpoint/2010/main" val="3672186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0" y="170013"/>
            <a:ext cx="8610600" cy="1293028"/>
          </a:xfrm>
        </p:spPr>
        <p:txBody>
          <a:bodyPr>
            <a:normAutofit/>
          </a:bodyPr>
          <a:lstStyle/>
          <a:p>
            <a:r>
              <a:rPr lang="en-US" sz="3200" b="1" dirty="0" smtClean="0">
                <a:solidFill>
                  <a:srgbClr val="FF0000"/>
                </a:solidFill>
              </a:rPr>
              <a:t>Types of Methods</a:t>
            </a:r>
            <a:endParaRPr lang="en-US" sz="3200" b="1" dirty="0">
              <a:solidFill>
                <a:srgbClr val="FF0000"/>
              </a:solidFill>
            </a:endParaRPr>
          </a:p>
        </p:txBody>
      </p:sp>
      <p:sp>
        <p:nvSpPr>
          <p:cNvPr id="3" name="Content Placeholder 2"/>
          <p:cNvSpPr>
            <a:spLocks noGrp="1"/>
          </p:cNvSpPr>
          <p:nvPr>
            <p:ph idx="1"/>
          </p:nvPr>
        </p:nvSpPr>
        <p:spPr>
          <a:xfrm>
            <a:off x="320039" y="1565910"/>
            <a:ext cx="11871961" cy="4693222"/>
          </a:xfrm>
        </p:spPr>
        <p:txBody>
          <a:bodyPr>
            <a:normAutofit fontScale="92500" lnSpcReduction="20000"/>
          </a:bodyPr>
          <a:lstStyle/>
          <a:p>
            <a:pPr marL="0" indent="0">
              <a:buNone/>
            </a:pPr>
            <a:r>
              <a:rPr lang="en-US" sz="3200" dirty="0"/>
              <a:t>In java, there are two types of methods. </a:t>
            </a:r>
            <a:endParaRPr lang="en-US" sz="3200" dirty="0" smtClean="0"/>
          </a:p>
          <a:p>
            <a:pPr marL="514350" indent="-514350">
              <a:buFont typeface="+mj-lt"/>
              <a:buAutoNum type="arabicPeriod"/>
            </a:pPr>
            <a:r>
              <a:rPr lang="en-US" sz="3200" b="1" i="1" dirty="0" smtClean="0"/>
              <a:t>Pre-defined methods</a:t>
            </a:r>
          </a:p>
          <a:p>
            <a:pPr marL="514350" indent="-514350">
              <a:buFont typeface="+mj-lt"/>
              <a:buAutoNum type="arabicPeriod"/>
            </a:pPr>
            <a:r>
              <a:rPr lang="en-US" sz="3200" b="1" i="1" dirty="0" smtClean="0"/>
              <a:t>User-defined methods</a:t>
            </a:r>
            <a:endParaRPr lang="en-US" sz="3200" b="1" dirty="0">
              <a:solidFill>
                <a:srgbClr val="FF0000"/>
              </a:solidFill>
            </a:endParaRPr>
          </a:p>
          <a:p>
            <a:pPr marL="0" indent="0">
              <a:buNone/>
            </a:pPr>
            <a:r>
              <a:rPr lang="en-US" sz="3200" b="1" dirty="0" smtClean="0">
                <a:solidFill>
                  <a:srgbClr val="FF0000"/>
                </a:solidFill>
              </a:rPr>
              <a:t>1. Predefined </a:t>
            </a:r>
            <a:r>
              <a:rPr lang="en-US" sz="3200" b="1" dirty="0">
                <a:solidFill>
                  <a:srgbClr val="FF0000"/>
                </a:solidFill>
              </a:rPr>
              <a:t>Methods: </a:t>
            </a:r>
            <a:endParaRPr lang="en-US" sz="3200" b="1" dirty="0" smtClean="0">
              <a:solidFill>
                <a:srgbClr val="FF0000"/>
              </a:solidFill>
            </a:endParaRPr>
          </a:p>
          <a:p>
            <a:r>
              <a:rPr lang="en-US" sz="3200" dirty="0" smtClean="0"/>
              <a:t>In</a:t>
            </a:r>
            <a:r>
              <a:rPr lang="en-US" sz="3200" dirty="0"/>
              <a:t> Java, predefined methods are the method that is already defined in the </a:t>
            </a:r>
            <a:r>
              <a:rPr lang="en-US" sz="3200" b="1" i="1" dirty="0"/>
              <a:t>Java class libraries</a:t>
            </a:r>
            <a:r>
              <a:rPr lang="en-US" sz="3200" dirty="0"/>
              <a:t> is known as predefined methods. </a:t>
            </a:r>
            <a:endParaRPr lang="en-US" sz="3200" dirty="0" smtClean="0"/>
          </a:p>
          <a:p>
            <a:r>
              <a:rPr lang="en-US" sz="3200" dirty="0" smtClean="0"/>
              <a:t>It </a:t>
            </a:r>
            <a:r>
              <a:rPr lang="en-US" sz="3200" dirty="0"/>
              <a:t>is also known as the standard library method or built-in method. </a:t>
            </a:r>
            <a:endParaRPr lang="en-US" sz="3200" dirty="0" smtClean="0"/>
          </a:p>
          <a:p>
            <a:r>
              <a:rPr lang="en-US" sz="3200" dirty="0" smtClean="0"/>
              <a:t>We </a:t>
            </a:r>
            <a:r>
              <a:rPr lang="en-US" sz="3200" dirty="0"/>
              <a:t>can directly use these methods just by calling them in the program at any point.</a:t>
            </a:r>
          </a:p>
        </p:txBody>
      </p:sp>
    </p:spTree>
    <p:extLst>
      <p:ext uri="{BB962C8B-B14F-4D97-AF65-F5344CB8AC3E}">
        <p14:creationId xmlns:p14="http://schemas.microsoft.com/office/powerpoint/2010/main" val="425942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0" y="170013"/>
            <a:ext cx="8610600" cy="1293028"/>
          </a:xfrm>
        </p:spPr>
        <p:txBody>
          <a:bodyPr>
            <a:normAutofit/>
          </a:bodyPr>
          <a:lstStyle/>
          <a:p>
            <a:r>
              <a:rPr lang="en-US" sz="3200" b="1" dirty="0" smtClean="0">
                <a:solidFill>
                  <a:srgbClr val="FF0000"/>
                </a:solidFill>
              </a:rPr>
              <a:t>Types of Methods</a:t>
            </a:r>
            <a:endParaRPr lang="en-US" sz="3200" b="1" dirty="0">
              <a:solidFill>
                <a:srgbClr val="FF0000"/>
              </a:solidFill>
            </a:endParaRPr>
          </a:p>
        </p:txBody>
      </p:sp>
      <p:sp>
        <p:nvSpPr>
          <p:cNvPr id="3" name="Content Placeholder 2"/>
          <p:cNvSpPr>
            <a:spLocks noGrp="1"/>
          </p:cNvSpPr>
          <p:nvPr>
            <p:ph idx="1"/>
          </p:nvPr>
        </p:nvSpPr>
        <p:spPr>
          <a:xfrm>
            <a:off x="320039" y="1565910"/>
            <a:ext cx="11477009" cy="4667465"/>
          </a:xfrm>
        </p:spPr>
        <p:txBody>
          <a:bodyPr>
            <a:normAutofit/>
          </a:bodyPr>
          <a:lstStyle/>
          <a:p>
            <a:pPr marL="0" indent="0">
              <a:buNone/>
            </a:pPr>
            <a:r>
              <a:rPr lang="en-US" sz="3200" b="1" dirty="0" smtClean="0">
                <a:solidFill>
                  <a:srgbClr val="FF0000"/>
                </a:solidFill>
              </a:rPr>
              <a:t>1. Predefined </a:t>
            </a:r>
            <a:r>
              <a:rPr lang="en-US" sz="3200" b="1" dirty="0">
                <a:solidFill>
                  <a:srgbClr val="FF0000"/>
                </a:solidFill>
              </a:rPr>
              <a:t>Methods: </a:t>
            </a:r>
            <a:endParaRPr lang="en-US" sz="3200" b="1" dirty="0" smtClean="0">
              <a:solidFill>
                <a:srgbClr val="FF0000"/>
              </a:solidFill>
            </a:endParaRPr>
          </a:p>
          <a:p>
            <a:r>
              <a:rPr lang="en-US" sz="3200" dirty="0"/>
              <a:t>Each and every predefined method is defined inside a class. Such as </a:t>
            </a:r>
            <a:r>
              <a:rPr lang="en-US" sz="3200" b="1" dirty="0"/>
              <a:t>print()</a:t>
            </a:r>
            <a:r>
              <a:rPr lang="en-US" sz="3200" dirty="0"/>
              <a:t> method is defined in the </a:t>
            </a:r>
            <a:r>
              <a:rPr lang="en-US" sz="3200" b="1" dirty="0" err="1"/>
              <a:t>java.io.PrintStream</a:t>
            </a:r>
            <a:r>
              <a:rPr lang="en-US" sz="3200" dirty="0"/>
              <a:t> class</a:t>
            </a:r>
            <a:r>
              <a:rPr lang="en-US" sz="3200" dirty="0" smtClean="0"/>
              <a:t>.</a:t>
            </a:r>
          </a:p>
          <a:p>
            <a:r>
              <a:rPr lang="en-US" sz="3200" dirty="0" smtClean="0"/>
              <a:t> </a:t>
            </a:r>
            <a:r>
              <a:rPr lang="en-US" sz="3200" dirty="0"/>
              <a:t>It prints the statement that we write inside the method. For example, </a:t>
            </a:r>
            <a:r>
              <a:rPr lang="en-US" sz="3200" b="1" dirty="0"/>
              <a:t>print("Java")</a:t>
            </a:r>
            <a:r>
              <a:rPr lang="en-US" sz="3200" dirty="0"/>
              <a:t>, it prints </a:t>
            </a:r>
            <a:r>
              <a:rPr lang="en-US" sz="3200" b="1" dirty="0"/>
              <a:t>Java</a:t>
            </a:r>
            <a:r>
              <a:rPr lang="en-US" sz="3200" dirty="0"/>
              <a:t> on the console</a:t>
            </a:r>
            <a:r>
              <a:rPr lang="en-US" sz="3200" dirty="0" smtClean="0"/>
              <a:t>.</a:t>
            </a:r>
          </a:p>
          <a:p>
            <a:r>
              <a:rPr lang="en-US" sz="3200" dirty="0" smtClean="0"/>
              <a:t>Let's see an example of the predefined method of </a:t>
            </a:r>
            <a:r>
              <a:rPr lang="en-US" sz="3200" b="1" dirty="0" smtClean="0">
                <a:solidFill>
                  <a:srgbClr val="FF0000"/>
                </a:solidFill>
              </a:rPr>
              <a:t>Math</a:t>
            </a:r>
            <a:r>
              <a:rPr lang="en-US" sz="3200" dirty="0" smtClean="0">
                <a:solidFill>
                  <a:srgbClr val="FF0000"/>
                </a:solidFill>
              </a:rPr>
              <a:t> </a:t>
            </a:r>
            <a:r>
              <a:rPr lang="en-US" sz="3200" dirty="0" smtClean="0"/>
              <a:t>class</a:t>
            </a:r>
            <a:endParaRPr lang="en-US" sz="3200" dirty="0"/>
          </a:p>
        </p:txBody>
      </p:sp>
    </p:spTree>
    <p:extLst>
      <p:ext uri="{BB962C8B-B14F-4D97-AF65-F5344CB8AC3E}">
        <p14:creationId xmlns:p14="http://schemas.microsoft.com/office/powerpoint/2010/main" val="2355861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0" y="170013"/>
            <a:ext cx="8610600" cy="1293028"/>
          </a:xfrm>
        </p:spPr>
        <p:txBody>
          <a:bodyPr>
            <a:normAutofit/>
          </a:bodyPr>
          <a:lstStyle/>
          <a:p>
            <a:r>
              <a:rPr lang="en-US" sz="3200" b="1" dirty="0" smtClean="0">
                <a:solidFill>
                  <a:srgbClr val="FF0000"/>
                </a:solidFill>
              </a:rPr>
              <a:t>Types of Methods</a:t>
            </a:r>
            <a:endParaRPr lang="en-US" sz="3200" b="1" dirty="0">
              <a:solidFill>
                <a:srgbClr val="FF0000"/>
              </a:solidFill>
            </a:endParaRPr>
          </a:p>
        </p:txBody>
      </p:sp>
      <p:sp>
        <p:nvSpPr>
          <p:cNvPr id="3" name="Content Placeholder 2"/>
          <p:cNvSpPr>
            <a:spLocks noGrp="1"/>
          </p:cNvSpPr>
          <p:nvPr>
            <p:ph idx="1"/>
          </p:nvPr>
        </p:nvSpPr>
        <p:spPr>
          <a:xfrm>
            <a:off x="320039" y="1565910"/>
            <a:ext cx="11657313" cy="4667465"/>
          </a:xfrm>
        </p:spPr>
        <p:txBody>
          <a:bodyPr>
            <a:normAutofit fontScale="85000" lnSpcReduction="10000"/>
          </a:bodyPr>
          <a:lstStyle/>
          <a:p>
            <a:pPr marL="514350" indent="-514350">
              <a:buAutoNum type="arabicPeriod"/>
            </a:pPr>
            <a:r>
              <a:rPr lang="en-US" sz="2800" b="1" dirty="0" smtClean="0">
                <a:solidFill>
                  <a:srgbClr val="FF0000"/>
                </a:solidFill>
              </a:rPr>
              <a:t>Predefined </a:t>
            </a:r>
            <a:r>
              <a:rPr lang="en-US" sz="2800" b="1" dirty="0">
                <a:solidFill>
                  <a:srgbClr val="FF0000"/>
                </a:solidFill>
              </a:rPr>
              <a:t>Methods: </a:t>
            </a:r>
            <a:endParaRPr lang="en-US" sz="2800" b="1" dirty="0" smtClean="0">
              <a:solidFill>
                <a:srgbClr val="FF0000"/>
              </a:solidFill>
            </a:endParaRPr>
          </a:p>
          <a:p>
            <a:pPr marL="457200" indent="-457200">
              <a:buAutoNum type="arabicPeriod"/>
            </a:pPr>
            <a:endParaRPr lang="en-US" sz="3200" b="1" dirty="0">
              <a:solidFill>
                <a:srgbClr val="FF0000"/>
              </a:solidFill>
            </a:endParaRPr>
          </a:p>
          <a:p>
            <a:pPr marL="457200" indent="-457200">
              <a:buAutoNum type="arabicPeriod"/>
            </a:pPr>
            <a:endParaRPr lang="en-US" sz="3200" b="1" dirty="0" smtClean="0">
              <a:solidFill>
                <a:srgbClr val="FF0000"/>
              </a:solidFill>
            </a:endParaRPr>
          </a:p>
          <a:p>
            <a:pPr marL="457200" indent="-457200">
              <a:buAutoNum type="arabicPeriod"/>
            </a:pPr>
            <a:endParaRPr lang="en-US" sz="3200" b="1" dirty="0">
              <a:solidFill>
                <a:srgbClr val="FF0000"/>
              </a:solidFill>
            </a:endParaRPr>
          </a:p>
          <a:p>
            <a:pPr marL="457200" indent="-457200">
              <a:buAutoNum type="arabicPeriod"/>
            </a:pPr>
            <a:endParaRPr lang="en-US" sz="3200" b="1" dirty="0" smtClean="0">
              <a:solidFill>
                <a:srgbClr val="FF0000"/>
              </a:solidFill>
            </a:endParaRPr>
          </a:p>
          <a:p>
            <a:pPr marL="457200" indent="-457200">
              <a:buAutoNum type="arabicPeriod"/>
            </a:pPr>
            <a:endParaRPr lang="en-US" sz="3200" b="1" dirty="0">
              <a:solidFill>
                <a:srgbClr val="FF0000"/>
              </a:solidFill>
            </a:endParaRPr>
          </a:p>
          <a:p>
            <a:pPr algn="just"/>
            <a:r>
              <a:rPr lang="en-US" sz="2400" b="1" dirty="0" smtClean="0"/>
              <a:t>In </a:t>
            </a:r>
            <a:r>
              <a:rPr lang="en-US" sz="2400" b="1" dirty="0"/>
              <a:t>the above example, we have used three predefined methods main(), print(), and max(). </a:t>
            </a:r>
            <a:endParaRPr lang="en-US" sz="2400" b="1" dirty="0" smtClean="0"/>
          </a:p>
          <a:p>
            <a:pPr algn="just"/>
            <a:r>
              <a:rPr lang="en-US" sz="2400" b="1" dirty="0" smtClean="0"/>
              <a:t>We </a:t>
            </a:r>
            <a:r>
              <a:rPr lang="en-US" sz="2400" b="1" dirty="0"/>
              <a:t>have used these methods directly without declaration because they are predefined. </a:t>
            </a:r>
            <a:endParaRPr lang="en-US" sz="2400" b="1" dirty="0" smtClean="0"/>
          </a:p>
          <a:p>
            <a:pPr algn="just"/>
            <a:r>
              <a:rPr lang="en-US" sz="2400" b="1" dirty="0" smtClean="0"/>
              <a:t>The </a:t>
            </a:r>
            <a:r>
              <a:rPr lang="en-US" sz="2400" b="1" dirty="0">
                <a:solidFill>
                  <a:srgbClr val="FF0000"/>
                </a:solidFill>
              </a:rPr>
              <a:t>print() </a:t>
            </a:r>
            <a:r>
              <a:rPr lang="en-US" sz="2400" b="1" dirty="0"/>
              <a:t>method is a method of </a:t>
            </a:r>
            <a:r>
              <a:rPr lang="en-US" sz="2400" b="1" dirty="0" err="1"/>
              <a:t>PrintStream</a:t>
            </a:r>
            <a:r>
              <a:rPr lang="en-US" sz="2400" b="1" dirty="0"/>
              <a:t> class that prints the result on the console. </a:t>
            </a:r>
            <a:endParaRPr lang="en-US" sz="2400" b="1" dirty="0" smtClean="0"/>
          </a:p>
          <a:p>
            <a:pPr algn="just"/>
            <a:r>
              <a:rPr lang="en-US" sz="2400" b="1" dirty="0" smtClean="0"/>
              <a:t>The </a:t>
            </a:r>
            <a:r>
              <a:rPr lang="en-US" sz="2400" b="1" dirty="0">
                <a:solidFill>
                  <a:srgbClr val="FF0000"/>
                </a:solidFill>
              </a:rPr>
              <a:t>max() </a:t>
            </a:r>
            <a:r>
              <a:rPr lang="en-US" sz="2400" b="1" dirty="0"/>
              <a:t>method is a method of the </a:t>
            </a:r>
            <a:r>
              <a:rPr lang="en-US" sz="2400" b="1" dirty="0">
                <a:solidFill>
                  <a:srgbClr val="FF0000"/>
                </a:solidFill>
              </a:rPr>
              <a:t>Math</a:t>
            </a:r>
            <a:r>
              <a:rPr lang="en-US" sz="2400" b="1" dirty="0"/>
              <a:t> class that returns the greater of two numbers.</a:t>
            </a:r>
            <a:endParaRPr lang="en-US" sz="3200" b="1" dirty="0"/>
          </a:p>
        </p:txBody>
      </p:sp>
      <p:pic>
        <p:nvPicPr>
          <p:cNvPr id="4" name="Picture 3"/>
          <p:cNvPicPr>
            <a:picLocks noChangeAspect="1"/>
          </p:cNvPicPr>
          <p:nvPr/>
        </p:nvPicPr>
        <p:blipFill>
          <a:blip r:embed="rId2"/>
          <a:stretch>
            <a:fillRect/>
          </a:stretch>
        </p:blipFill>
        <p:spPr>
          <a:xfrm>
            <a:off x="504421" y="2056167"/>
            <a:ext cx="7969208" cy="2017394"/>
          </a:xfrm>
          <a:prstGeom prst="rect">
            <a:avLst/>
          </a:prstGeom>
        </p:spPr>
      </p:pic>
      <p:pic>
        <p:nvPicPr>
          <p:cNvPr id="6" name="Picture 5"/>
          <p:cNvPicPr>
            <a:picLocks noChangeAspect="1"/>
          </p:cNvPicPr>
          <p:nvPr/>
        </p:nvPicPr>
        <p:blipFill>
          <a:blip r:embed="rId3"/>
          <a:stretch>
            <a:fillRect/>
          </a:stretch>
        </p:blipFill>
        <p:spPr>
          <a:xfrm>
            <a:off x="7453246" y="2188564"/>
            <a:ext cx="3381375" cy="876300"/>
          </a:xfrm>
          <a:prstGeom prst="rect">
            <a:avLst/>
          </a:prstGeom>
        </p:spPr>
      </p:pic>
    </p:spTree>
    <p:extLst>
      <p:ext uri="{BB962C8B-B14F-4D97-AF65-F5344CB8AC3E}">
        <p14:creationId xmlns:p14="http://schemas.microsoft.com/office/powerpoint/2010/main" val="49317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318" y="118497"/>
            <a:ext cx="8024397" cy="757266"/>
          </a:xfrm>
        </p:spPr>
        <p:txBody>
          <a:bodyPr>
            <a:noAutofit/>
          </a:bodyPr>
          <a:lstStyle/>
          <a:p>
            <a:r>
              <a:rPr lang="en-US" sz="1800" b="1" dirty="0">
                <a:solidFill>
                  <a:srgbClr val="FF0000"/>
                </a:solidFill>
              </a:rPr>
              <a:t/>
            </a:r>
            <a:br>
              <a:rPr lang="en-US" sz="1800" b="1" dirty="0">
                <a:solidFill>
                  <a:srgbClr val="FF0000"/>
                </a:solidFill>
              </a:rPr>
            </a:br>
            <a:r>
              <a:rPr lang="en-US" sz="1800" b="1" dirty="0">
                <a:solidFill>
                  <a:srgbClr val="FF0000"/>
                </a:solidFill>
              </a:rPr>
              <a:t>Predefined Methods: </a:t>
            </a:r>
            <a:br>
              <a:rPr lang="en-US" sz="1800" b="1" dirty="0">
                <a:solidFill>
                  <a:srgbClr val="FF0000"/>
                </a:solidFill>
              </a:rPr>
            </a:br>
            <a:endParaRPr lang="en-US" sz="1800" b="1" dirty="0">
              <a:solidFill>
                <a:srgbClr val="FF0000"/>
              </a:solidFill>
            </a:endParaRPr>
          </a:p>
        </p:txBody>
      </p:sp>
      <p:sp>
        <p:nvSpPr>
          <p:cNvPr id="3" name="Content Placeholder 2"/>
          <p:cNvSpPr>
            <a:spLocks noGrp="1"/>
          </p:cNvSpPr>
          <p:nvPr>
            <p:ph idx="1"/>
          </p:nvPr>
        </p:nvSpPr>
        <p:spPr>
          <a:xfrm>
            <a:off x="320039" y="1463041"/>
            <a:ext cx="11871961" cy="4667465"/>
          </a:xfrm>
        </p:spPr>
        <p:txBody>
          <a:bodyPr>
            <a:normAutofit/>
          </a:bodyPr>
          <a:lstStyle/>
          <a:p>
            <a:pPr marL="457200" indent="-457200">
              <a:buAutoNum type="arabicPeriod"/>
            </a:pPr>
            <a:endParaRPr lang="en-US" sz="3200" b="1" dirty="0">
              <a:solidFill>
                <a:srgbClr val="FF0000"/>
              </a:solidFill>
            </a:endParaRPr>
          </a:p>
          <a:p>
            <a:pPr marL="457200" indent="-457200">
              <a:buAutoNum type="arabicPeriod"/>
            </a:pPr>
            <a:endParaRPr lang="en-US" sz="3200" b="1" dirty="0" smtClean="0">
              <a:solidFill>
                <a:srgbClr val="FF0000"/>
              </a:solidFill>
            </a:endParaRPr>
          </a:p>
          <a:p>
            <a:pPr marL="457200" indent="-457200">
              <a:buAutoNum type="arabicPeriod"/>
            </a:pPr>
            <a:endParaRPr lang="en-US" sz="3200" b="1" dirty="0">
              <a:solidFill>
                <a:srgbClr val="FF0000"/>
              </a:solidFill>
            </a:endParaRPr>
          </a:p>
          <a:p>
            <a:pPr marL="457200" indent="-457200">
              <a:buAutoNum type="arabicPeriod"/>
            </a:pPr>
            <a:endParaRPr lang="en-US" sz="3200" b="1" dirty="0" smtClean="0">
              <a:solidFill>
                <a:srgbClr val="FF0000"/>
              </a:solidFill>
            </a:endParaRPr>
          </a:p>
          <a:p>
            <a:pPr marL="0" indent="0">
              <a:buNone/>
            </a:pPr>
            <a:endParaRPr lang="en-US" sz="3200" b="1" dirty="0">
              <a:solidFill>
                <a:srgbClr val="FF0000"/>
              </a:solidFill>
            </a:endParaRPr>
          </a:p>
        </p:txBody>
      </p:sp>
      <p:pic>
        <p:nvPicPr>
          <p:cNvPr id="5" name="Picture 4"/>
          <p:cNvPicPr>
            <a:picLocks noChangeAspect="1"/>
          </p:cNvPicPr>
          <p:nvPr/>
        </p:nvPicPr>
        <p:blipFill>
          <a:blip r:embed="rId2"/>
          <a:stretch>
            <a:fillRect/>
          </a:stretch>
        </p:blipFill>
        <p:spPr>
          <a:xfrm>
            <a:off x="876799" y="805654"/>
            <a:ext cx="11217498" cy="5982237"/>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6889532" y="5402317"/>
                <a:ext cx="520271"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4.0</m:t>
                          </m:r>
                        </m:e>
                      </m:ra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889532" y="5402317"/>
                <a:ext cx="520271" cy="309637"/>
              </a:xfrm>
              <a:prstGeom prst="rect">
                <a:avLst/>
              </a:prstGeom>
              <a:blipFill rotWithShape="0">
                <a:blip r:embed="rId3"/>
                <a:stretch>
                  <a:fillRect r="-10465"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87832" y="5710928"/>
                <a:ext cx="2996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587832" y="5710928"/>
                <a:ext cx="299697" cy="276999"/>
              </a:xfrm>
              <a:prstGeom prst="rect">
                <a:avLst/>
              </a:prstGeom>
              <a:blipFill rotWithShape="0">
                <a:blip r:embed="rId4"/>
                <a:stretch>
                  <a:fillRect l="-18367" r="-4082" b="-11111"/>
                </a:stretch>
              </a:blipFill>
            </p:spPr>
            <p:txBody>
              <a:bodyPr/>
              <a:lstStyle/>
              <a:p>
                <a:r>
                  <a:rPr lang="en-US">
                    <a:noFill/>
                  </a:rPr>
                  <a:t> </a:t>
                </a:r>
              </a:p>
            </p:txBody>
          </p:sp>
        </mc:Fallback>
      </mc:AlternateContent>
    </p:spTree>
    <p:extLst>
      <p:ext uri="{BB962C8B-B14F-4D97-AF65-F5344CB8AC3E}">
        <p14:creationId xmlns:p14="http://schemas.microsoft.com/office/powerpoint/2010/main" val="265395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406" y="259375"/>
            <a:ext cx="8024397" cy="757266"/>
          </a:xfrm>
        </p:spPr>
        <p:txBody>
          <a:bodyPr>
            <a:noAutofit/>
          </a:bodyPr>
          <a:lstStyle/>
          <a:p>
            <a:r>
              <a:rPr lang="en-US" sz="1800" b="1" dirty="0">
                <a:solidFill>
                  <a:srgbClr val="FF0000"/>
                </a:solidFill>
              </a:rPr>
              <a:t/>
            </a:r>
            <a:br>
              <a:rPr lang="en-US" sz="1800" b="1" dirty="0">
                <a:solidFill>
                  <a:srgbClr val="FF0000"/>
                </a:solidFill>
              </a:rPr>
            </a:br>
            <a:r>
              <a:rPr lang="en-US" sz="1800" b="1" dirty="0">
                <a:solidFill>
                  <a:srgbClr val="FF0000"/>
                </a:solidFill>
              </a:rPr>
              <a:t>Predefined Methods</a:t>
            </a:r>
            <a:r>
              <a:rPr lang="en-US" sz="1800" b="1" dirty="0" smtClean="0">
                <a:solidFill>
                  <a:srgbClr val="FF0000"/>
                </a:solidFill>
              </a:rPr>
              <a:t>: Exercise</a:t>
            </a:r>
            <a:r>
              <a:rPr lang="en-US" sz="1800" b="1" dirty="0">
                <a:solidFill>
                  <a:srgbClr val="FF0000"/>
                </a:solidFill>
              </a:rPr>
              <a:t/>
            </a:r>
            <a:br>
              <a:rPr lang="en-US" sz="1800" b="1" dirty="0">
                <a:solidFill>
                  <a:srgbClr val="FF0000"/>
                </a:solidFill>
              </a:rPr>
            </a:br>
            <a:endParaRPr lang="en-US" sz="1800" b="1" dirty="0">
              <a:solidFill>
                <a:srgbClr val="FF0000"/>
              </a:solidFill>
            </a:endParaRPr>
          </a:p>
        </p:txBody>
      </p:sp>
      <p:sp>
        <p:nvSpPr>
          <p:cNvPr id="3" name="Content Placeholder 2"/>
          <p:cNvSpPr>
            <a:spLocks noGrp="1"/>
          </p:cNvSpPr>
          <p:nvPr>
            <p:ph idx="1"/>
          </p:nvPr>
        </p:nvSpPr>
        <p:spPr>
          <a:xfrm>
            <a:off x="659932" y="1242323"/>
            <a:ext cx="10969099" cy="4490892"/>
          </a:xfrm>
        </p:spPr>
        <p:txBody>
          <a:bodyPr>
            <a:normAutofit/>
          </a:bodyPr>
          <a:lstStyle/>
          <a:p>
            <a:pPr marL="457200" indent="-457200">
              <a:buAutoNum type="arabicPeriod"/>
            </a:pPr>
            <a:endParaRPr lang="en-US" sz="3200" b="1" dirty="0">
              <a:solidFill>
                <a:srgbClr val="FF0000"/>
              </a:solidFill>
            </a:endParaRPr>
          </a:p>
          <a:p>
            <a:pPr marL="457200" indent="-457200">
              <a:buAutoNum type="arabicPeriod"/>
            </a:pPr>
            <a:endParaRPr lang="en-US" sz="3200" b="1" dirty="0" smtClean="0">
              <a:solidFill>
                <a:srgbClr val="FF0000"/>
              </a:solidFill>
            </a:endParaRPr>
          </a:p>
          <a:p>
            <a:pPr marL="457200" indent="-457200">
              <a:buAutoNum type="arabicPeriod"/>
            </a:pPr>
            <a:endParaRPr lang="en-US" sz="3200" b="1" dirty="0">
              <a:solidFill>
                <a:srgbClr val="FF0000"/>
              </a:solidFill>
            </a:endParaRPr>
          </a:p>
          <a:p>
            <a:pPr marL="457200" indent="-457200">
              <a:buAutoNum type="arabicPeriod"/>
            </a:pPr>
            <a:endParaRPr lang="en-US" sz="3200" b="1" dirty="0" smtClean="0">
              <a:solidFill>
                <a:srgbClr val="FF0000"/>
              </a:solidFill>
            </a:endParaRPr>
          </a:p>
          <a:p>
            <a:pPr marL="0" indent="0">
              <a:buNone/>
            </a:pPr>
            <a:endParaRPr lang="en-US" sz="3200" b="1" dirty="0">
              <a:solidFill>
                <a:srgbClr val="FF0000"/>
              </a:solidFill>
            </a:endParaRPr>
          </a:p>
        </p:txBody>
      </p:sp>
      <mc:AlternateContent xmlns:mc="http://schemas.openxmlformats.org/markup-compatibility/2006">
        <mc:Choice xmlns:a14="http://schemas.microsoft.com/office/drawing/2010/main" Requires="a14">
          <p:sp>
            <p:nvSpPr>
              <p:cNvPr id="4" name="Rectangle 3"/>
              <p:cNvSpPr/>
              <p:nvPr/>
            </p:nvSpPr>
            <p:spPr>
              <a:xfrm>
                <a:off x="86061" y="1242323"/>
                <a:ext cx="11542970" cy="5506764"/>
              </a:xfrm>
              <a:prstGeom prst="rect">
                <a:avLst/>
              </a:prstGeom>
            </p:spPr>
            <p:txBody>
              <a:bodyPr wrap="square">
                <a:spAutoFit/>
              </a:bodyPr>
              <a:lstStyle/>
              <a:p>
                <a:r>
                  <a:rPr lang="en-US" sz="1600" b="1" dirty="0" smtClean="0">
                    <a:solidFill>
                      <a:srgbClr val="FF0000"/>
                    </a:solidFill>
                    <a:latin typeface="Book Antiqua,Bold"/>
                  </a:rPr>
                  <a:t>1. Determine </a:t>
                </a:r>
                <a:r>
                  <a:rPr lang="en-US" sz="1600" b="1" dirty="0">
                    <a:solidFill>
                      <a:srgbClr val="FF0000"/>
                    </a:solidFill>
                    <a:latin typeface="Book Antiqua,Bold"/>
                  </a:rPr>
                  <a:t>the value of each of the following expression</a:t>
                </a:r>
              </a:p>
              <a:p>
                <a:r>
                  <a:rPr lang="en-US" sz="2000" dirty="0">
                    <a:latin typeface="Book Antiqua" panose="02040602050305030304" pitchFamily="18" charset="0"/>
                  </a:rPr>
                  <a:t>i. </a:t>
                </a:r>
                <a:r>
                  <a:rPr lang="en-US" sz="2000" dirty="0" err="1">
                    <a:latin typeface="Book Antiqua" panose="02040602050305030304" pitchFamily="18" charset="0"/>
                  </a:rPr>
                  <a:t>Math.abs</a:t>
                </a:r>
                <a:r>
                  <a:rPr lang="en-US" sz="2000" dirty="0">
                    <a:latin typeface="Book Antiqua" panose="02040602050305030304" pitchFamily="18" charset="0"/>
                  </a:rPr>
                  <a:t>(-4</a:t>
                </a:r>
                <a:r>
                  <a:rPr lang="en-US" sz="2000" dirty="0" smtClean="0">
                    <a:latin typeface="Book Antiqua" panose="02040602050305030304" pitchFamily="18" charset="0"/>
                  </a:rPr>
                  <a:t>) </a:t>
                </a:r>
                <a:endParaRPr lang="en-US" sz="2000" dirty="0">
                  <a:latin typeface="Book Antiqua" panose="02040602050305030304" pitchFamily="18" charset="0"/>
                </a:endParaRPr>
              </a:p>
              <a:p>
                <a:r>
                  <a:rPr lang="en-US" sz="2000" dirty="0">
                    <a:latin typeface="Book Antiqua" panose="02040602050305030304" pitchFamily="18" charset="0"/>
                  </a:rPr>
                  <a:t>ii. </a:t>
                </a:r>
                <a:r>
                  <a:rPr lang="en-US" sz="2000" dirty="0" err="1">
                    <a:latin typeface="Book Antiqua" panose="02040602050305030304" pitchFamily="18" charset="0"/>
                  </a:rPr>
                  <a:t>Math.abs</a:t>
                </a:r>
                <a:r>
                  <a:rPr lang="en-US" sz="2000" dirty="0">
                    <a:latin typeface="Book Antiqua" panose="02040602050305030304" pitchFamily="18" charset="0"/>
                  </a:rPr>
                  <a:t>(10.8)</a:t>
                </a:r>
              </a:p>
              <a:p>
                <a:r>
                  <a:rPr lang="en-US" sz="2000" dirty="0">
                    <a:latin typeface="Book Antiqua" panose="02040602050305030304" pitchFamily="18" charset="0"/>
                  </a:rPr>
                  <a:t>iii. </a:t>
                </a:r>
                <a:r>
                  <a:rPr lang="en-US" sz="2000" dirty="0" err="1">
                    <a:latin typeface="Book Antiqua" panose="02040602050305030304" pitchFamily="18" charset="0"/>
                  </a:rPr>
                  <a:t>Math.pow</a:t>
                </a:r>
                <a:r>
                  <a:rPr lang="en-US" sz="2000" dirty="0">
                    <a:latin typeface="Book Antiqua" panose="02040602050305030304" pitchFamily="18" charset="0"/>
                  </a:rPr>
                  <a:t>(3,5)</a:t>
                </a:r>
              </a:p>
              <a:p>
                <a:r>
                  <a:rPr lang="en-US" sz="2000" dirty="0">
                    <a:latin typeface="Book Antiqua" panose="02040602050305030304" pitchFamily="18" charset="0"/>
                  </a:rPr>
                  <a:t>iv. </a:t>
                </a:r>
                <a:r>
                  <a:rPr lang="en-US" sz="2000" dirty="0" err="1">
                    <a:latin typeface="Book Antiqua" panose="02040602050305030304" pitchFamily="18" charset="0"/>
                  </a:rPr>
                  <a:t>Math.sqrt</a:t>
                </a:r>
                <a:r>
                  <a:rPr lang="en-US" sz="2000" dirty="0">
                    <a:latin typeface="Book Antiqua" panose="02040602050305030304" pitchFamily="18" charset="0"/>
                  </a:rPr>
                  <a:t>(25.0)</a:t>
                </a:r>
              </a:p>
              <a:p>
                <a:r>
                  <a:rPr lang="en-US" sz="2000" dirty="0">
                    <a:latin typeface="Book Antiqua" panose="02040602050305030304" pitchFamily="18" charset="0"/>
                  </a:rPr>
                  <a:t>v. </a:t>
                </a:r>
                <a:r>
                  <a:rPr lang="en-US" sz="2000" dirty="0" err="1">
                    <a:latin typeface="Book Antiqua" panose="02040602050305030304" pitchFamily="18" charset="0"/>
                  </a:rPr>
                  <a:t>Math.floor</a:t>
                </a:r>
                <a:r>
                  <a:rPr lang="en-US" sz="2000" dirty="0">
                    <a:latin typeface="Book Antiqua" panose="02040602050305030304" pitchFamily="18" charset="0"/>
                  </a:rPr>
                  <a:t>(28.95)</a:t>
                </a:r>
              </a:p>
              <a:p>
                <a:r>
                  <a:rPr lang="en-US" sz="2000" dirty="0">
                    <a:latin typeface="Book Antiqua" panose="02040602050305030304" pitchFamily="18" charset="0"/>
                  </a:rPr>
                  <a:t>vi. </a:t>
                </a:r>
                <a:r>
                  <a:rPr lang="en-US" sz="2000" dirty="0" err="1">
                    <a:latin typeface="Book Antiqua" panose="02040602050305030304" pitchFamily="18" charset="0"/>
                  </a:rPr>
                  <a:t>Math.ceil</a:t>
                </a:r>
                <a:r>
                  <a:rPr lang="en-US" sz="2000" dirty="0">
                    <a:latin typeface="Book Antiqua" panose="02040602050305030304" pitchFamily="18" charset="0"/>
                  </a:rPr>
                  <a:t>(35.2</a:t>
                </a:r>
                <a:r>
                  <a:rPr lang="en-US" sz="2000" dirty="0" smtClean="0">
                    <a:latin typeface="Book Antiqua" panose="02040602050305030304" pitchFamily="18" charset="0"/>
                  </a:rPr>
                  <a:t>)</a:t>
                </a:r>
              </a:p>
              <a:p>
                <a:r>
                  <a:rPr lang="en-US" sz="2000" dirty="0" smtClean="0">
                    <a:latin typeface="Book Antiqua" panose="02040602050305030304" pitchFamily="18" charset="0"/>
                  </a:rPr>
                  <a:t>vii. </a:t>
                </a:r>
                <a:r>
                  <a:rPr lang="en-US" sz="2000" dirty="0" err="1" smtClean="0">
                    <a:latin typeface="Book Antiqua" panose="02040602050305030304" pitchFamily="18" charset="0"/>
                  </a:rPr>
                  <a:t>Math.round</a:t>
                </a:r>
                <a:r>
                  <a:rPr lang="en-US" sz="2000" dirty="0" smtClean="0">
                    <a:latin typeface="Book Antiqua" panose="02040602050305030304" pitchFamily="18" charset="0"/>
                  </a:rPr>
                  <a:t>(45.5)</a:t>
                </a:r>
              </a:p>
              <a:p>
                <a:r>
                  <a:rPr lang="en-US" sz="2000" dirty="0">
                    <a:latin typeface="Book Antiqua" panose="02040602050305030304" pitchFamily="18" charset="0"/>
                  </a:rPr>
                  <a:t>vii. </a:t>
                </a:r>
                <a:r>
                  <a:rPr lang="en-US" sz="2000" dirty="0" err="1" smtClean="0">
                    <a:latin typeface="Book Antiqua" panose="02040602050305030304" pitchFamily="18" charset="0"/>
                  </a:rPr>
                  <a:t>Math.round</a:t>
                </a:r>
                <a:r>
                  <a:rPr lang="en-US" sz="2000" dirty="0" smtClean="0">
                    <a:latin typeface="Book Antiqua" panose="02040602050305030304" pitchFamily="18" charset="0"/>
                  </a:rPr>
                  <a:t>(45.4)</a:t>
                </a:r>
                <a:endParaRPr lang="en-US" sz="2000" dirty="0">
                  <a:latin typeface="Book Antiqua" panose="02040602050305030304" pitchFamily="18" charset="0"/>
                </a:endParaRPr>
              </a:p>
              <a:p>
                <a:endParaRPr lang="en-US" sz="2000" dirty="0" smtClean="0">
                  <a:latin typeface="Book Antiqua" panose="02040602050305030304" pitchFamily="18" charset="0"/>
                </a:endParaRPr>
              </a:p>
              <a:p>
                <a:r>
                  <a:rPr lang="en-US" sz="2000" b="1" dirty="0" smtClean="0">
                    <a:solidFill>
                      <a:srgbClr val="FF0000"/>
                    </a:solidFill>
                  </a:rPr>
                  <a:t>2</a:t>
                </a:r>
                <a:r>
                  <a:rPr lang="en-US" sz="2000" dirty="0">
                    <a:solidFill>
                      <a:srgbClr val="FF0000"/>
                    </a:solidFill>
                  </a:rPr>
                  <a:t>. </a:t>
                </a:r>
                <a:r>
                  <a:rPr lang="en-US" sz="2000" b="1" dirty="0">
                    <a:solidFill>
                      <a:srgbClr val="FF0000"/>
                    </a:solidFill>
                  </a:rPr>
                  <a:t>Using the method described in table 7-1, write each of the following as</a:t>
                </a:r>
              </a:p>
              <a:p>
                <a:r>
                  <a:rPr lang="en-US" sz="2000" b="1" dirty="0">
                    <a:solidFill>
                      <a:srgbClr val="FF0000"/>
                    </a:solidFill>
                  </a:rPr>
                  <a:t>a java expression.</a:t>
                </a:r>
              </a:p>
              <a:p>
                <a:r>
                  <a:rPr lang="en-US" sz="2000" dirty="0"/>
                  <a:t>i. </a:t>
                </a:r>
                <a:r>
                  <a:rPr lang="en-US" sz="2000" dirty="0" smtClean="0"/>
                  <a:t>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2.0</m:t>
                        </m:r>
                      </m:e>
                      <m:sup>
                        <m:r>
                          <a:rPr lang="en-US" sz="2000" b="0" i="1" dirty="0" smtClean="0">
                            <a:latin typeface="Cambria Math" panose="02040503050406030204" pitchFamily="18" charset="0"/>
                          </a:rPr>
                          <m:t>5.2</m:t>
                        </m:r>
                      </m:sup>
                    </m:sSup>
                  </m:oMath>
                </a14:m>
                <a:r>
                  <a:rPr lang="en-US" sz="2000" dirty="0" smtClean="0"/>
                  <a:t>  -- &gt; </a:t>
                </a:r>
                <a:r>
                  <a:rPr lang="en-US" sz="2000" dirty="0" err="1" smtClean="0"/>
                  <a:t>Math.pow</a:t>
                </a:r>
                <a:r>
                  <a:rPr lang="en-US" sz="2000" dirty="0" smtClean="0"/>
                  <a:t>(2.0,5.2)</a:t>
                </a:r>
                <a:endParaRPr lang="en-US" sz="2000" dirty="0"/>
              </a:p>
              <a:p>
                <a:r>
                  <a:rPr lang="en-US" sz="2000" dirty="0"/>
                  <a:t>ii.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i="1" smtClean="0">
                                <a:latin typeface="Cambria Math" panose="02040503050406030204" pitchFamily="18" charset="0"/>
                              </a:rPr>
                              <m:t>𝑎</m:t>
                            </m:r>
                          </m:e>
                          <m:sup>
                            <m:r>
                              <a:rPr lang="en-US" sz="2000" b="0" i="1" smtClean="0">
                                <a:latin typeface="Cambria Math" panose="02040503050406030204" pitchFamily="18" charset="0"/>
                              </a:rPr>
                              <m:t>5</m:t>
                            </m:r>
                          </m:sup>
                        </m:sSup>
                        <m:r>
                          <a:rPr lang="en-US" sz="2000" i="1" smtClean="0">
                            <a:latin typeface="Cambria Math" panose="02040503050406030204" pitchFamily="18" charset="0"/>
                          </a:rPr>
                          <m:t>+</m:t>
                        </m:r>
                        <m:sSup>
                          <m:sSupPr>
                            <m:ctrlPr>
                              <a:rPr lang="en-US" sz="2000" i="1" smtClean="0">
                                <a:latin typeface="Cambria Math" panose="02040503050406030204" pitchFamily="18" charset="0"/>
                              </a:rPr>
                            </m:ctrlPr>
                          </m:sSupPr>
                          <m:e>
                            <m:r>
                              <a:rPr lang="en-US" sz="2000" i="1" smtClean="0">
                                <a:latin typeface="Cambria Math" panose="02040503050406030204" pitchFamily="18" charset="0"/>
                              </a:rPr>
                              <m:t>𝑏</m:t>
                            </m:r>
                          </m:e>
                          <m:sup>
                            <m:r>
                              <a:rPr lang="en-US" sz="2000" b="0" i="1" smtClean="0">
                                <a:latin typeface="Cambria Math" panose="02040503050406030204" pitchFamily="18" charset="0"/>
                              </a:rPr>
                              <m:t>7</m:t>
                            </m:r>
                          </m:sup>
                        </m:sSup>
                      </m:e>
                    </m:rad>
                  </m:oMath>
                </a14:m>
                <a:r>
                  <a:rPr lang="en-US" sz="2000" dirty="0" smtClean="0"/>
                  <a:t>  </a:t>
                </a:r>
                <a:r>
                  <a:rPr lang="en-US" sz="2000" dirty="0" smtClean="0">
                    <a:sym typeface="Wingdings" panose="05000000000000000000" pitchFamily="2" charset="2"/>
                  </a:rPr>
                  <a:t> </a:t>
                </a:r>
                <a:r>
                  <a:rPr lang="en-US" sz="2000" dirty="0" err="1" smtClean="0">
                    <a:sym typeface="Wingdings" panose="05000000000000000000" pitchFamily="2" charset="2"/>
                  </a:rPr>
                  <a:t>Math.sqrt</a:t>
                </a:r>
                <a:r>
                  <a:rPr lang="en-US" sz="2000" dirty="0" smtClean="0">
                    <a:sym typeface="Wingdings" panose="05000000000000000000" pitchFamily="2" charset="2"/>
                  </a:rPr>
                  <a:t>(</a:t>
                </a:r>
                <a:r>
                  <a:rPr lang="en-US" sz="2000" dirty="0" err="1" smtClean="0">
                    <a:sym typeface="Wingdings" panose="05000000000000000000" pitchFamily="2" charset="2"/>
                  </a:rPr>
                  <a:t>Math.pow</a:t>
                </a:r>
                <a:r>
                  <a:rPr lang="en-US" sz="2000" dirty="0" smtClean="0">
                    <a:sym typeface="Wingdings" panose="05000000000000000000" pitchFamily="2" charset="2"/>
                  </a:rPr>
                  <a:t>(a,5) + </a:t>
                </a:r>
                <a:r>
                  <a:rPr lang="en-US" sz="2000" dirty="0" err="1" smtClean="0">
                    <a:sym typeface="Wingdings" panose="05000000000000000000" pitchFamily="2" charset="2"/>
                  </a:rPr>
                  <a:t>Math.pow</a:t>
                </a:r>
                <a:r>
                  <a:rPr lang="en-US" sz="2000" dirty="0" smtClean="0">
                    <a:sym typeface="Wingdings" panose="05000000000000000000" pitchFamily="2" charset="2"/>
                  </a:rPr>
                  <a:t>(b,7))</a:t>
                </a:r>
                <a:endParaRPr lang="en-US" sz="2000" dirty="0"/>
              </a:p>
              <a:p>
                <a:r>
                  <a:rPr lang="en-US" sz="2000" dirty="0" smtClean="0"/>
                  <a:t>iii. </a:t>
                </a:r>
                <a14:m>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panose="02040503050406030204" pitchFamily="18" charset="0"/>
                          </a:rPr>
                          <m:t>−</m:t>
                        </m:r>
                        <m:r>
                          <a:rPr lang="en-US" sz="2000" i="1" smtClean="0">
                            <a:latin typeface="Cambria Math" panose="02040503050406030204" pitchFamily="18" charset="0"/>
                          </a:rPr>
                          <m:t>𝑏</m:t>
                        </m:r>
                        <m:r>
                          <a:rPr lang="en-US" sz="2000" i="1" smtClean="0">
                            <a:latin typeface="Cambria Math" panose="02040503050406030204" pitchFamily="18" charset="0"/>
                          </a:rPr>
                          <m:t>±</m:t>
                        </m:r>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i="1" smtClean="0">
                                    <a:latin typeface="Cambria Math" panose="02040503050406030204" pitchFamily="18" charset="0"/>
                                  </a:rPr>
                                  <m:t>𝑏</m:t>
                                </m:r>
                              </m:e>
                              <m:sup>
                                <m:r>
                                  <a:rPr lang="en-US" sz="2000" i="1" smtClean="0">
                                    <a:latin typeface="Cambria Math" panose="02040503050406030204" pitchFamily="18" charset="0"/>
                                  </a:rPr>
                                  <m:t>2</m:t>
                                </m:r>
                              </m:sup>
                            </m:sSup>
                            <m:r>
                              <a:rPr lang="en-US" sz="2000" i="1" smtClean="0">
                                <a:latin typeface="Cambria Math" panose="02040503050406030204" pitchFamily="18" charset="0"/>
                              </a:rPr>
                              <m:t>−4</m:t>
                            </m:r>
                            <m:r>
                              <a:rPr lang="en-US" sz="2000" i="1" smtClean="0">
                                <a:latin typeface="Cambria Math" panose="02040503050406030204" pitchFamily="18" charset="0"/>
                              </a:rPr>
                              <m:t>𝑎𝑐</m:t>
                            </m:r>
                          </m:e>
                        </m:rad>
                      </m:num>
                      <m:den>
                        <m:r>
                          <a:rPr lang="en-US" sz="2000" i="1" smtClean="0">
                            <a:latin typeface="Cambria Math" panose="02040503050406030204" pitchFamily="18" charset="0"/>
                          </a:rPr>
                          <m:t>2</m:t>
                        </m:r>
                        <m:r>
                          <a:rPr lang="en-US" sz="2000" i="1" smtClean="0">
                            <a:latin typeface="Cambria Math" panose="02040503050406030204" pitchFamily="18" charset="0"/>
                          </a:rPr>
                          <m:t>𝑎</m:t>
                        </m:r>
                      </m:den>
                    </m:f>
                  </m:oMath>
                </a14:m>
                <a:r>
                  <a:rPr lang="en-US" sz="2000" dirty="0" smtClean="0"/>
                  <a:t>   </a:t>
                </a:r>
                <a:r>
                  <a:rPr lang="en-US" sz="2000" dirty="0" smtClean="0">
                    <a:sym typeface="Wingdings" panose="05000000000000000000" pitchFamily="2" charset="2"/>
                  </a:rPr>
                  <a:t> </a:t>
                </a:r>
                <a:r>
                  <a:rPr lang="en-US" sz="2000" dirty="0" smtClean="0"/>
                  <a:t> d = </a:t>
                </a:r>
                <a:r>
                  <a:rPr lang="en-US" sz="2000" dirty="0" err="1" smtClean="0"/>
                  <a:t>Math.sqrt</a:t>
                </a:r>
                <a:r>
                  <a:rPr lang="en-US" sz="2000" dirty="0" smtClean="0"/>
                  <a:t>(b*b-4*a*c)</a:t>
                </a:r>
              </a:p>
              <a:p>
                <a:r>
                  <a:rPr lang="en-US" sz="2000" dirty="0" smtClean="0"/>
                  <a:t>                           x1</a:t>
                </a:r>
                <a:r>
                  <a:rPr lang="en-US" sz="2000" dirty="0" smtClean="0">
                    <a:sym typeface="Wingdings" panose="05000000000000000000" pitchFamily="2" charset="2"/>
                  </a:rPr>
                  <a:t> (-b + d)/2*a</a:t>
                </a:r>
              </a:p>
              <a:p>
                <a:r>
                  <a:rPr lang="en-US" sz="2000" dirty="0" smtClean="0">
                    <a:sym typeface="Wingdings" panose="05000000000000000000" pitchFamily="2" charset="2"/>
                  </a:rPr>
                  <a:t>                           x2  (-b – d)/2*a</a:t>
                </a:r>
                <a:endParaRPr lang="en-US" sz="2000" dirty="0"/>
              </a:p>
            </p:txBody>
          </p:sp>
        </mc:Choice>
        <mc:Fallback>
          <p:sp>
            <p:nvSpPr>
              <p:cNvPr id="4" name="Rectangle 3"/>
              <p:cNvSpPr>
                <a:spLocks noRot="1" noChangeAspect="1" noMove="1" noResize="1" noEditPoints="1" noAdjustHandles="1" noChangeArrowheads="1" noChangeShapeType="1" noTextEdit="1"/>
              </p:cNvSpPr>
              <p:nvPr/>
            </p:nvSpPr>
            <p:spPr>
              <a:xfrm>
                <a:off x="86061" y="1242323"/>
                <a:ext cx="11542970" cy="5506764"/>
              </a:xfrm>
              <a:prstGeom prst="rect">
                <a:avLst/>
              </a:prstGeom>
              <a:blipFill rotWithShape="0">
                <a:blip r:embed="rId2"/>
                <a:stretch>
                  <a:fillRect l="-528" t="-332" b="-1107"/>
                </a:stretch>
              </a:blipFill>
            </p:spPr>
            <p:txBody>
              <a:bodyPr/>
              <a:lstStyle/>
              <a:p>
                <a:r>
                  <a:rPr lang="en-US">
                    <a:noFill/>
                  </a:rPr>
                  <a:t> </a:t>
                </a:r>
              </a:p>
            </p:txBody>
          </p:sp>
        </mc:Fallback>
      </mc:AlternateContent>
    </p:spTree>
    <p:extLst>
      <p:ext uri="{BB962C8B-B14F-4D97-AF65-F5344CB8AC3E}">
        <p14:creationId xmlns:p14="http://schemas.microsoft.com/office/powerpoint/2010/main" val="20929530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 JAVA OPERATORS  Chapter – 04   &amp;quot;&quot;/&gt;&lt;property id=&quot;20307&quot; value=&quot;256&quot;/&gt;&lt;/object&gt;&lt;object type=&quot;3&quot; unique_id=&quot;10004&quot;&gt;&lt;property id=&quot;20148&quot; value=&quot;5&quot;/&gt;&lt;property id=&quot;20300&quot; value=&quot;Slide 2 - &amp;quot;TOPICS&amp;quot;&quot;/&gt;&lt;property id=&quot;20307&quot; value=&quot;273&quot;/&gt;&lt;/object&gt;&lt;object type=&quot;3&quot; unique_id=&quot;10005&quot;&gt;&lt;property id=&quot;20148&quot; value=&quot;5&quot;/&gt;&lt;property id=&quot;20300&quot; value=&quot;Slide 3 - &amp;quot;Java Operators&amp;quot;&quot;/&gt;&lt;property id=&quot;20307&quot; value=&quot;257&quot;/&gt;&lt;/object&gt;&lt;object type=&quot;3&quot; unique_id=&quot;10006&quot;&gt;&lt;property id=&quot;20148&quot; value=&quot;5&quot;/&gt;&lt;property id=&quot;20300&quot; value=&quot;Slide 4 - &amp;quot;Java Operators&amp;quot;&quot;/&gt;&lt;property id=&quot;20307&quot; value=&quot;274&quot;/&gt;&lt;/object&gt;&lt;object type=&quot;3&quot; unique_id=&quot;10007&quot;&gt;&lt;property id=&quot;20148&quot; value=&quot;5&quot;/&gt;&lt;property id=&quot;20300&quot; value=&quot;Slide 5 - &amp;quot;1. Arithmetic operators&amp;quot;&quot;/&gt;&lt;property id=&quot;20307&quot; value=&quot;258&quot;/&gt;&lt;/object&gt;&lt;object type=&quot;3&quot; unique_id=&quot;10008&quot;&gt;&lt;property id=&quot;20148&quot; value=&quot;5&quot;/&gt;&lt;property id=&quot;20300&quot; value=&quot;Slide 6 - &amp;quot;Arithmetic operators&amp;quot;&quot;/&gt;&lt;property id=&quot;20307&quot; value=&quot;279&quot;/&gt;&lt;/object&gt;&lt;object type=&quot;3&quot; unique_id=&quot;10009&quot;&gt;&lt;property id=&quot;20148&quot; value=&quot;5&quot;/&gt;&lt;property id=&quot;20300&quot; value=&quot;Slide 7 - &amp;quot;Arithmetic operators&amp;quot;&quot;/&gt;&lt;property id=&quot;20307&quot; value=&quot;275&quot;/&gt;&lt;/object&gt;&lt;object type=&quot;3&quot; unique_id=&quot;10010&quot;&gt;&lt;property id=&quot;20148&quot; value=&quot;5&quot;/&gt;&lt;property id=&quot;20300&quot; value=&quot;Slide 8 - &amp;quot;Arithmetic operators&amp;quot;&quot;/&gt;&lt;property id=&quot;20307&quot; value=&quot;276&quot;/&gt;&lt;/object&gt;&lt;object type=&quot;3&quot; unique_id=&quot;10011&quot;&gt;&lt;property id=&quot;20148&quot; value=&quot;5&quot;/&gt;&lt;property id=&quot;20300&quot; value=&quot;Slide 9 - &amp;quot;Arithmetic operators&amp;quot;&quot;/&gt;&lt;property id=&quot;20307&quot; value=&quot;277&quot;/&gt;&lt;/object&gt;&lt;object type=&quot;3&quot; unique_id=&quot;10012&quot;&gt;&lt;property id=&quot;20148&quot; value=&quot;5&quot;/&gt;&lt;property id=&quot;20300&quot; value=&quot;Slide 10 - &amp;quot;Arithmetic operators&amp;quot;&quot;/&gt;&lt;property id=&quot;20307&quot; value=&quot;278&quot;/&gt;&lt;/object&gt;&lt;object type=&quot;3&quot; unique_id=&quot;10013&quot;&gt;&lt;property id=&quot;20148&quot; value=&quot;5&quot;/&gt;&lt;property id=&quot;20300&quot; value=&quot;Slide 11 - &amp;quot;TYPE CONVERSION (CASTING) &amp;quot;&quot;/&gt;&lt;property id=&quot;20307&quot; value=&quot;259&quot;/&gt;&lt;/object&gt;&lt;object type=&quot;3&quot; unique_id=&quot;10015&quot;&gt;&lt;property id=&quot;20148&quot; value=&quot;5&quot;/&gt;&lt;property id=&quot;20300&quot; value=&quot;Slide 12 - &amp;quot;2. Increment &amp;amp; Decrement Operator&amp;quot;&quot;/&gt;&lt;property id=&quot;20307&quot; value=&quot;260&quot;/&gt;&lt;/object&gt;&lt;object type=&quot;3&quot; unique_id=&quot;10016&quot;&gt;&lt;property id=&quot;20148&quot; value=&quot;5&quot;/&gt;&lt;property id=&quot;20300&quot; value=&quot;Slide 16 - &amp;quot;3. Relational Operator &amp;quot;&quot;/&gt;&lt;property id=&quot;20307&quot; value=&quot;261&quot;/&gt;&lt;/object&gt;&lt;object type=&quot;3&quot; unique_id=&quot;10017&quot;&gt;&lt;property id=&quot;20148&quot; value=&quot;5&quot;/&gt;&lt;property id=&quot;20300&quot; value=&quot;Slide 17 - &amp;quot;4. Logical Operators&amp;quot;&quot;/&gt;&lt;property id=&quot;20307&quot; value=&quot;262&quot;/&gt;&lt;/object&gt;&lt;object type=&quot;3&quot; unique_id=&quot;10018&quot;&gt;&lt;property id=&quot;20148&quot; value=&quot;5&quot;/&gt;&lt;property id=&quot;20300&quot; value=&quot;Slide 18 - &amp;quot;5. Conditional Operator&amp;quot;&quot;/&gt;&lt;property id=&quot;20307&quot; value=&quot;263&quot;/&gt;&lt;/object&gt;&lt;object type=&quot;3&quot; unique_id=&quot;10019&quot;&gt;&lt;property id=&quot;20148&quot; value=&quot;5&quot;/&gt;&lt;property id=&quot;20300&quot; value=&quot;Slide 19 - &amp;quot;INPUT AND OUTPUT STATEMENTS&amp;quot;&quot;/&gt;&lt;property id=&quot;20307&quot; value=&quot;264&quot;/&gt;&lt;/object&gt;&lt;object type=&quot;3&quot; unique_id=&quot;10020&quot;&gt;&lt;property id=&quot;20148&quot; value=&quot;5&quot;/&gt;&lt;property id=&quot;20300&quot; value=&quot;Slide 23 - &amp;quot;OUTPUT STATEMENT &amp;quot;&quot;/&gt;&lt;property id=&quot;20307&quot; value=&quot;265&quot;/&gt;&lt;/object&gt;&lt;object type=&quot;3&quot; unique_id=&quot;10021&quot;&gt;&lt;property id=&quot;20148&quot; value=&quot;5&quot;/&gt;&lt;property id=&quot;20300&quot; value=&quot;Slide 24 - &amp;quot;Exercises&amp;quot;&quot;/&gt;&lt;property id=&quot;20307&quot; value=&quot;266&quot;/&gt;&lt;/object&gt;&lt;object type=&quot;3&quot; unique_id=&quot;10022&quot;&gt;&lt;property id=&quot;20148&quot; value=&quot;5&quot;/&gt;&lt;property id=&quot;20300&quot; value=&quot;Slide 34&quot;/&gt;&lt;property id=&quot;20307&quot; value=&quot;267&quot;/&gt;&lt;/object&gt;&lt;object type=&quot;3&quot; unique_id=&quot;10023&quot;&gt;&lt;property id=&quot;20148&quot; value=&quot;5&quot;/&gt;&lt;property id=&quot;20300&quot; value=&quot;Slide 35&quot;/&gt;&lt;property id=&quot;20307&quot; value=&quot;268&quot;/&gt;&lt;/object&gt;&lt;object type=&quot;3&quot; unique_id=&quot;10024&quot;&gt;&lt;property id=&quot;20148&quot; value=&quot;5&quot;/&gt;&lt;property id=&quot;20300&quot; value=&quot;Slide 36&quot;/&gt;&lt;property id=&quot;20307&quot; value=&quot;269&quot;/&gt;&lt;/object&gt;&lt;object type=&quot;3&quot; unique_id=&quot;10025&quot;&gt;&lt;property id=&quot;20148&quot; value=&quot;5&quot;/&gt;&lt;property id=&quot;20300&quot; value=&quot;Slide 37&quot;/&gt;&lt;property id=&quot;20307&quot; value=&quot;270&quot;/&gt;&lt;/object&gt;&lt;object type=&quot;3&quot; unique_id=&quot;10026&quot;&gt;&lt;property id=&quot;20148&quot; value=&quot;5&quot;/&gt;&lt;property id=&quot;20300&quot; value=&quot;Slide 38&quot;/&gt;&lt;property id=&quot;20307&quot; value=&quot;271&quot;/&gt;&lt;/object&gt;&lt;object type=&quot;3&quot; unique_id=&quot;10027&quot;&gt;&lt;property id=&quot;20148&quot; value=&quot;5&quot;/&gt;&lt;property id=&quot;20300&quot; value=&quot;Slide 39&quot;/&gt;&lt;property id=&quot;20307&quot; value=&quot;272&quot;/&gt;&lt;/object&gt;&lt;object type=&quot;3&quot; unique_id=&quot;10510&quot;&gt;&lt;property id=&quot;20148&quot; value=&quot;5&quot;/&gt;&lt;property id=&quot;20300&quot; value=&quot;Slide 13 - &amp;quot;2. Increment &amp;amp; Decrement Operator (cont)&amp;quot;&quot;/&gt;&lt;property id=&quot;20307&quot; value=&quot;280&quot;/&gt;&lt;/object&gt;&lt;object type=&quot;3&quot; unique_id=&quot;10754&quot;&gt;&lt;property id=&quot;20148&quot; value=&quot;5&quot;/&gt;&lt;property id=&quot;20300&quot; value=&quot;Slide 14 - &amp;quot;2. Increment &amp;amp; Decrement Operator (cont)&amp;quot;&quot;/&gt;&lt;property id=&quot;20307&quot; value=&quot;281&quot;/&gt;&lt;/object&gt;&lt;object type=&quot;3&quot; unique_id=&quot;10951&quot;&gt;&lt;property id=&quot;20148&quot; value=&quot;5&quot;/&gt;&lt;property id=&quot;20300&quot; value=&quot;Slide 15 - &amp;quot;2. Increment &amp;amp; Decrement Operator (cont)&amp;quot;&quot;/&gt;&lt;property id=&quot;20307&quot; value=&quot;282&quot;/&gt;&lt;/object&gt;&lt;object type=&quot;3&quot; unique_id=&quot;11503&quot;&gt;&lt;property id=&quot;20148&quot; value=&quot;5&quot;/&gt;&lt;property id=&quot;20300&quot; value=&quot;Slide 20 - &amp;quot;INPUT AND OUTPUT STATEMENTS (cont)&amp;quot;&quot;/&gt;&lt;property id=&quot;20307&quot; value=&quot;283&quot;/&gt;&lt;/object&gt;&lt;object type=&quot;3&quot; unique_id=&quot;11714&quot;&gt;&lt;property id=&quot;20148&quot; value=&quot;5&quot;/&gt;&lt;property id=&quot;20300&quot; value=&quot;Slide 21 - &amp;quot;INPUT AND OUTPUT STATEMENTS (cont)&amp;quot;&quot;/&gt;&lt;property id=&quot;20307&quot; value=&quot;284&quot;/&gt;&lt;/object&gt;&lt;object type=&quot;3&quot; unique_id=&quot;11870&quot;&gt;&lt;property id=&quot;20148&quot; value=&quot;5&quot;/&gt;&lt;property id=&quot;20300&quot; value=&quot;Slide 22 - &amp;quot;INPUT AND OUTPUT STATEMENTS (cont)&amp;quot;&quot;/&gt;&lt;property id=&quot;20307&quot; value=&quot;285&quot;/&gt;&lt;/object&gt;&lt;object type=&quot;3&quot; unique_id=&quot;11967&quot;&gt;&lt;property id=&quot;20148&quot; value=&quot;5&quot;/&gt;&lt;property id=&quot;20300&quot; value=&quot;Slide 25 - &amp;quot;Exercises&amp;quot;&quot;/&gt;&lt;property id=&quot;20307&quot; value=&quot;286&quot;/&gt;&lt;/object&gt;&lt;object type=&quot;3&quot; unique_id=&quot;12067&quot;&gt;&lt;property id=&quot;20148&quot; value=&quot;5&quot;/&gt;&lt;property id=&quot;20300&quot; value=&quot;Slide 26 - &amp;quot;Exercises&amp;quot;&quot;/&gt;&lt;property id=&quot;20307&quot; value=&quot;287&quot;/&gt;&lt;/object&gt;&lt;object type=&quot;3&quot; unique_id=&quot;12238&quot;&gt;&lt;property id=&quot;20148&quot; value=&quot;5&quot;/&gt;&lt;property id=&quot;20300&quot; value=&quot;Slide 27 - &amp;quot;Example Programs&amp;quot;&quot;/&gt;&lt;property id=&quot;20307&quot; value=&quot;288&quot;/&gt;&lt;/object&gt;&lt;object type=&quot;3&quot; unique_id=&quot;12344&quot;&gt;&lt;property id=&quot;20148&quot; value=&quot;5&quot;/&gt;&lt;property id=&quot;20300&quot; value=&quot;Slide 28 - &amp;quot;Example Programs&amp;quot;&quot;/&gt;&lt;property id=&quot;20307&quot; value=&quot;289&quot;/&gt;&lt;/object&gt;&lt;object type=&quot;3&quot; unique_id=&quot;12597&quot;&gt;&lt;property id=&quot;20148&quot; value=&quot;5&quot;/&gt;&lt;property id=&quot;20300&quot; value=&quot;Slide 29 - &amp;quot;Example Programs&amp;quot;&quot;/&gt;&lt;property id=&quot;20307&quot; value=&quot;290&quot;/&gt;&lt;/object&gt;&lt;object type=&quot;3&quot; unique_id=&quot;12598&quot;&gt;&lt;property id=&quot;20148&quot; value=&quot;5&quot;/&gt;&lt;property id=&quot;20300&quot; value=&quot;Slide 30 - &amp;quot;Example Programs&amp;quot;&quot;/&gt;&lt;property id=&quot;20307&quot; value=&quot;292&quot;/&gt;&lt;/object&gt;&lt;object type=&quot;3&quot; unique_id=&quot;12599&quot;&gt;&lt;property id=&quot;20148&quot; value=&quot;5&quot;/&gt;&lt;property id=&quot;20300&quot; value=&quot;Slide 32 - &amp;quot;Example Programs&amp;quot;&quot;/&gt;&lt;property id=&quot;20307&quot; value=&quot;291&quot;/&gt;&lt;/object&gt;&lt;object type=&quot;3&quot; unique_id=&quot;12795&quot;&gt;&lt;property id=&quot;20148&quot; value=&quot;5&quot;/&gt;&lt;property id=&quot;20300&quot; value=&quot;Slide 31 - &amp;quot;Example Programs&amp;quot;&quot;/&gt;&lt;property id=&quot;20307&quot; value=&quot;293&quot;/&gt;&lt;/object&gt;&lt;object type=&quot;3&quot; unique_id=&quot;12916&quot;&gt;&lt;property id=&quot;20148&quot; value=&quot;5&quot;/&gt;&lt;property id=&quot;20300&quot; value=&quot;Slide 33 - &amp;quot;Example Programs&amp;quot;&quot;/&gt;&lt;property id=&quot;20307&quot; value=&quot;294&quot;/&gt;&lt;/object&gt;&lt;/object&gt;&lt;object type=&quot;8&quot; unique_id=&quot;10054&quot;&gt;&lt;/object&gt;&lt;/object&gt;&lt;/database&gt;"/>
  <p:tag name="SECTOMILLISECCONVERTED" val="1"/>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55619FDD3AE6EC4BA294AC8E2082D437" ma:contentTypeVersion="3" ma:contentTypeDescription="Page is a system content type template created by the Publishing Resources feature. The column templates from Page will be added to all Pages libraries created by the Publishing feature." ma:contentTypeScope="" ma:versionID="270f77fe8998a15bffba3659540e6f6e">
  <xsd:schema xmlns:xsd="http://www.w3.org/2001/XMLSchema" xmlns:xs="http://www.w3.org/2001/XMLSchema" xmlns:p="http://schemas.microsoft.com/office/2006/metadata/properties" xmlns:ns1="http://schemas.microsoft.com/sharepoint/v3" targetNamespace="http://schemas.microsoft.com/office/2006/metadata/properties" ma:root="true" ma:fieldsID="1ce4810a982b6c7d8d47f90aec4cc8c0"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 xsi:nil="tru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Props1.xml><?xml version="1.0" encoding="utf-8"?>
<ds:datastoreItem xmlns:ds="http://schemas.openxmlformats.org/officeDocument/2006/customXml" ds:itemID="{D295BC58-F3E5-410D-874D-93B20125504D}">
  <ds:schemaRefs>
    <ds:schemaRef ds:uri="http://schemas.microsoft.com/sharepoint/v3/contenttype/forms"/>
  </ds:schemaRefs>
</ds:datastoreItem>
</file>

<file path=customXml/itemProps2.xml><?xml version="1.0" encoding="utf-8"?>
<ds:datastoreItem xmlns:ds="http://schemas.openxmlformats.org/officeDocument/2006/customXml" ds:itemID="{D7110D98-8A8C-493E-B299-2527C7938DD7}"/>
</file>

<file path=customXml/itemProps3.xml><?xml version="1.0" encoding="utf-8"?>
<ds:datastoreItem xmlns:ds="http://schemas.openxmlformats.org/officeDocument/2006/customXml" ds:itemID="{D3DA3046-5DC5-47E0-A791-38F7C3B2DC8A}">
  <ds:schemaRefs>
    <ds:schemaRef ds:uri="http://schemas.microsoft.com/office/2006/documentManagement/types"/>
    <ds:schemaRef ds:uri="http://purl.org/dc/elements/1.1/"/>
    <ds:schemaRef ds:uri="http://schemas.microsoft.com/office/2006/metadata/properties"/>
    <ds:schemaRef ds:uri="http://www.w3.org/XML/1998/namespace"/>
    <ds:schemaRef ds:uri="b633f75a-fc1a-4c86-a636-fc08070b12f1"/>
    <ds:schemaRef ds:uri="http://schemas.openxmlformats.org/package/2006/metadata/core-properties"/>
    <ds:schemaRef ds:uri="http://schemas.microsoft.com/office/infopath/2007/PartnerControls"/>
    <ds:schemaRef ds:uri="3c56bc01-328c-478a-9ccb-e7549bb6cd3a"/>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2551</TotalTime>
  <Words>1239</Words>
  <Application>Microsoft Office PowerPoint</Application>
  <PresentationFormat>Widescreen</PresentationFormat>
  <Paragraphs>226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Book Antiqua</vt:lpstr>
      <vt:lpstr>Book Antiqua,Bold</vt:lpstr>
      <vt:lpstr>Cambria Math</vt:lpstr>
      <vt:lpstr>Century Gothic</vt:lpstr>
      <vt:lpstr>Felix Titling</vt:lpstr>
      <vt:lpstr>Times New Roman</vt:lpstr>
      <vt:lpstr>Wingdings</vt:lpstr>
      <vt:lpstr>Vapor Trail</vt:lpstr>
      <vt:lpstr> java METHODS Chapter – 08   </vt:lpstr>
      <vt:lpstr>TOPICS</vt:lpstr>
      <vt:lpstr>Definition</vt:lpstr>
      <vt:lpstr>Definition…</vt:lpstr>
      <vt:lpstr>Types of Methods</vt:lpstr>
      <vt:lpstr>Types of Methods</vt:lpstr>
      <vt:lpstr>Types of Methods</vt:lpstr>
      <vt:lpstr> Predefined Methods:  </vt:lpstr>
      <vt:lpstr> Predefined Methods: Exercise </vt:lpstr>
      <vt:lpstr> Predefined Methods: String class methods  </vt:lpstr>
      <vt:lpstr>PowerPoint Presentation</vt:lpstr>
      <vt:lpstr> Predefined Methods: Few Examples  </vt:lpstr>
      <vt:lpstr> Predefined Methods: Exercise </vt:lpstr>
      <vt:lpstr>Types of Methods </vt:lpstr>
      <vt:lpstr>Types of Methods User Defined Methods :   </vt:lpstr>
      <vt:lpstr>Types of Methods User Defined Methods :   </vt:lpstr>
      <vt:lpstr>Static  METHOD</vt:lpstr>
      <vt:lpstr>Exercises</vt:lpstr>
      <vt:lpstr>Exercises</vt:lpstr>
      <vt:lpstr>Exercises</vt:lpstr>
      <vt:lpstr>Exercises</vt:lpstr>
      <vt:lpstr> Algorithms -TASKS</vt:lpstr>
      <vt:lpstr>PROGRAMMING - TASKS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163 - Programming Concepts</dc:title>
  <dc:creator>Feroz Mohammed</dc:creator>
  <cp:lastModifiedBy>Feroz Mohammed</cp:lastModifiedBy>
  <cp:revision>529</cp:revision>
  <dcterms:created xsi:type="dcterms:W3CDTF">2020-08-29T11:01:32Z</dcterms:created>
  <dcterms:modified xsi:type="dcterms:W3CDTF">2021-03-12T12:51:13Z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0x010100C568DB52D9D0A14D9B2FDCC96666E9F2007948130EC3DB064584E219954237AF390055619FDD3AE6EC4BA294AC8E2082D437</vt:lpwstr>
  </property>
</Properties>
</file>