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73" r:id="rId6"/>
    <p:sldId id="274" r:id="rId7"/>
    <p:sldId id="275" r:id="rId8"/>
    <p:sldId id="303" r:id="rId9"/>
    <p:sldId id="304" r:id="rId10"/>
    <p:sldId id="305" r:id="rId11"/>
    <p:sldId id="307" r:id="rId12"/>
    <p:sldId id="308" r:id="rId13"/>
    <p:sldId id="312" r:id="rId14"/>
    <p:sldId id="310" r:id="rId15"/>
    <p:sldId id="311" r:id="rId16"/>
    <p:sldId id="321" r:id="rId17"/>
    <p:sldId id="314" r:id="rId18"/>
    <p:sldId id="313" r:id="rId19"/>
    <p:sldId id="315" r:id="rId20"/>
    <p:sldId id="316" r:id="rId21"/>
    <p:sldId id="317" r:id="rId22"/>
    <p:sldId id="318" r:id="rId23"/>
    <p:sldId id="319" r:id="rId24"/>
    <p:sldId id="320" r:id="rId25"/>
    <p:sldId id="302" r:id="rId26"/>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6233" autoAdjust="0"/>
  </p:normalViewPr>
  <p:slideViewPr>
    <p:cSldViewPr snapToGrid="0">
      <p:cViewPr varScale="1">
        <p:scale>
          <a:sx n="74" d="100"/>
          <a:sy n="74" d="100"/>
        </p:scale>
        <p:origin x="84" y="6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1164A6-3AAE-4AF1-BDB2-5E9E927FF54B}"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en-US"/>
        </a:p>
      </dgm:t>
    </dgm:pt>
    <dgm:pt modelId="{58F3F7F3-3743-4EAA-AE73-09C4FCA03A4C}">
      <dgm:prSet phldrT="[Text]"/>
      <dgm:spPr/>
      <dgm:t>
        <a:bodyPr/>
        <a:lstStyle/>
        <a:p>
          <a:r>
            <a:rPr lang="en-US" dirty="0" smtClean="0"/>
            <a:t>Arrays</a:t>
          </a:r>
          <a:endParaRPr lang="en-US" dirty="0"/>
        </a:p>
      </dgm:t>
    </dgm:pt>
    <dgm:pt modelId="{724E8E17-6602-4008-9C4C-753528BF6582}" type="parTrans" cxnId="{414C78FD-B332-474D-AC13-29498860ABFD}">
      <dgm:prSet/>
      <dgm:spPr/>
      <dgm:t>
        <a:bodyPr/>
        <a:lstStyle/>
        <a:p>
          <a:endParaRPr lang="en-US"/>
        </a:p>
      </dgm:t>
    </dgm:pt>
    <dgm:pt modelId="{BF846D9A-9163-44DD-8840-1F5477722047}" type="sibTrans" cxnId="{414C78FD-B332-474D-AC13-29498860ABFD}">
      <dgm:prSet/>
      <dgm:spPr/>
      <dgm:t>
        <a:bodyPr/>
        <a:lstStyle/>
        <a:p>
          <a:endParaRPr lang="en-US"/>
        </a:p>
      </dgm:t>
    </dgm:pt>
    <dgm:pt modelId="{32EE4F6F-9ABD-4683-AC95-951421F0950D}">
      <dgm:prSet phldrT="[Text]"/>
      <dgm:spPr/>
      <dgm:t>
        <a:bodyPr/>
        <a:lstStyle/>
        <a:p>
          <a:r>
            <a:rPr lang="en-US" dirty="0" smtClean="0"/>
            <a:t>Single Dimension</a:t>
          </a:r>
          <a:endParaRPr lang="en-US" dirty="0"/>
        </a:p>
      </dgm:t>
    </dgm:pt>
    <dgm:pt modelId="{84887A10-131F-4F96-9E25-404327B60F2A}" type="parTrans" cxnId="{532BBBF2-3A8D-42C1-A7CE-A8841364E9E4}">
      <dgm:prSet/>
      <dgm:spPr/>
      <dgm:t>
        <a:bodyPr/>
        <a:lstStyle/>
        <a:p>
          <a:endParaRPr lang="en-US"/>
        </a:p>
      </dgm:t>
    </dgm:pt>
    <dgm:pt modelId="{FB48FA25-2526-4658-BBEE-6597B037DEC0}" type="sibTrans" cxnId="{532BBBF2-3A8D-42C1-A7CE-A8841364E9E4}">
      <dgm:prSet/>
      <dgm:spPr/>
      <dgm:t>
        <a:bodyPr/>
        <a:lstStyle/>
        <a:p>
          <a:endParaRPr lang="en-US"/>
        </a:p>
      </dgm:t>
    </dgm:pt>
    <dgm:pt modelId="{72A98EC0-D39C-46A1-A040-F3CC6B6C7004}">
      <dgm:prSet phldrT="[Text]"/>
      <dgm:spPr/>
      <dgm:t>
        <a:bodyPr/>
        <a:lstStyle/>
        <a:p>
          <a:r>
            <a:rPr lang="en-US" dirty="0" smtClean="0"/>
            <a:t>Multi Dimension</a:t>
          </a:r>
          <a:endParaRPr lang="en-US" dirty="0"/>
        </a:p>
      </dgm:t>
    </dgm:pt>
    <dgm:pt modelId="{936202EA-AE44-43B8-AC50-ADFFE0746203}" type="parTrans" cxnId="{89002AFD-32A5-471C-AB33-D7EC713504BC}">
      <dgm:prSet/>
      <dgm:spPr/>
      <dgm:t>
        <a:bodyPr/>
        <a:lstStyle/>
        <a:p>
          <a:endParaRPr lang="en-US"/>
        </a:p>
      </dgm:t>
    </dgm:pt>
    <dgm:pt modelId="{D8EDFB0B-D7F2-45E2-9647-19756743E931}" type="sibTrans" cxnId="{89002AFD-32A5-471C-AB33-D7EC713504BC}">
      <dgm:prSet/>
      <dgm:spPr/>
      <dgm:t>
        <a:bodyPr/>
        <a:lstStyle/>
        <a:p>
          <a:endParaRPr lang="en-US"/>
        </a:p>
      </dgm:t>
    </dgm:pt>
    <dgm:pt modelId="{0B57C2B2-14F2-48E3-B334-CD66DE149169}" type="pres">
      <dgm:prSet presAssocID="{BD1164A6-3AAE-4AF1-BDB2-5E9E927FF54B}" presName="hierChild1" presStyleCnt="0">
        <dgm:presLayoutVars>
          <dgm:chPref val="1"/>
          <dgm:dir/>
          <dgm:animOne val="branch"/>
          <dgm:animLvl val="lvl"/>
          <dgm:resizeHandles/>
        </dgm:presLayoutVars>
      </dgm:prSet>
      <dgm:spPr/>
      <dgm:t>
        <a:bodyPr/>
        <a:lstStyle/>
        <a:p>
          <a:endParaRPr lang="en-US"/>
        </a:p>
      </dgm:t>
    </dgm:pt>
    <dgm:pt modelId="{BED9022B-247D-46A4-A1E4-EDFA1ED0C5AD}" type="pres">
      <dgm:prSet presAssocID="{58F3F7F3-3743-4EAA-AE73-09C4FCA03A4C}" presName="hierRoot1" presStyleCnt="0"/>
      <dgm:spPr/>
    </dgm:pt>
    <dgm:pt modelId="{602451FE-E09A-402F-915C-526D29E297EC}" type="pres">
      <dgm:prSet presAssocID="{58F3F7F3-3743-4EAA-AE73-09C4FCA03A4C}" presName="composite" presStyleCnt="0"/>
      <dgm:spPr/>
    </dgm:pt>
    <dgm:pt modelId="{78E2C58C-8503-4939-A5B2-D546AFE1D07E}" type="pres">
      <dgm:prSet presAssocID="{58F3F7F3-3743-4EAA-AE73-09C4FCA03A4C}" presName="background" presStyleLbl="node0" presStyleIdx="0" presStyleCnt="1"/>
      <dgm:spPr/>
    </dgm:pt>
    <dgm:pt modelId="{F388BAE9-A675-41B0-9EDF-81C28303717A}" type="pres">
      <dgm:prSet presAssocID="{58F3F7F3-3743-4EAA-AE73-09C4FCA03A4C}" presName="text" presStyleLbl="fgAcc0" presStyleIdx="0" presStyleCnt="1" custLinFactNeighborX="7814" custLinFactNeighborY="16817">
        <dgm:presLayoutVars>
          <dgm:chPref val="3"/>
        </dgm:presLayoutVars>
      </dgm:prSet>
      <dgm:spPr/>
      <dgm:t>
        <a:bodyPr/>
        <a:lstStyle/>
        <a:p>
          <a:endParaRPr lang="en-US"/>
        </a:p>
      </dgm:t>
    </dgm:pt>
    <dgm:pt modelId="{803DBD09-0520-47E7-A6A7-22BC8E296342}" type="pres">
      <dgm:prSet presAssocID="{58F3F7F3-3743-4EAA-AE73-09C4FCA03A4C}" presName="hierChild2" presStyleCnt="0"/>
      <dgm:spPr/>
    </dgm:pt>
    <dgm:pt modelId="{3FDBBCC6-C64E-4B71-85BE-455BF9D6CAC2}" type="pres">
      <dgm:prSet presAssocID="{84887A10-131F-4F96-9E25-404327B60F2A}" presName="Name10" presStyleLbl="parChTrans1D2" presStyleIdx="0" presStyleCnt="2"/>
      <dgm:spPr/>
      <dgm:t>
        <a:bodyPr/>
        <a:lstStyle/>
        <a:p>
          <a:endParaRPr lang="en-US"/>
        </a:p>
      </dgm:t>
    </dgm:pt>
    <dgm:pt modelId="{622898D5-C274-4DC5-AE53-84E0B54CBDAF}" type="pres">
      <dgm:prSet presAssocID="{32EE4F6F-9ABD-4683-AC95-951421F0950D}" presName="hierRoot2" presStyleCnt="0"/>
      <dgm:spPr/>
    </dgm:pt>
    <dgm:pt modelId="{D61392A9-49D2-43C8-830B-42564A197870}" type="pres">
      <dgm:prSet presAssocID="{32EE4F6F-9ABD-4683-AC95-951421F0950D}" presName="composite2" presStyleCnt="0"/>
      <dgm:spPr/>
    </dgm:pt>
    <dgm:pt modelId="{7B34C2FD-33F2-439A-BA29-511D93A18A81}" type="pres">
      <dgm:prSet presAssocID="{32EE4F6F-9ABD-4683-AC95-951421F0950D}" presName="background2" presStyleLbl="node2" presStyleIdx="0" presStyleCnt="2"/>
      <dgm:spPr/>
    </dgm:pt>
    <dgm:pt modelId="{F91C8D39-1F0F-4228-94FC-BC73CC2FD496}" type="pres">
      <dgm:prSet presAssocID="{32EE4F6F-9ABD-4683-AC95-951421F0950D}" presName="text2" presStyleLbl="fgAcc2" presStyleIdx="0" presStyleCnt="2">
        <dgm:presLayoutVars>
          <dgm:chPref val="3"/>
        </dgm:presLayoutVars>
      </dgm:prSet>
      <dgm:spPr/>
      <dgm:t>
        <a:bodyPr/>
        <a:lstStyle/>
        <a:p>
          <a:endParaRPr lang="en-US"/>
        </a:p>
      </dgm:t>
    </dgm:pt>
    <dgm:pt modelId="{768D77E7-8D84-4179-9B3B-A3A5A23C23C9}" type="pres">
      <dgm:prSet presAssocID="{32EE4F6F-9ABD-4683-AC95-951421F0950D}" presName="hierChild3" presStyleCnt="0"/>
      <dgm:spPr/>
    </dgm:pt>
    <dgm:pt modelId="{055BAC7F-87E5-46E3-A209-C6D108CBBE5E}" type="pres">
      <dgm:prSet presAssocID="{936202EA-AE44-43B8-AC50-ADFFE0746203}" presName="Name10" presStyleLbl="parChTrans1D2" presStyleIdx="1" presStyleCnt="2"/>
      <dgm:spPr/>
      <dgm:t>
        <a:bodyPr/>
        <a:lstStyle/>
        <a:p>
          <a:endParaRPr lang="en-US"/>
        </a:p>
      </dgm:t>
    </dgm:pt>
    <dgm:pt modelId="{56CF34BE-EBDB-4CB7-B824-8603D2877922}" type="pres">
      <dgm:prSet presAssocID="{72A98EC0-D39C-46A1-A040-F3CC6B6C7004}" presName="hierRoot2" presStyleCnt="0"/>
      <dgm:spPr/>
    </dgm:pt>
    <dgm:pt modelId="{A8780D3A-20B3-4B46-83B8-64A58AD41A9A}" type="pres">
      <dgm:prSet presAssocID="{72A98EC0-D39C-46A1-A040-F3CC6B6C7004}" presName="composite2" presStyleCnt="0"/>
      <dgm:spPr/>
    </dgm:pt>
    <dgm:pt modelId="{FF12E959-F397-4413-AF99-AAABCE005746}" type="pres">
      <dgm:prSet presAssocID="{72A98EC0-D39C-46A1-A040-F3CC6B6C7004}" presName="background2" presStyleLbl="node2" presStyleIdx="1" presStyleCnt="2"/>
      <dgm:spPr/>
    </dgm:pt>
    <dgm:pt modelId="{327E4930-DAF0-4D3A-BBB6-40499716E3B9}" type="pres">
      <dgm:prSet presAssocID="{72A98EC0-D39C-46A1-A040-F3CC6B6C7004}" presName="text2" presStyleLbl="fgAcc2" presStyleIdx="1" presStyleCnt="2">
        <dgm:presLayoutVars>
          <dgm:chPref val="3"/>
        </dgm:presLayoutVars>
      </dgm:prSet>
      <dgm:spPr/>
      <dgm:t>
        <a:bodyPr/>
        <a:lstStyle/>
        <a:p>
          <a:endParaRPr lang="en-US"/>
        </a:p>
      </dgm:t>
    </dgm:pt>
    <dgm:pt modelId="{B517ED32-1680-4D1C-9BD3-9FC78F7FE2FC}" type="pres">
      <dgm:prSet presAssocID="{72A98EC0-D39C-46A1-A040-F3CC6B6C7004}" presName="hierChild3" presStyleCnt="0"/>
      <dgm:spPr/>
    </dgm:pt>
  </dgm:ptLst>
  <dgm:cxnLst>
    <dgm:cxn modelId="{D2072837-D44B-468D-86BB-A3ACBCC84521}" type="presOf" srcId="{936202EA-AE44-43B8-AC50-ADFFE0746203}" destId="{055BAC7F-87E5-46E3-A209-C6D108CBBE5E}" srcOrd="0" destOrd="0" presId="urn:microsoft.com/office/officeart/2005/8/layout/hierarchy1"/>
    <dgm:cxn modelId="{38B9C799-D9EA-4792-9B4A-9CF1DE4FB403}" type="presOf" srcId="{32EE4F6F-9ABD-4683-AC95-951421F0950D}" destId="{F91C8D39-1F0F-4228-94FC-BC73CC2FD496}" srcOrd="0" destOrd="0" presId="urn:microsoft.com/office/officeart/2005/8/layout/hierarchy1"/>
    <dgm:cxn modelId="{3E0845DD-296D-4CC3-B39A-65C51540E403}" type="presOf" srcId="{BD1164A6-3AAE-4AF1-BDB2-5E9E927FF54B}" destId="{0B57C2B2-14F2-48E3-B334-CD66DE149169}" srcOrd="0" destOrd="0" presId="urn:microsoft.com/office/officeart/2005/8/layout/hierarchy1"/>
    <dgm:cxn modelId="{414C78FD-B332-474D-AC13-29498860ABFD}" srcId="{BD1164A6-3AAE-4AF1-BDB2-5E9E927FF54B}" destId="{58F3F7F3-3743-4EAA-AE73-09C4FCA03A4C}" srcOrd="0" destOrd="0" parTransId="{724E8E17-6602-4008-9C4C-753528BF6582}" sibTransId="{BF846D9A-9163-44DD-8840-1F5477722047}"/>
    <dgm:cxn modelId="{380F5611-7552-4BD5-8A6C-8E49F8A3626D}" type="presOf" srcId="{84887A10-131F-4F96-9E25-404327B60F2A}" destId="{3FDBBCC6-C64E-4B71-85BE-455BF9D6CAC2}" srcOrd="0" destOrd="0" presId="urn:microsoft.com/office/officeart/2005/8/layout/hierarchy1"/>
    <dgm:cxn modelId="{89002AFD-32A5-471C-AB33-D7EC713504BC}" srcId="{58F3F7F3-3743-4EAA-AE73-09C4FCA03A4C}" destId="{72A98EC0-D39C-46A1-A040-F3CC6B6C7004}" srcOrd="1" destOrd="0" parTransId="{936202EA-AE44-43B8-AC50-ADFFE0746203}" sibTransId="{D8EDFB0B-D7F2-45E2-9647-19756743E931}"/>
    <dgm:cxn modelId="{532BBBF2-3A8D-42C1-A7CE-A8841364E9E4}" srcId="{58F3F7F3-3743-4EAA-AE73-09C4FCA03A4C}" destId="{32EE4F6F-9ABD-4683-AC95-951421F0950D}" srcOrd="0" destOrd="0" parTransId="{84887A10-131F-4F96-9E25-404327B60F2A}" sibTransId="{FB48FA25-2526-4658-BBEE-6597B037DEC0}"/>
    <dgm:cxn modelId="{926D464F-EC9D-4F7A-89A9-2E5979C4A35A}" type="presOf" srcId="{58F3F7F3-3743-4EAA-AE73-09C4FCA03A4C}" destId="{F388BAE9-A675-41B0-9EDF-81C28303717A}" srcOrd="0" destOrd="0" presId="urn:microsoft.com/office/officeart/2005/8/layout/hierarchy1"/>
    <dgm:cxn modelId="{3DC4E6F1-E109-4673-BC0F-6BB576058017}" type="presOf" srcId="{72A98EC0-D39C-46A1-A040-F3CC6B6C7004}" destId="{327E4930-DAF0-4D3A-BBB6-40499716E3B9}" srcOrd="0" destOrd="0" presId="urn:microsoft.com/office/officeart/2005/8/layout/hierarchy1"/>
    <dgm:cxn modelId="{0BE35E3F-CADB-4789-AB73-F1F455315780}" type="presParOf" srcId="{0B57C2B2-14F2-48E3-B334-CD66DE149169}" destId="{BED9022B-247D-46A4-A1E4-EDFA1ED0C5AD}" srcOrd="0" destOrd="0" presId="urn:microsoft.com/office/officeart/2005/8/layout/hierarchy1"/>
    <dgm:cxn modelId="{00556B3F-05A4-4F7A-B192-9284EE2571C8}" type="presParOf" srcId="{BED9022B-247D-46A4-A1E4-EDFA1ED0C5AD}" destId="{602451FE-E09A-402F-915C-526D29E297EC}" srcOrd="0" destOrd="0" presId="urn:microsoft.com/office/officeart/2005/8/layout/hierarchy1"/>
    <dgm:cxn modelId="{45F1553C-E6C3-4F3C-BC0B-CFA43FF2DD20}" type="presParOf" srcId="{602451FE-E09A-402F-915C-526D29E297EC}" destId="{78E2C58C-8503-4939-A5B2-D546AFE1D07E}" srcOrd="0" destOrd="0" presId="urn:microsoft.com/office/officeart/2005/8/layout/hierarchy1"/>
    <dgm:cxn modelId="{77176E48-D5D0-4DDE-ADDB-6DCC4D189F38}" type="presParOf" srcId="{602451FE-E09A-402F-915C-526D29E297EC}" destId="{F388BAE9-A675-41B0-9EDF-81C28303717A}" srcOrd="1" destOrd="0" presId="urn:microsoft.com/office/officeart/2005/8/layout/hierarchy1"/>
    <dgm:cxn modelId="{256F03BD-5D3E-45DE-9850-0B9D355D9DA2}" type="presParOf" srcId="{BED9022B-247D-46A4-A1E4-EDFA1ED0C5AD}" destId="{803DBD09-0520-47E7-A6A7-22BC8E296342}" srcOrd="1" destOrd="0" presId="urn:microsoft.com/office/officeart/2005/8/layout/hierarchy1"/>
    <dgm:cxn modelId="{897513EA-82B4-4C2B-B913-78764F448591}" type="presParOf" srcId="{803DBD09-0520-47E7-A6A7-22BC8E296342}" destId="{3FDBBCC6-C64E-4B71-85BE-455BF9D6CAC2}" srcOrd="0" destOrd="0" presId="urn:microsoft.com/office/officeart/2005/8/layout/hierarchy1"/>
    <dgm:cxn modelId="{31F636FA-9A23-4431-BB55-CEF3D68037FB}" type="presParOf" srcId="{803DBD09-0520-47E7-A6A7-22BC8E296342}" destId="{622898D5-C274-4DC5-AE53-84E0B54CBDAF}" srcOrd="1" destOrd="0" presId="urn:microsoft.com/office/officeart/2005/8/layout/hierarchy1"/>
    <dgm:cxn modelId="{EC41D6E4-F08E-4547-A3FD-59BBB97D5B80}" type="presParOf" srcId="{622898D5-C274-4DC5-AE53-84E0B54CBDAF}" destId="{D61392A9-49D2-43C8-830B-42564A197870}" srcOrd="0" destOrd="0" presId="urn:microsoft.com/office/officeart/2005/8/layout/hierarchy1"/>
    <dgm:cxn modelId="{4F1D44B5-42BB-4468-BF16-E5111A4B59CA}" type="presParOf" srcId="{D61392A9-49D2-43C8-830B-42564A197870}" destId="{7B34C2FD-33F2-439A-BA29-511D93A18A81}" srcOrd="0" destOrd="0" presId="urn:microsoft.com/office/officeart/2005/8/layout/hierarchy1"/>
    <dgm:cxn modelId="{D335AD89-701B-4649-8562-6D6EBFFFD183}" type="presParOf" srcId="{D61392A9-49D2-43C8-830B-42564A197870}" destId="{F91C8D39-1F0F-4228-94FC-BC73CC2FD496}" srcOrd="1" destOrd="0" presId="urn:microsoft.com/office/officeart/2005/8/layout/hierarchy1"/>
    <dgm:cxn modelId="{56ECF72E-9506-47CA-8424-F75897720FF9}" type="presParOf" srcId="{622898D5-C274-4DC5-AE53-84E0B54CBDAF}" destId="{768D77E7-8D84-4179-9B3B-A3A5A23C23C9}" srcOrd="1" destOrd="0" presId="urn:microsoft.com/office/officeart/2005/8/layout/hierarchy1"/>
    <dgm:cxn modelId="{A3D34F00-1A29-4264-A795-03C936673D9E}" type="presParOf" srcId="{803DBD09-0520-47E7-A6A7-22BC8E296342}" destId="{055BAC7F-87E5-46E3-A209-C6D108CBBE5E}" srcOrd="2" destOrd="0" presId="urn:microsoft.com/office/officeart/2005/8/layout/hierarchy1"/>
    <dgm:cxn modelId="{55151D4B-6184-43EF-8932-DD11EBD48A5F}" type="presParOf" srcId="{803DBD09-0520-47E7-A6A7-22BC8E296342}" destId="{56CF34BE-EBDB-4CB7-B824-8603D2877922}" srcOrd="3" destOrd="0" presId="urn:microsoft.com/office/officeart/2005/8/layout/hierarchy1"/>
    <dgm:cxn modelId="{C3CAC947-9888-4F1D-8CC5-EC58F0DFECB5}" type="presParOf" srcId="{56CF34BE-EBDB-4CB7-B824-8603D2877922}" destId="{A8780D3A-20B3-4B46-83B8-64A58AD41A9A}" srcOrd="0" destOrd="0" presId="urn:microsoft.com/office/officeart/2005/8/layout/hierarchy1"/>
    <dgm:cxn modelId="{2AE26FD6-9AB7-4AE0-849A-055B2D7B285D}" type="presParOf" srcId="{A8780D3A-20B3-4B46-83B8-64A58AD41A9A}" destId="{FF12E959-F397-4413-AF99-AAABCE005746}" srcOrd="0" destOrd="0" presId="urn:microsoft.com/office/officeart/2005/8/layout/hierarchy1"/>
    <dgm:cxn modelId="{A06D7CAB-6D6D-4D77-9ED8-0D4E64956911}" type="presParOf" srcId="{A8780D3A-20B3-4B46-83B8-64A58AD41A9A}" destId="{327E4930-DAF0-4D3A-BBB6-40499716E3B9}" srcOrd="1" destOrd="0" presId="urn:microsoft.com/office/officeart/2005/8/layout/hierarchy1"/>
    <dgm:cxn modelId="{B9A8930E-609B-4588-9E5A-A836C97972E3}" type="presParOf" srcId="{56CF34BE-EBDB-4CB7-B824-8603D2877922}" destId="{B517ED32-1680-4D1C-9BD3-9FC78F7FE2F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BAC7F-87E5-46E3-A209-C6D108CBBE5E}">
      <dsp:nvSpPr>
        <dsp:cNvPr id="0" name=""/>
        <dsp:cNvSpPr/>
      </dsp:nvSpPr>
      <dsp:spPr>
        <a:xfrm>
          <a:off x="3232303" y="1231061"/>
          <a:ext cx="884465" cy="305423"/>
        </a:xfrm>
        <a:custGeom>
          <a:avLst/>
          <a:gdLst/>
          <a:ahLst/>
          <a:cxnLst/>
          <a:rect l="0" t="0" r="0" b="0"/>
          <a:pathLst>
            <a:path>
              <a:moveTo>
                <a:pt x="0" y="0"/>
              </a:moveTo>
              <a:lnTo>
                <a:pt x="0" y="151689"/>
              </a:lnTo>
              <a:lnTo>
                <a:pt x="884465" y="151689"/>
              </a:lnTo>
              <a:lnTo>
                <a:pt x="884465" y="305423"/>
              </a:lnTo>
            </a:path>
          </a:pathLst>
        </a:cu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DBBCC6-C64E-4B71-85BE-455BF9D6CAC2}">
      <dsp:nvSpPr>
        <dsp:cNvPr id="0" name=""/>
        <dsp:cNvSpPr/>
      </dsp:nvSpPr>
      <dsp:spPr>
        <a:xfrm>
          <a:off x="2088491" y="1231061"/>
          <a:ext cx="1143811" cy="305423"/>
        </a:xfrm>
        <a:custGeom>
          <a:avLst/>
          <a:gdLst/>
          <a:ahLst/>
          <a:cxnLst/>
          <a:rect l="0" t="0" r="0" b="0"/>
          <a:pathLst>
            <a:path>
              <a:moveTo>
                <a:pt x="1143811" y="0"/>
              </a:moveTo>
              <a:lnTo>
                <a:pt x="1143811" y="151689"/>
              </a:lnTo>
              <a:lnTo>
                <a:pt x="0" y="151689"/>
              </a:lnTo>
              <a:lnTo>
                <a:pt x="0" y="305423"/>
              </a:lnTo>
            </a:path>
          </a:pathLst>
        </a:cu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E2C58C-8503-4939-A5B2-D546AFE1D07E}">
      <dsp:nvSpPr>
        <dsp:cNvPr id="0" name=""/>
        <dsp:cNvSpPr/>
      </dsp:nvSpPr>
      <dsp:spPr>
        <a:xfrm>
          <a:off x="2402553" y="177279"/>
          <a:ext cx="1659499" cy="105378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88BAE9-A675-41B0-9EDF-81C28303717A}">
      <dsp:nvSpPr>
        <dsp:cNvPr id="0" name=""/>
        <dsp:cNvSpPr/>
      </dsp:nvSpPr>
      <dsp:spPr>
        <a:xfrm>
          <a:off x="2586942" y="352448"/>
          <a:ext cx="1659499" cy="105378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Arrays</a:t>
          </a:r>
          <a:endParaRPr lang="en-US" sz="2200" kern="1200" dirty="0"/>
        </a:p>
      </dsp:txBody>
      <dsp:txXfrm>
        <a:off x="2617806" y="383312"/>
        <a:ext cx="1597771" cy="992053"/>
      </dsp:txXfrm>
    </dsp:sp>
    <dsp:sp modelId="{7B34C2FD-33F2-439A-BA29-511D93A18A81}">
      <dsp:nvSpPr>
        <dsp:cNvPr id="0" name=""/>
        <dsp:cNvSpPr/>
      </dsp:nvSpPr>
      <dsp:spPr>
        <a:xfrm>
          <a:off x="1258742" y="1536484"/>
          <a:ext cx="1659499" cy="105378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1C8D39-1F0F-4228-94FC-BC73CC2FD496}">
      <dsp:nvSpPr>
        <dsp:cNvPr id="0" name=""/>
        <dsp:cNvSpPr/>
      </dsp:nvSpPr>
      <dsp:spPr>
        <a:xfrm>
          <a:off x="1443130" y="1711654"/>
          <a:ext cx="1659499" cy="105378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Single Dimension</a:t>
          </a:r>
          <a:endParaRPr lang="en-US" sz="2200" kern="1200" dirty="0"/>
        </a:p>
      </dsp:txBody>
      <dsp:txXfrm>
        <a:off x="1473994" y="1742518"/>
        <a:ext cx="1597771" cy="992053"/>
      </dsp:txXfrm>
    </dsp:sp>
    <dsp:sp modelId="{FF12E959-F397-4413-AF99-AAABCE005746}">
      <dsp:nvSpPr>
        <dsp:cNvPr id="0" name=""/>
        <dsp:cNvSpPr/>
      </dsp:nvSpPr>
      <dsp:spPr>
        <a:xfrm>
          <a:off x="3287018" y="1536484"/>
          <a:ext cx="1659499" cy="105378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7E4930-DAF0-4D3A-BBB6-40499716E3B9}">
      <dsp:nvSpPr>
        <dsp:cNvPr id="0" name=""/>
        <dsp:cNvSpPr/>
      </dsp:nvSpPr>
      <dsp:spPr>
        <a:xfrm>
          <a:off x="3471407" y="1711654"/>
          <a:ext cx="1659499" cy="105378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Multi Dimension</a:t>
          </a:r>
          <a:endParaRPr lang="en-US" sz="2200" kern="1200" dirty="0"/>
        </a:p>
      </dsp:txBody>
      <dsp:txXfrm>
        <a:off x="3502271" y="1742518"/>
        <a:ext cx="1597771" cy="9920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ADAFFB6-05D7-4D9E-B642-308B59601995}" type="datetimeFigureOut">
              <a:rPr lang="en-US" smtClean="0"/>
              <a:t>3/12/2021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135727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AFFB6-05D7-4D9E-B642-308B59601995}"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716387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ADAFFB6-05D7-4D9E-B642-308B59601995}" type="datetimeFigureOut">
              <a:rPr lang="en-US" smtClean="0"/>
              <a:t>3/12/2021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1608048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ADAFFB6-05D7-4D9E-B642-308B59601995}" type="datetimeFigureOut">
              <a:rPr lang="en-US" smtClean="0"/>
              <a:t>3/12/2021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92652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ADAFFB6-05D7-4D9E-B642-308B59601995}" type="datetimeFigureOut">
              <a:rPr lang="en-US" smtClean="0"/>
              <a:t>3/12/2021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430404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ADAFFB6-05D7-4D9E-B642-308B59601995}" type="datetimeFigureOut">
              <a:rPr lang="en-US" smtClean="0"/>
              <a:t>3/12/2021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286318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ADAFFB6-05D7-4D9E-B642-308B59601995}" type="datetimeFigureOut">
              <a:rPr lang="en-US" smtClean="0"/>
              <a:t>3/12/2021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511413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DAFFB6-05D7-4D9E-B642-308B59601995}"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803781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ADAFFB6-05D7-4D9E-B642-308B59601995}" type="datetimeFigureOut">
              <a:rPr lang="en-US" smtClean="0"/>
              <a:t>3/12/2021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61971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DAFFB6-05D7-4D9E-B642-308B59601995}"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128020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ADAFFB6-05D7-4D9E-B642-308B59601995}" type="datetimeFigureOut">
              <a:rPr lang="en-US" smtClean="0"/>
              <a:t>3/12/2021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388999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DAFFB6-05D7-4D9E-B642-308B59601995}"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696892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DAFFB6-05D7-4D9E-B642-308B59601995}" type="datetimeFigureOut">
              <a:rPr lang="en-US" smtClean="0"/>
              <a:t>3/12/2021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13587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DAFFB6-05D7-4D9E-B642-308B59601995}" type="datetimeFigureOut">
              <a:rPr lang="en-US" smtClean="0"/>
              <a:t>3/12/2021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181531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DAFFB6-05D7-4D9E-B642-308B59601995}" type="datetimeFigureOut">
              <a:rPr lang="en-US" smtClean="0"/>
              <a:t>3/12/2021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59666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AFFB6-05D7-4D9E-B642-308B59601995}"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341614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AFFB6-05D7-4D9E-B642-308B59601995}"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509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ADAFFB6-05D7-4D9E-B642-308B59601995}" type="datetimeFigureOut">
              <a:rPr lang="en-US" smtClean="0"/>
              <a:t>3/12/2021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E13A124-768A-41B7-A445-CC0D72999897}" type="slidenum">
              <a:rPr lang="en-US" smtClean="0"/>
              <a:t>‹#›</a:t>
            </a:fld>
            <a:endParaRPr lang="en-US"/>
          </a:p>
        </p:txBody>
      </p:sp>
    </p:spTree>
    <p:extLst>
      <p:ext uri="{BB962C8B-B14F-4D97-AF65-F5344CB8AC3E}">
        <p14:creationId xmlns:p14="http://schemas.microsoft.com/office/powerpoint/2010/main" val="226708886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b="0" i="0" u="none"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2302" y="2281625"/>
            <a:ext cx="10232501" cy="1854558"/>
          </a:xfrm>
        </p:spPr>
        <p:txBody>
          <a:bodyPr anchor="ctr">
            <a:noAutofit/>
          </a:bodyPr>
          <a:lstStyle/>
          <a:p>
            <a:pPr algn="ctr"/>
            <a:r>
              <a:rPr lang="en-US" sz="4000" b="1" cap="none"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elix Titling" panose="04060505060202020A04" pitchFamily="82" charset="0"/>
              </a:rPr>
              <a:t/>
            </a:r>
            <a:br>
              <a:rPr lang="en-US" sz="4000" b="1" cap="none"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elix Titling" panose="04060505060202020A04" pitchFamily="82" charset="0"/>
              </a:rPr>
            </a:br>
            <a:r>
              <a:rPr lang="en-US" sz="5400" b="1" cap="none"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elix Titling" panose="04060505060202020A04" pitchFamily="82" charset="0"/>
              </a:rPr>
              <a:t>ARRAYS</a:t>
            </a:r>
            <a:br>
              <a:rPr lang="en-US" sz="5400" b="1" cap="none"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elix Titling" panose="04060505060202020A04" pitchFamily="82" charset="0"/>
              </a:rPr>
            </a:br>
            <a:r>
              <a:rPr lang="en-US" sz="4000" b="1" cap="none" dirty="0" smtClean="0">
                <a:ln w="0"/>
                <a:solidFill>
                  <a:srgbClr val="FF0000"/>
                </a:solidFill>
                <a:effectLst>
                  <a:reflection blurRad="6350" stA="53000" endA="300" endPos="35500" dir="5400000" sy="-90000" algn="bl" rotWithShape="0"/>
                </a:effectLst>
                <a:latin typeface="Felix Titling" panose="04060505060202020A04" pitchFamily="82" charset="0"/>
              </a:rPr>
              <a:t>Chapter – 07</a:t>
            </a:r>
            <a:br>
              <a:rPr lang="en-US" sz="4000" b="1" cap="none" dirty="0" smtClean="0">
                <a:ln w="0"/>
                <a:solidFill>
                  <a:srgbClr val="FF0000"/>
                </a:solidFill>
                <a:effectLst>
                  <a:reflection blurRad="6350" stA="53000" endA="300" endPos="35500" dir="5400000" sy="-90000" algn="bl" rotWithShape="0"/>
                </a:effectLst>
                <a:latin typeface="Felix Titling" panose="04060505060202020A04" pitchFamily="82" charset="0"/>
              </a:rPr>
            </a:br>
            <a:r>
              <a:rPr lang="en-US" sz="4000" b="1" cap="none"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elix Titling" panose="04060505060202020A04" pitchFamily="82" charset="0"/>
              </a:rPr>
              <a:t/>
            </a:r>
            <a:br>
              <a:rPr lang="en-US" sz="4000" b="1" cap="none"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elix Titling" panose="04060505060202020A04" pitchFamily="82" charset="0"/>
              </a:rPr>
            </a:br>
            <a:r>
              <a:rPr lang="en-US" sz="4000" b="1" cap="none"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elix Titling" panose="04060505060202020A04" pitchFamily="82" charset="0"/>
              </a:rPr>
              <a:t/>
            </a:r>
            <a:br>
              <a:rPr lang="en-US" sz="4000" b="1" cap="none"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elix Titling" panose="04060505060202020A04" pitchFamily="82" charset="0"/>
              </a:rPr>
            </a:br>
            <a:endParaRPr lang="en-US" sz="4000" b="1" cap="none"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elix Titling" panose="04060505060202020A04" pitchFamily="82" charset="0"/>
            </a:endParaRPr>
          </a:p>
        </p:txBody>
      </p:sp>
    </p:spTree>
    <p:extLst>
      <p:ext uri="{BB962C8B-B14F-4D97-AF65-F5344CB8AC3E}">
        <p14:creationId xmlns:p14="http://schemas.microsoft.com/office/powerpoint/2010/main" val="1391416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122" y="272882"/>
            <a:ext cx="8610600" cy="1293028"/>
          </a:xfrm>
        </p:spPr>
        <p:txBody>
          <a:bodyPr>
            <a:normAutofit/>
          </a:bodyPr>
          <a:lstStyle/>
          <a:p>
            <a:r>
              <a:rPr lang="en-US" sz="2400" b="1" dirty="0">
                <a:solidFill>
                  <a:srgbClr val="FF0000"/>
                </a:solidFill>
              </a:rPr>
              <a:t>Single Dimensional Array</a:t>
            </a:r>
          </a:p>
        </p:txBody>
      </p:sp>
      <p:sp>
        <p:nvSpPr>
          <p:cNvPr id="3" name="Content Placeholder 2"/>
          <p:cNvSpPr>
            <a:spLocks noGrp="1"/>
          </p:cNvSpPr>
          <p:nvPr>
            <p:ph idx="1"/>
          </p:nvPr>
        </p:nvSpPr>
        <p:spPr>
          <a:xfrm>
            <a:off x="320040" y="1565910"/>
            <a:ext cx="11784874" cy="4606290"/>
          </a:xfrm>
        </p:spPr>
        <p:txBody>
          <a:bodyPr>
            <a:normAutofit/>
          </a:bodyPr>
          <a:lstStyle/>
          <a:p>
            <a:pPr marL="0" indent="0">
              <a:buNone/>
            </a:pPr>
            <a:r>
              <a:rPr lang="en-US" sz="2400" b="1" dirty="0" smtClean="0">
                <a:solidFill>
                  <a:srgbClr val="C00000"/>
                </a:solidFill>
              </a:rPr>
              <a:t>//Program 7.1 </a:t>
            </a:r>
            <a:r>
              <a:rPr lang="en-US" sz="2400" b="1" dirty="0" smtClean="0"/>
              <a:t>An example program to demonstrate </a:t>
            </a:r>
            <a:r>
              <a:rPr lang="en-US" sz="2400" b="1" dirty="0" err="1" smtClean="0"/>
              <a:t>sinle</a:t>
            </a:r>
            <a:r>
              <a:rPr lang="en-US" sz="2400" b="1" dirty="0" smtClean="0"/>
              <a:t> dimensional array</a:t>
            </a:r>
            <a:endParaRPr lang="en-US" sz="2400" b="1" dirty="0"/>
          </a:p>
        </p:txBody>
      </p:sp>
      <p:pic>
        <p:nvPicPr>
          <p:cNvPr id="4" name="Picture 3"/>
          <p:cNvPicPr>
            <a:picLocks noChangeAspect="1"/>
          </p:cNvPicPr>
          <p:nvPr/>
        </p:nvPicPr>
        <p:blipFill rotWithShape="1">
          <a:blip r:embed="rId2"/>
          <a:srcRect l="3874"/>
          <a:stretch/>
        </p:blipFill>
        <p:spPr>
          <a:xfrm>
            <a:off x="798490" y="2055546"/>
            <a:ext cx="9609777" cy="4459554"/>
          </a:xfrm>
          <a:prstGeom prst="rect">
            <a:avLst/>
          </a:prstGeom>
        </p:spPr>
      </p:pic>
      <p:pic>
        <p:nvPicPr>
          <p:cNvPr id="5" name="Picture 4"/>
          <p:cNvPicPr>
            <a:picLocks noChangeAspect="1"/>
          </p:cNvPicPr>
          <p:nvPr/>
        </p:nvPicPr>
        <p:blipFill>
          <a:blip r:embed="rId3"/>
          <a:stretch>
            <a:fillRect/>
          </a:stretch>
        </p:blipFill>
        <p:spPr>
          <a:xfrm>
            <a:off x="8512934" y="3347805"/>
            <a:ext cx="3495541" cy="1875035"/>
          </a:xfrm>
          <a:prstGeom prst="rect">
            <a:avLst/>
          </a:prstGeom>
        </p:spPr>
      </p:pic>
    </p:spTree>
    <p:extLst>
      <p:ext uri="{BB962C8B-B14F-4D97-AF65-F5344CB8AC3E}">
        <p14:creationId xmlns:p14="http://schemas.microsoft.com/office/powerpoint/2010/main" val="2602267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1293028"/>
          </a:xfrm>
        </p:spPr>
        <p:txBody>
          <a:bodyPr>
            <a:normAutofit/>
          </a:bodyPr>
          <a:lstStyle/>
          <a:p>
            <a:r>
              <a:rPr lang="en-US" sz="2800" b="1" dirty="0">
                <a:solidFill>
                  <a:srgbClr val="FF0000"/>
                </a:solidFill>
              </a:rPr>
              <a:t>PROCESSING ARRAYS</a:t>
            </a:r>
            <a:endParaRPr lang="en-US" sz="2800" dirty="0">
              <a:solidFill>
                <a:srgbClr val="FF0000"/>
              </a:solidFill>
            </a:endParaRPr>
          </a:p>
        </p:txBody>
      </p:sp>
      <p:sp>
        <p:nvSpPr>
          <p:cNvPr id="3" name="Content Placeholder 2"/>
          <p:cNvSpPr>
            <a:spLocks noGrp="1"/>
          </p:cNvSpPr>
          <p:nvPr>
            <p:ph idx="1"/>
          </p:nvPr>
        </p:nvSpPr>
        <p:spPr>
          <a:xfrm>
            <a:off x="724435" y="1645277"/>
            <a:ext cx="10820400" cy="4024125"/>
          </a:xfrm>
        </p:spPr>
        <p:txBody>
          <a:bodyPr>
            <a:normAutofit fontScale="77500" lnSpcReduction="20000"/>
          </a:bodyPr>
          <a:lstStyle/>
          <a:p>
            <a:pPr marL="0" indent="0">
              <a:buNone/>
            </a:pPr>
            <a:r>
              <a:rPr lang="en-US" dirty="0"/>
              <a:t>Loops can be used to process arrays in several ways</a:t>
            </a:r>
            <a:r>
              <a:rPr lang="en-US" dirty="0" smtClean="0"/>
              <a:t>.</a:t>
            </a:r>
          </a:p>
          <a:p>
            <a:pPr marL="0" indent="0">
              <a:buNone/>
            </a:pPr>
            <a:endParaRPr lang="en-US" dirty="0"/>
          </a:p>
          <a:p>
            <a:pPr marL="0" indent="0">
              <a:buNone/>
            </a:pPr>
            <a:r>
              <a:rPr lang="en-US" b="1" dirty="0" smtClean="0"/>
              <a:t>1. Initializing </a:t>
            </a:r>
            <a:r>
              <a:rPr lang="en-US" b="1" dirty="0"/>
              <a:t>an array to a specific value : </a:t>
            </a:r>
            <a:r>
              <a:rPr lang="en-US" dirty="0" smtClean="0"/>
              <a:t>suppose </a:t>
            </a:r>
            <a:r>
              <a:rPr lang="en-US" dirty="0"/>
              <a:t>that you want to initialize</a:t>
            </a:r>
          </a:p>
          <a:p>
            <a:pPr marL="0" indent="0">
              <a:buNone/>
            </a:pPr>
            <a:r>
              <a:rPr lang="en-US" dirty="0"/>
              <a:t>every element of the array marks to </a:t>
            </a:r>
            <a:r>
              <a:rPr lang="en-US" dirty="0" smtClean="0"/>
              <a:t>0</a:t>
            </a:r>
            <a:r>
              <a:rPr lang="en-US" dirty="0"/>
              <a:t>. You use the following loop</a:t>
            </a:r>
          </a:p>
          <a:p>
            <a:pPr marL="0" indent="0">
              <a:buNone/>
            </a:pPr>
            <a:r>
              <a:rPr lang="en-US" b="1" i="1" dirty="0" smtClean="0">
                <a:effectLst>
                  <a:glow rad="101600">
                    <a:schemeClr val="accent1">
                      <a:satMod val="175000"/>
                      <a:alpha val="40000"/>
                    </a:schemeClr>
                  </a:glow>
                </a:effectLst>
              </a:rPr>
              <a:t>for(int </a:t>
            </a:r>
            <a:r>
              <a:rPr lang="en-US" b="1" i="1" dirty="0" err="1">
                <a:effectLst>
                  <a:glow rad="101600">
                    <a:schemeClr val="accent1">
                      <a:satMod val="175000"/>
                      <a:alpha val="40000"/>
                    </a:schemeClr>
                  </a:glow>
                </a:effectLst>
              </a:rPr>
              <a:t>i</a:t>
            </a:r>
            <a:r>
              <a:rPr lang="en-US" b="1" i="1" dirty="0">
                <a:effectLst>
                  <a:glow rad="101600">
                    <a:schemeClr val="accent1">
                      <a:satMod val="175000"/>
                      <a:alpha val="40000"/>
                    </a:schemeClr>
                  </a:glow>
                </a:effectLst>
              </a:rPr>
              <a:t>=0;</a:t>
            </a:r>
            <a:r>
              <a:rPr lang="en-US" i="1" dirty="0">
                <a:effectLst>
                  <a:glow rad="101600">
                    <a:schemeClr val="accent1">
                      <a:satMod val="175000"/>
                      <a:alpha val="40000"/>
                    </a:schemeClr>
                  </a:glow>
                </a:effectLst>
              </a:rPr>
              <a:t>i&lt;</a:t>
            </a:r>
            <a:r>
              <a:rPr lang="en-US" i="1" dirty="0" err="1">
                <a:effectLst>
                  <a:glow rad="101600">
                    <a:schemeClr val="accent1">
                      <a:satMod val="175000"/>
                      <a:alpha val="40000"/>
                    </a:schemeClr>
                  </a:glow>
                </a:effectLst>
              </a:rPr>
              <a:t>marks.length;i</a:t>
            </a:r>
            <a:r>
              <a:rPr lang="en-US" i="1" dirty="0">
                <a:effectLst>
                  <a:glow rad="101600">
                    <a:schemeClr val="accent1">
                      <a:satMod val="175000"/>
                      <a:alpha val="40000"/>
                    </a:schemeClr>
                  </a:glow>
                </a:effectLst>
              </a:rPr>
              <a:t>++)</a:t>
            </a:r>
          </a:p>
          <a:p>
            <a:pPr marL="0" indent="0">
              <a:buNone/>
            </a:pPr>
            <a:r>
              <a:rPr lang="en-US" i="1" dirty="0">
                <a:effectLst>
                  <a:glow rad="101600">
                    <a:schemeClr val="accent1">
                      <a:satMod val="175000"/>
                      <a:alpha val="40000"/>
                    </a:schemeClr>
                  </a:glow>
                </a:effectLst>
              </a:rPr>
              <a:t>marks[</a:t>
            </a:r>
            <a:r>
              <a:rPr lang="en-US" i="1" dirty="0" err="1">
                <a:effectLst>
                  <a:glow rad="101600">
                    <a:schemeClr val="accent1">
                      <a:satMod val="175000"/>
                      <a:alpha val="40000"/>
                    </a:schemeClr>
                  </a:glow>
                </a:effectLst>
              </a:rPr>
              <a:t>i</a:t>
            </a:r>
            <a:r>
              <a:rPr lang="en-US" i="1" dirty="0" smtClean="0">
                <a:effectLst>
                  <a:glow rad="101600">
                    <a:schemeClr val="accent1">
                      <a:satMod val="175000"/>
                      <a:alpha val="40000"/>
                    </a:schemeClr>
                  </a:glow>
                </a:effectLst>
              </a:rPr>
              <a:t>]=0;</a:t>
            </a:r>
          </a:p>
          <a:p>
            <a:pPr marL="0" indent="0">
              <a:buNone/>
            </a:pPr>
            <a:r>
              <a:rPr lang="en-US" dirty="0" smtClean="0"/>
              <a:t>2</a:t>
            </a:r>
            <a:r>
              <a:rPr lang="en-US" dirty="0"/>
              <a:t>. </a:t>
            </a:r>
            <a:r>
              <a:rPr lang="en-US" b="1" dirty="0"/>
              <a:t>Reading data into an array: </a:t>
            </a:r>
            <a:r>
              <a:rPr lang="en-US" dirty="0"/>
              <a:t>The following loop inputs data into the array</a:t>
            </a:r>
          </a:p>
          <a:p>
            <a:pPr marL="0" indent="0">
              <a:buNone/>
            </a:pPr>
            <a:r>
              <a:rPr lang="en-US" dirty="0"/>
              <a:t>marks from the console.</a:t>
            </a:r>
          </a:p>
          <a:p>
            <a:pPr marL="0" indent="0">
              <a:buNone/>
            </a:pPr>
            <a:r>
              <a:rPr lang="en-US" b="1" i="1" dirty="0" smtClean="0">
                <a:effectLst>
                  <a:glow rad="101600">
                    <a:schemeClr val="accent1">
                      <a:satMod val="175000"/>
                      <a:alpha val="40000"/>
                    </a:schemeClr>
                  </a:glow>
                </a:effectLst>
              </a:rPr>
              <a:t>for </a:t>
            </a:r>
            <a:r>
              <a:rPr lang="en-US" b="1" i="1" dirty="0">
                <a:effectLst>
                  <a:glow rad="101600">
                    <a:schemeClr val="accent1">
                      <a:satMod val="175000"/>
                      <a:alpha val="40000"/>
                    </a:schemeClr>
                  </a:glow>
                </a:effectLst>
              </a:rPr>
              <a:t>(int </a:t>
            </a:r>
            <a:r>
              <a:rPr lang="en-US" b="1" i="1" dirty="0" err="1">
                <a:effectLst>
                  <a:glow rad="101600">
                    <a:schemeClr val="accent1">
                      <a:satMod val="175000"/>
                      <a:alpha val="40000"/>
                    </a:schemeClr>
                  </a:glow>
                </a:effectLst>
              </a:rPr>
              <a:t>i</a:t>
            </a:r>
            <a:r>
              <a:rPr lang="en-US" b="1" i="1" dirty="0">
                <a:effectLst>
                  <a:glow rad="101600">
                    <a:schemeClr val="accent1">
                      <a:satMod val="175000"/>
                      <a:alpha val="40000"/>
                    </a:schemeClr>
                  </a:glow>
                </a:effectLst>
              </a:rPr>
              <a:t>=0; </a:t>
            </a:r>
            <a:r>
              <a:rPr lang="en-US" i="1" dirty="0" err="1">
                <a:effectLst>
                  <a:glow rad="101600">
                    <a:schemeClr val="accent1">
                      <a:satMod val="175000"/>
                      <a:alpha val="40000"/>
                    </a:schemeClr>
                  </a:glow>
                </a:effectLst>
              </a:rPr>
              <a:t>i</a:t>
            </a:r>
            <a:r>
              <a:rPr lang="en-US" i="1" dirty="0">
                <a:effectLst>
                  <a:glow rad="101600">
                    <a:schemeClr val="accent1">
                      <a:satMod val="175000"/>
                      <a:alpha val="40000"/>
                    </a:schemeClr>
                  </a:glow>
                </a:effectLst>
              </a:rPr>
              <a:t>&lt;</a:t>
            </a:r>
            <a:r>
              <a:rPr lang="en-US" i="1" dirty="0" err="1">
                <a:effectLst>
                  <a:glow rad="101600">
                    <a:schemeClr val="accent1">
                      <a:satMod val="175000"/>
                      <a:alpha val="40000"/>
                    </a:schemeClr>
                  </a:glow>
                </a:effectLst>
              </a:rPr>
              <a:t>marks.length</a:t>
            </a:r>
            <a:r>
              <a:rPr lang="en-US" i="1" dirty="0">
                <a:effectLst>
                  <a:glow rad="101600">
                    <a:schemeClr val="accent1">
                      <a:satMod val="175000"/>
                      <a:alpha val="40000"/>
                    </a:schemeClr>
                  </a:glow>
                </a:effectLst>
              </a:rPr>
              <a:t>; </a:t>
            </a:r>
            <a:r>
              <a:rPr lang="en-US" i="1" dirty="0" err="1">
                <a:effectLst>
                  <a:glow rad="101600">
                    <a:schemeClr val="accent1">
                      <a:satMod val="175000"/>
                      <a:alpha val="40000"/>
                    </a:schemeClr>
                  </a:glow>
                </a:effectLst>
              </a:rPr>
              <a:t>i</a:t>
            </a:r>
            <a:r>
              <a:rPr lang="en-US" i="1" dirty="0">
                <a:effectLst>
                  <a:glow rad="101600">
                    <a:schemeClr val="accent1">
                      <a:satMod val="175000"/>
                      <a:alpha val="40000"/>
                    </a:schemeClr>
                  </a:glow>
                </a:effectLst>
              </a:rPr>
              <a:t>++)</a:t>
            </a:r>
          </a:p>
          <a:p>
            <a:pPr marL="0" indent="0">
              <a:buNone/>
            </a:pPr>
            <a:r>
              <a:rPr lang="en-US" i="1" dirty="0">
                <a:effectLst>
                  <a:glow rad="101600">
                    <a:schemeClr val="accent1">
                      <a:satMod val="175000"/>
                      <a:alpha val="40000"/>
                    </a:schemeClr>
                  </a:glow>
                </a:effectLst>
              </a:rPr>
              <a:t>marks[</a:t>
            </a:r>
            <a:r>
              <a:rPr lang="en-US" i="1" dirty="0" err="1">
                <a:effectLst>
                  <a:glow rad="101600">
                    <a:schemeClr val="accent1">
                      <a:satMod val="175000"/>
                      <a:alpha val="40000"/>
                    </a:schemeClr>
                  </a:glow>
                </a:effectLst>
              </a:rPr>
              <a:t>i</a:t>
            </a:r>
            <a:r>
              <a:rPr lang="en-US" i="1" dirty="0">
                <a:effectLst>
                  <a:glow rad="101600">
                    <a:schemeClr val="accent1">
                      <a:satMod val="175000"/>
                      <a:alpha val="40000"/>
                    </a:schemeClr>
                  </a:glow>
                </a:effectLst>
              </a:rPr>
              <a:t>] = </a:t>
            </a:r>
            <a:r>
              <a:rPr lang="en-US" i="1" dirty="0" err="1">
                <a:effectLst>
                  <a:glow rad="101600">
                    <a:schemeClr val="accent1">
                      <a:satMod val="175000"/>
                      <a:alpha val="40000"/>
                    </a:schemeClr>
                  </a:glow>
                </a:effectLst>
              </a:rPr>
              <a:t>input.nextInt</a:t>
            </a:r>
            <a:r>
              <a:rPr lang="en-US" i="1" dirty="0" smtClean="0">
                <a:effectLst>
                  <a:glow rad="101600">
                    <a:schemeClr val="accent1">
                      <a:satMod val="175000"/>
                      <a:alpha val="40000"/>
                    </a:schemeClr>
                  </a:glow>
                </a:effectLst>
              </a:rPr>
              <a:t>();</a:t>
            </a:r>
          </a:p>
          <a:p>
            <a:pPr marL="0" indent="0">
              <a:buNone/>
            </a:pPr>
            <a:r>
              <a:rPr lang="en-US" b="1" dirty="0" smtClean="0"/>
              <a:t>3. Printing </a:t>
            </a:r>
            <a:r>
              <a:rPr lang="en-US" b="1" dirty="0"/>
              <a:t>an array: </a:t>
            </a:r>
            <a:r>
              <a:rPr lang="en-US" dirty="0"/>
              <a:t>The following loop outputs the elements of array marks.</a:t>
            </a:r>
          </a:p>
          <a:p>
            <a:pPr marL="0" indent="0">
              <a:buNone/>
            </a:pPr>
            <a:r>
              <a:rPr lang="en-US" b="1" i="1" dirty="0" smtClean="0">
                <a:effectLst>
                  <a:glow rad="101600">
                    <a:schemeClr val="accent1">
                      <a:satMod val="175000"/>
                      <a:alpha val="40000"/>
                    </a:schemeClr>
                  </a:glow>
                </a:effectLst>
              </a:rPr>
              <a:t>for </a:t>
            </a:r>
            <a:r>
              <a:rPr lang="en-US" b="1" i="1" dirty="0">
                <a:effectLst>
                  <a:glow rad="101600">
                    <a:schemeClr val="accent1">
                      <a:satMod val="175000"/>
                      <a:alpha val="40000"/>
                    </a:schemeClr>
                  </a:glow>
                </a:effectLst>
              </a:rPr>
              <a:t>(int </a:t>
            </a:r>
            <a:r>
              <a:rPr lang="en-US" b="1" i="1" dirty="0" err="1">
                <a:effectLst>
                  <a:glow rad="101600">
                    <a:schemeClr val="accent1">
                      <a:satMod val="175000"/>
                      <a:alpha val="40000"/>
                    </a:schemeClr>
                  </a:glow>
                </a:effectLst>
              </a:rPr>
              <a:t>i</a:t>
            </a:r>
            <a:r>
              <a:rPr lang="en-US" b="1" i="1" dirty="0">
                <a:effectLst>
                  <a:glow rad="101600">
                    <a:schemeClr val="accent1">
                      <a:satMod val="175000"/>
                      <a:alpha val="40000"/>
                    </a:schemeClr>
                  </a:glow>
                </a:effectLst>
              </a:rPr>
              <a:t>=0; </a:t>
            </a:r>
            <a:r>
              <a:rPr lang="en-US" i="1" dirty="0" err="1">
                <a:effectLst>
                  <a:glow rad="101600">
                    <a:schemeClr val="accent1">
                      <a:satMod val="175000"/>
                      <a:alpha val="40000"/>
                    </a:schemeClr>
                  </a:glow>
                </a:effectLst>
              </a:rPr>
              <a:t>i</a:t>
            </a:r>
            <a:r>
              <a:rPr lang="en-US" i="1" dirty="0">
                <a:effectLst>
                  <a:glow rad="101600">
                    <a:schemeClr val="accent1">
                      <a:satMod val="175000"/>
                      <a:alpha val="40000"/>
                    </a:schemeClr>
                  </a:glow>
                </a:effectLst>
              </a:rPr>
              <a:t>&lt;</a:t>
            </a:r>
            <a:r>
              <a:rPr lang="en-US" i="1" dirty="0" err="1">
                <a:effectLst>
                  <a:glow rad="101600">
                    <a:schemeClr val="accent1">
                      <a:satMod val="175000"/>
                      <a:alpha val="40000"/>
                    </a:schemeClr>
                  </a:glow>
                </a:effectLst>
              </a:rPr>
              <a:t>marks.length</a:t>
            </a:r>
            <a:r>
              <a:rPr lang="en-US" i="1" dirty="0">
                <a:effectLst>
                  <a:glow rad="101600">
                    <a:schemeClr val="accent1">
                      <a:satMod val="175000"/>
                      <a:alpha val="40000"/>
                    </a:schemeClr>
                  </a:glow>
                </a:effectLst>
              </a:rPr>
              <a:t>; </a:t>
            </a:r>
            <a:r>
              <a:rPr lang="en-US" i="1" dirty="0" err="1">
                <a:effectLst>
                  <a:glow rad="101600">
                    <a:schemeClr val="accent1">
                      <a:satMod val="175000"/>
                      <a:alpha val="40000"/>
                    </a:schemeClr>
                  </a:glow>
                </a:effectLst>
              </a:rPr>
              <a:t>i</a:t>
            </a:r>
            <a:r>
              <a:rPr lang="en-US" i="1" dirty="0">
                <a:effectLst>
                  <a:glow rad="101600">
                    <a:schemeClr val="accent1">
                      <a:satMod val="175000"/>
                      <a:alpha val="40000"/>
                    </a:schemeClr>
                  </a:glow>
                </a:effectLst>
              </a:rPr>
              <a:t>++)</a:t>
            </a:r>
          </a:p>
          <a:p>
            <a:pPr marL="0" indent="0">
              <a:buNone/>
            </a:pPr>
            <a:r>
              <a:rPr lang="en-US" i="1" dirty="0">
                <a:effectLst>
                  <a:glow rad="101600">
                    <a:schemeClr val="accent1">
                      <a:satMod val="175000"/>
                      <a:alpha val="40000"/>
                    </a:schemeClr>
                  </a:glow>
                </a:effectLst>
              </a:rPr>
              <a:t>System.out.print(marks[</a:t>
            </a:r>
            <a:r>
              <a:rPr lang="en-US" i="1" dirty="0" err="1">
                <a:effectLst>
                  <a:glow rad="101600">
                    <a:schemeClr val="accent1">
                      <a:satMod val="175000"/>
                      <a:alpha val="40000"/>
                    </a:schemeClr>
                  </a:glow>
                </a:effectLst>
              </a:rPr>
              <a:t>i</a:t>
            </a:r>
            <a:r>
              <a:rPr lang="en-US" i="1" dirty="0">
                <a:effectLst>
                  <a:glow rad="101600">
                    <a:schemeClr val="accent1">
                      <a:satMod val="175000"/>
                      <a:alpha val="40000"/>
                    </a:schemeClr>
                  </a:glow>
                </a:effectLst>
              </a:rPr>
              <a:t>] + " ");</a:t>
            </a:r>
            <a:endParaRPr lang="en-US" dirty="0">
              <a:effectLst>
                <a:glow rad="101600">
                  <a:schemeClr val="accent1">
                    <a:satMod val="175000"/>
                    <a:alpha val="40000"/>
                  </a:schemeClr>
                </a:glow>
              </a:effectLst>
            </a:endParaRPr>
          </a:p>
        </p:txBody>
      </p:sp>
    </p:spTree>
    <p:extLst>
      <p:ext uri="{BB962C8B-B14F-4D97-AF65-F5344CB8AC3E}">
        <p14:creationId xmlns:p14="http://schemas.microsoft.com/office/powerpoint/2010/main" val="3434291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1293028"/>
          </a:xfrm>
        </p:spPr>
        <p:txBody>
          <a:bodyPr>
            <a:normAutofit/>
          </a:bodyPr>
          <a:lstStyle/>
          <a:p>
            <a:r>
              <a:rPr lang="en-US" sz="2800" b="1" dirty="0">
                <a:solidFill>
                  <a:srgbClr val="FF0000"/>
                </a:solidFill>
              </a:rPr>
              <a:t>PROCESSING ARRAYS</a:t>
            </a:r>
            <a:endParaRPr lang="en-US" sz="2800" dirty="0">
              <a:solidFill>
                <a:srgbClr val="FF0000"/>
              </a:solidFill>
            </a:endParaRPr>
          </a:p>
        </p:txBody>
      </p:sp>
      <p:sp>
        <p:nvSpPr>
          <p:cNvPr id="3" name="Content Placeholder 2"/>
          <p:cNvSpPr>
            <a:spLocks noGrp="1"/>
          </p:cNvSpPr>
          <p:nvPr>
            <p:ph idx="1"/>
          </p:nvPr>
        </p:nvSpPr>
        <p:spPr>
          <a:xfrm>
            <a:off x="489397" y="1313646"/>
            <a:ext cx="11702603" cy="4997002"/>
          </a:xfrm>
        </p:spPr>
        <p:txBody>
          <a:bodyPr>
            <a:normAutofit/>
          </a:bodyPr>
          <a:lstStyle/>
          <a:p>
            <a:pPr marL="0" indent="0">
              <a:buNone/>
            </a:pPr>
            <a:r>
              <a:rPr lang="en-US" b="1" dirty="0" smtClean="0"/>
              <a:t>//</a:t>
            </a:r>
            <a:r>
              <a:rPr lang="en-US" b="1" dirty="0" smtClean="0">
                <a:solidFill>
                  <a:srgbClr val="FF0000"/>
                </a:solidFill>
              </a:rPr>
              <a:t>Program 7.2 </a:t>
            </a:r>
            <a:r>
              <a:rPr lang="en-US" b="1" dirty="0"/>
              <a:t>: </a:t>
            </a:r>
            <a:r>
              <a:rPr lang="en-US" dirty="0"/>
              <a:t>write a java program to read five numbers, find their sum and </a:t>
            </a:r>
            <a:r>
              <a:rPr lang="en-US" dirty="0" smtClean="0"/>
              <a:t>also print </a:t>
            </a:r>
            <a:r>
              <a:rPr lang="en-US" dirty="0"/>
              <a:t>the numbers in the reverse order</a:t>
            </a:r>
            <a:r>
              <a:rPr lang="en-US" dirty="0" smtClean="0"/>
              <a:t>.</a:t>
            </a:r>
          </a:p>
          <a:p>
            <a:pPr marL="0" indent="0">
              <a:buNone/>
            </a:pPr>
            <a:endParaRPr lang="en-US" dirty="0">
              <a:effectLst>
                <a:glow rad="101600">
                  <a:schemeClr val="accent1">
                    <a:satMod val="175000"/>
                    <a:alpha val="40000"/>
                  </a:schemeClr>
                </a:glow>
              </a:effectLst>
            </a:endParaRPr>
          </a:p>
        </p:txBody>
      </p:sp>
      <p:pic>
        <p:nvPicPr>
          <p:cNvPr id="4" name="Picture 3"/>
          <p:cNvPicPr>
            <a:picLocks noChangeAspect="1"/>
          </p:cNvPicPr>
          <p:nvPr/>
        </p:nvPicPr>
        <p:blipFill>
          <a:blip r:embed="rId2"/>
          <a:stretch>
            <a:fillRect/>
          </a:stretch>
        </p:blipFill>
        <p:spPr>
          <a:xfrm>
            <a:off x="886294" y="2076450"/>
            <a:ext cx="7972425" cy="4781550"/>
          </a:xfrm>
          <a:prstGeom prst="rect">
            <a:avLst/>
          </a:prstGeom>
        </p:spPr>
      </p:pic>
      <p:pic>
        <p:nvPicPr>
          <p:cNvPr id="5" name="Picture 4"/>
          <p:cNvPicPr>
            <a:picLocks noChangeAspect="1"/>
          </p:cNvPicPr>
          <p:nvPr/>
        </p:nvPicPr>
        <p:blipFill>
          <a:blip r:embed="rId3"/>
          <a:stretch>
            <a:fillRect/>
          </a:stretch>
        </p:blipFill>
        <p:spPr>
          <a:xfrm>
            <a:off x="7445598" y="1885950"/>
            <a:ext cx="3829050" cy="2581275"/>
          </a:xfrm>
          <a:prstGeom prst="rect">
            <a:avLst/>
          </a:prstGeom>
        </p:spPr>
      </p:pic>
    </p:spTree>
    <p:extLst>
      <p:ext uri="{BB962C8B-B14F-4D97-AF65-F5344CB8AC3E}">
        <p14:creationId xmlns:p14="http://schemas.microsoft.com/office/powerpoint/2010/main" val="3223676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6683" y="373523"/>
            <a:ext cx="8610600" cy="1293028"/>
          </a:xfrm>
        </p:spPr>
        <p:txBody>
          <a:bodyPr>
            <a:normAutofit/>
          </a:bodyPr>
          <a:lstStyle/>
          <a:p>
            <a:r>
              <a:rPr lang="en-US" sz="2400" b="1" dirty="0" smtClean="0">
                <a:solidFill>
                  <a:srgbClr val="FF0000"/>
                </a:solidFill>
              </a:rPr>
              <a:t>Multi dimensional </a:t>
            </a:r>
            <a:r>
              <a:rPr lang="en-US" sz="2400" b="1" dirty="0" smtClean="0">
                <a:solidFill>
                  <a:srgbClr val="FF0000"/>
                </a:solidFill>
              </a:rPr>
              <a:t>array (2D)</a:t>
            </a:r>
            <a:endParaRPr lang="en-US" sz="24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5659157"/>
              </p:ext>
            </p:extLst>
          </p:nvPr>
        </p:nvGraphicFramePr>
        <p:xfrm>
          <a:off x="2297150" y="2378590"/>
          <a:ext cx="7750098" cy="2891031"/>
        </p:xfrm>
        <a:graphic>
          <a:graphicData uri="http://schemas.openxmlformats.org/drawingml/2006/table">
            <a:tbl>
              <a:tblPr firstRow="1" bandRow="1">
                <a:effectLst>
                  <a:outerShdw blurRad="50800" dist="38100" dir="18900000" algn="bl" rotWithShape="0">
                    <a:prstClr val="black">
                      <a:alpha val="40000"/>
                    </a:prstClr>
                  </a:outerShdw>
                </a:effectLst>
                <a:tableStyleId>{5940675A-B579-460E-94D1-54222C63F5DA}</a:tableStyleId>
              </a:tblPr>
              <a:tblGrid>
                <a:gridCol w="2583366">
                  <a:extLst>
                    <a:ext uri="{9D8B030D-6E8A-4147-A177-3AD203B41FA5}">
                      <a16:colId xmlns:a16="http://schemas.microsoft.com/office/drawing/2014/main" xmlns="" val="1929157420"/>
                    </a:ext>
                  </a:extLst>
                </a:gridCol>
                <a:gridCol w="2583366">
                  <a:extLst>
                    <a:ext uri="{9D8B030D-6E8A-4147-A177-3AD203B41FA5}">
                      <a16:colId xmlns:a16="http://schemas.microsoft.com/office/drawing/2014/main" xmlns="" val="4278089210"/>
                    </a:ext>
                  </a:extLst>
                </a:gridCol>
                <a:gridCol w="2583366">
                  <a:extLst>
                    <a:ext uri="{9D8B030D-6E8A-4147-A177-3AD203B41FA5}">
                      <a16:colId xmlns:a16="http://schemas.microsoft.com/office/drawing/2014/main" xmlns="" val="1201978649"/>
                    </a:ext>
                  </a:extLst>
                </a:gridCol>
              </a:tblGrid>
              <a:tr h="9636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effectLst/>
                          <a:uLnTx/>
                          <a:uFillTx/>
                        </a:rPr>
                        <a:t>ROW[0] COL[0]</a:t>
                      </a:r>
                      <a:endPar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nchor="ctr">
                    <a:cell3D prstMaterial="dkEdge">
                      <a:bevel/>
                      <a:lightRig rig="flood" dir="t"/>
                    </a:cell3D>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effectLst/>
                          <a:uLnTx/>
                          <a:uFillTx/>
                        </a:rPr>
                        <a:t>ROW[0] COL[1]</a:t>
                      </a:r>
                      <a:endPar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nchor="ctr">
                    <a:cell3D prstMaterial="dkEdge">
                      <a:bevel/>
                      <a:lightRig rig="flood" dir="t"/>
                    </a:cell3D>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effectLst/>
                          <a:uLnTx/>
                          <a:uFillTx/>
                        </a:rPr>
                        <a:t>ROW[0] COL[2]</a:t>
                      </a:r>
                      <a:endPar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nchor="ctr">
                    <a:cell3D prstMaterial="dkEdge">
                      <a:bevel/>
                      <a:lightRig rig="flood" dir="t"/>
                    </a:cell3D>
                    <a:solidFill>
                      <a:schemeClr val="accent6">
                        <a:lumMod val="20000"/>
                        <a:lumOff val="80000"/>
                      </a:schemeClr>
                    </a:solidFill>
                  </a:tcPr>
                </a:tc>
                <a:extLst>
                  <a:ext uri="{0D108BD9-81ED-4DB2-BD59-A6C34878D82A}">
                    <a16:rowId xmlns:a16="http://schemas.microsoft.com/office/drawing/2014/main" xmlns="" val="3094237465"/>
                  </a:ext>
                </a:extLst>
              </a:tr>
              <a:tr h="9636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effectLst/>
                          <a:uLnTx/>
                          <a:uFillTx/>
                        </a:rPr>
                        <a:t>ROW[1] COL[0]</a:t>
                      </a:r>
                      <a:endPar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nchor="ctr">
                    <a:cell3D prstMaterial="dkEdge">
                      <a:bevel/>
                      <a:lightRig rig="flood" dir="t"/>
                    </a:cell3D>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effectLst/>
                          <a:uLnTx/>
                          <a:uFillTx/>
                        </a:rPr>
                        <a:t>ROW[1] COL[1]</a:t>
                      </a:r>
                      <a:endPar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nchor="ctr">
                    <a:cell3D prstMaterial="dkEdge">
                      <a:bevel/>
                      <a:lightRig rig="flood" dir="t"/>
                    </a:cell3D>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effectLst/>
                          <a:uLnTx/>
                          <a:uFillTx/>
                        </a:rPr>
                        <a:t>ROW[0] COL[2]</a:t>
                      </a:r>
                      <a:endPar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nchor="ctr">
                    <a:cell3D prstMaterial="dkEdge">
                      <a:bevel/>
                      <a:lightRig rig="flood" dir="t"/>
                    </a:cell3D>
                    <a:solidFill>
                      <a:schemeClr val="accent6">
                        <a:lumMod val="20000"/>
                        <a:lumOff val="80000"/>
                      </a:schemeClr>
                    </a:solidFill>
                  </a:tcPr>
                </a:tc>
                <a:extLst>
                  <a:ext uri="{0D108BD9-81ED-4DB2-BD59-A6C34878D82A}">
                    <a16:rowId xmlns:a16="http://schemas.microsoft.com/office/drawing/2014/main" xmlns="" val="2219238138"/>
                  </a:ext>
                </a:extLst>
              </a:tr>
              <a:tr h="9636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effectLst/>
                          <a:uLnTx/>
                          <a:uFillTx/>
                        </a:rPr>
                        <a:t>ROW[2] COL[0]</a:t>
                      </a:r>
                      <a:endPar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nchor="ctr">
                    <a:cell3D prstMaterial="dkEdge">
                      <a:bevel/>
                      <a:lightRig rig="flood" dir="t"/>
                    </a:cell3D>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effectLst/>
                          <a:uLnTx/>
                          <a:uFillTx/>
                        </a:rPr>
                        <a:t>ROW[2] COL[1]</a:t>
                      </a:r>
                      <a:endPar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nchor="ctr">
                    <a:cell3D prstMaterial="dkEdge">
                      <a:bevel/>
                      <a:lightRig rig="flood" dir="t"/>
                    </a:cell3D>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effectLst/>
                          <a:uLnTx/>
                          <a:uFillTx/>
                        </a:rPr>
                        <a:t>ROW[2] COL[2]</a:t>
                      </a:r>
                      <a:endPar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endParaRPr>
                    </a:p>
                  </a:txBody>
                  <a:tcPr anchor="ctr">
                    <a:cell3D prstMaterial="dkEdge">
                      <a:bevel/>
                      <a:lightRig rig="flood" dir="t"/>
                    </a:cell3D>
                    <a:solidFill>
                      <a:schemeClr val="accent6">
                        <a:lumMod val="20000"/>
                        <a:lumOff val="80000"/>
                      </a:schemeClr>
                    </a:solidFill>
                  </a:tcPr>
                </a:tc>
                <a:extLst>
                  <a:ext uri="{0D108BD9-81ED-4DB2-BD59-A6C34878D82A}">
                    <a16:rowId xmlns:a16="http://schemas.microsoft.com/office/drawing/2014/main" xmlns="" val="2475594102"/>
                  </a:ext>
                </a:extLst>
              </a:tr>
            </a:tbl>
          </a:graphicData>
        </a:graphic>
      </p:graphicFrame>
      <p:cxnSp>
        <p:nvCxnSpPr>
          <p:cNvPr id="6" name="Straight Arrow Connector 5"/>
          <p:cNvCxnSpPr/>
          <p:nvPr/>
        </p:nvCxnSpPr>
        <p:spPr>
          <a:xfrm>
            <a:off x="1523385" y="2573066"/>
            <a:ext cx="0" cy="9730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070517" y="3639440"/>
            <a:ext cx="861133" cy="369332"/>
          </a:xfrm>
          <a:prstGeom prst="rect">
            <a:avLst/>
          </a:prstGeom>
          <a:noFill/>
        </p:spPr>
        <p:txBody>
          <a:bodyPr wrap="none" rtlCol="0">
            <a:spAutoFit/>
          </a:bodyPr>
          <a:lstStyle/>
          <a:p>
            <a:r>
              <a:rPr lang="en-US" b="1" dirty="0" smtClean="0"/>
              <a:t>ROWS</a:t>
            </a:r>
            <a:endParaRPr lang="en-US" b="1" dirty="0"/>
          </a:p>
        </p:txBody>
      </p:sp>
      <p:cxnSp>
        <p:nvCxnSpPr>
          <p:cNvPr id="9" name="Straight Arrow Connector 8"/>
          <p:cNvCxnSpPr/>
          <p:nvPr/>
        </p:nvCxnSpPr>
        <p:spPr>
          <a:xfrm>
            <a:off x="3504585" y="1917701"/>
            <a:ext cx="1524615" cy="53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5306137" y="1738430"/>
            <a:ext cx="1329210" cy="369332"/>
          </a:xfrm>
          <a:prstGeom prst="rect">
            <a:avLst/>
          </a:prstGeom>
          <a:noFill/>
        </p:spPr>
        <p:txBody>
          <a:bodyPr wrap="none" rtlCol="0">
            <a:spAutoFit/>
          </a:bodyPr>
          <a:lstStyle/>
          <a:p>
            <a:r>
              <a:rPr lang="en-US" b="1" dirty="0" smtClean="0"/>
              <a:t>COLUMNS</a:t>
            </a:r>
            <a:endParaRPr lang="en-US" b="1" dirty="0"/>
          </a:p>
        </p:txBody>
      </p:sp>
      <p:cxnSp>
        <p:nvCxnSpPr>
          <p:cNvPr id="15" name="Straight Arrow Connector 14"/>
          <p:cNvCxnSpPr/>
          <p:nvPr/>
        </p:nvCxnSpPr>
        <p:spPr>
          <a:xfrm flipV="1">
            <a:off x="1501083" y="4192859"/>
            <a:ext cx="0" cy="10767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H="1">
            <a:off x="6891454" y="1917701"/>
            <a:ext cx="13046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97026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1293028"/>
          </a:xfrm>
        </p:spPr>
        <p:txBody>
          <a:bodyPr>
            <a:normAutofit/>
          </a:bodyPr>
          <a:lstStyle/>
          <a:p>
            <a:r>
              <a:rPr lang="en-US" sz="2800" b="1" dirty="0">
                <a:solidFill>
                  <a:srgbClr val="FF0000"/>
                </a:solidFill>
              </a:rPr>
              <a:t>Exercises</a:t>
            </a:r>
            <a:endParaRPr lang="en-US" sz="2800" dirty="0">
              <a:solidFill>
                <a:srgbClr val="FF0000"/>
              </a:solidFill>
            </a:endParaRPr>
          </a:p>
        </p:txBody>
      </p:sp>
      <p:sp>
        <p:nvSpPr>
          <p:cNvPr id="3" name="Content Placeholder 2"/>
          <p:cNvSpPr>
            <a:spLocks noGrp="1"/>
          </p:cNvSpPr>
          <p:nvPr>
            <p:ph idx="1"/>
          </p:nvPr>
        </p:nvSpPr>
        <p:spPr>
          <a:xfrm>
            <a:off x="489397" y="1313646"/>
            <a:ext cx="11702603" cy="4997002"/>
          </a:xfrm>
        </p:spPr>
        <p:txBody>
          <a:bodyPr>
            <a:normAutofit/>
          </a:bodyPr>
          <a:lstStyle/>
          <a:p>
            <a:pPr marL="0" indent="0">
              <a:buNone/>
            </a:pPr>
            <a:endParaRPr lang="en-US" b="1" dirty="0" smtClean="0"/>
          </a:p>
          <a:p>
            <a:pPr marL="0" indent="0">
              <a:buNone/>
            </a:pPr>
            <a:r>
              <a:rPr lang="en-US" b="1" dirty="0" smtClean="0"/>
              <a:t>1. Consider </a:t>
            </a:r>
            <a:r>
              <a:rPr lang="en-US" b="1" dirty="0"/>
              <a:t>the following declaration</a:t>
            </a:r>
          </a:p>
          <a:p>
            <a:pPr marL="0" indent="0">
              <a:buNone/>
            </a:pPr>
            <a:endParaRPr lang="en-US" b="1" dirty="0" smtClean="0">
              <a:solidFill>
                <a:srgbClr val="FF0000"/>
              </a:solidFill>
            </a:endParaRPr>
          </a:p>
          <a:p>
            <a:pPr marL="0" indent="0">
              <a:buNone/>
            </a:pPr>
            <a:r>
              <a:rPr lang="en-US" b="1" dirty="0" smtClean="0">
                <a:solidFill>
                  <a:srgbClr val="FF0000"/>
                </a:solidFill>
              </a:rPr>
              <a:t>char</a:t>
            </a:r>
            <a:r>
              <a:rPr lang="en-US" b="1" dirty="0">
                <a:solidFill>
                  <a:srgbClr val="FF0000"/>
                </a:solidFill>
              </a:rPr>
              <a:t>[] name = new char[20];</a:t>
            </a:r>
          </a:p>
          <a:p>
            <a:pPr marL="0" indent="0">
              <a:buNone/>
            </a:pPr>
            <a:r>
              <a:rPr lang="en-US" dirty="0"/>
              <a:t>identify the following</a:t>
            </a:r>
          </a:p>
          <a:p>
            <a:pPr marL="0" indent="0">
              <a:buNone/>
            </a:pPr>
            <a:r>
              <a:rPr lang="en-US" dirty="0" err="1"/>
              <a:t>i</a:t>
            </a:r>
            <a:r>
              <a:rPr lang="en-US" dirty="0"/>
              <a:t>. The array name___________</a:t>
            </a:r>
          </a:p>
          <a:p>
            <a:pPr marL="0" indent="0">
              <a:buNone/>
            </a:pPr>
            <a:r>
              <a:rPr lang="en-US" dirty="0"/>
              <a:t>ii. The array size__________</a:t>
            </a:r>
          </a:p>
          <a:p>
            <a:pPr marL="0" indent="0">
              <a:buNone/>
            </a:pPr>
            <a:r>
              <a:rPr lang="en-US" dirty="0"/>
              <a:t>iii. The data type of each array elements________</a:t>
            </a:r>
          </a:p>
          <a:p>
            <a:pPr marL="0" indent="0">
              <a:buNone/>
            </a:pPr>
            <a:r>
              <a:rPr lang="en-US" dirty="0"/>
              <a:t>iv. The range of values for the index of the array________</a:t>
            </a:r>
            <a:endParaRPr lang="en-US" dirty="0">
              <a:effectLst>
                <a:glow rad="101600">
                  <a:schemeClr val="accent1">
                    <a:satMod val="175000"/>
                    <a:alpha val="40000"/>
                  </a:schemeClr>
                </a:glow>
              </a:effectLst>
            </a:endParaRPr>
          </a:p>
        </p:txBody>
      </p:sp>
    </p:spTree>
    <p:extLst>
      <p:ext uri="{BB962C8B-B14F-4D97-AF65-F5344CB8AC3E}">
        <p14:creationId xmlns:p14="http://schemas.microsoft.com/office/powerpoint/2010/main" val="2130456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1293028"/>
          </a:xfrm>
        </p:spPr>
        <p:txBody>
          <a:bodyPr>
            <a:normAutofit/>
          </a:bodyPr>
          <a:lstStyle/>
          <a:p>
            <a:r>
              <a:rPr lang="en-US" sz="2800" b="1" dirty="0">
                <a:solidFill>
                  <a:srgbClr val="FF0000"/>
                </a:solidFill>
              </a:rPr>
              <a:t>Exercises</a:t>
            </a:r>
            <a:endParaRPr lang="en-US" sz="2800" dirty="0">
              <a:solidFill>
                <a:srgbClr val="FF0000"/>
              </a:solidFill>
            </a:endParaRPr>
          </a:p>
        </p:txBody>
      </p:sp>
      <p:sp>
        <p:nvSpPr>
          <p:cNvPr id="3" name="Content Placeholder 2"/>
          <p:cNvSpPr>
            <a:spLocks noGrp="1"/>
          </p:cNvSpPr>
          <p:nvPr>
            <p:ph idx="1"/>
          </p:nvPr>
        </p:nvSpPr>
        <p:spPr>
          <a:xfrm>
            <a:off x="489397" y="1313646"/>
            <a:ext cx="11702603" cy="4997002"/>
          </a:xfrm>
        </p:spPr>
        <p:txBody>
          <a:bodyPr>
            <a:normAutofit/>
          </a:bodyPr>
          <a:lstStyle/>
          <a:p>
            <a:pPr marL="0" indent="0">
              <a:buNone/>
            </a:pPr>
            <a:endParaRPr lang="en-US" b="1" dirty="0" smtClean="0"/>
          </a:p>
          <a:p>
            <a:pPr marL="0" indent="0">
              <a:buNone/>
            </a:pPr>
            <a:r>
              <a:rPr lang="en-US" b="1" dirty="0" smtClean="0"/>
              <a:t>2. </a:t>
            </a:r>
            <a:r>
              <a:rPr lang="en-US" b="1" dirty="0"/>
              <a:t>Identify error(s), if any, in the following array declarations</a:t>
            </a:r>
            <a:r>
              <a:rPr lang="en-US" b="1" dirty="0" smtClean="0"/>
              <a:t>.</a:t>
            </a:r>
          </a:p>
          <a:p>
            <a:pPr marL="0" indent="0">
              <a:buNone/>
            </a:pPr>
            <a:endParaRPr lang="en-US" dirty="0"/>
          </a:p>
          <a:p>
            <a:pPr marL="0" indent="0">
              <a:buNone/>
            </a:pPr>
            <a:r>
              <a:rPr lang="en-US" dirty="0" err="1"/>
              <a:t>i</a:t>
            </a:r>
            <a:r>
              <a:rPr lang="en-US" dirty="0"/>
              <a:t>. int[ ] list = new int[100];</a:t>
            </a:r>
          </a:p>
          <a:p>
            <a:pPr marL="0" indent="0">
              <a:buNone/>
            </a:pPr>
            <a:r>
              <a:rPr lang="en-US" dirty="0"/>
              <a:t>ii. int size =100;</a:t>
            </a:r>
          </a:p>
          <a:p>
            <a:pPr marL="0" indent="0">
              <a:buNone/>
            </a:pPr>
            <a:r>
              <a:rPr lang="en-US" dirty="0"/>
              <a:t>iii. double[] list = new double[size];</a:t>
            </a:r>
          </a:p>
          <a:p>
            <a:pPr marL="0" indent="0">
              <a:buNone/>
            </a:pPr>
            <a:r>
              <a:rPr lang="en-US" dirty="0"/>
              <a:t>iv. int[] list = new int[10.0];</a:t>
            </a:r>
          </a:p>
          <a:p>
            <a:pPr marL="0" indent="0">
              <a:buNone/>
            </a:pPr>
            <a:r>
              <a:rPr lang="en-US" dirty="0"/>
              <a:t>v. String[] names = new String[20];</a:t>
            </a:r>
          </a:p>
          <a:p>
            <a:pPr marL="0" indent="0">
              <a:buNone/>
            </a:pPr>
            <a:r>
              <a:rPr lang="sv-SE" dirty="0"/>
              <a:t>vi. char[5] ch = { '1', ' ' ,'$, 'p','+'};</a:t>
            </a:r>
            <a:endParaRPr lang="en-US" dirty="0">
              <a:effectLst>
                <a:glow rad="101600">
                  <a:schemeClr val="accent1">
                    <a:satMod val="175000"/>
                    <a:alpha val="40000"/>
                  </a:schemeClr>
                </a:glow>
              </a:effectLst>
            </a:endParaRPr>
          </a:p>
        </p:txBody>
      </p:sp>
    </p:spTree>
    <p:extLst>
      <p:ext uri="{BB962C8B-B14F-4D97-AF65-F5344CB8AC3E}">
        <p14:creationId xmlns:p14="http://schemas.microsoft.com/office/powerpoint/2010/main" val="1231433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1293028"/>
          </a:xfrm>
        </p:spPr>
        <p:txBody>
          <a:bodyPr>
            <a:normAutofit/>
          </a:bodyPr>
          <a:lstStyle/>
          <a:p>
            <a:r>
              <a:rPr lang="en-US" sz="2800" b="1" dirty="0">
                <a:solidFill>
                  <a:srgbClr val="FF0000"/>
                </a:solidFill>
              </a:rPr>
              <a:t>Exercises</a:t>
            </a:r>
            <a:endParaRPr lang="en-US" sz="2800" dirty="0">
              <a:solidFill>
                <a:srgbClr val="FF0000"/>
              </a:solidFill>
            </a:endParaRPr>
          </a:p>
        </p:txBody>
      </p:sp>
      <p:sp>
        <p:nvSpPr>
          <p:cNvPr id="3" name="Content Placeholder 2"/>
          <p:cNvSpPr>
            <a:spLocks noGrp="1"/>
          </p:cNvSpPr>
          <p:nvPr>
            <p:ph idx="1"/>
          </p:nvPr>
        </p:nvSpPr>
        <p:spPr>
          <a:xfrm>
            <a:off x="489397" y="1313646"/>
            <a:ext cx="11702603" cy="4997002"/>
          </a:xfrm>
        </p:spPr>
        <p:txBody>
          <a:bodyPr>
            <a:normAutofit lnSpcReduction="10000"/>
          </a:bodyPr>
          <a:lstStyle/>
          <a:p>
            <a:pPr marL="0" indent="0">
              <a:buNone/>
            </a:pPr>
            <a:r>
              <a:rPr lang="en-US" b="1" dirty="0" smtClean="0"/>
              <a:t>3. </a:t>
            </a:r>
            <a:r>
              <a:rPr lang="en-US" dirty="0"/>
              <a:t>Write java statements to define and initialize the following arrays.</a:t>
            </a:r>
          </a:p>
          <a:p>
            <a:pPr marL="0" indent="0">
              <a:buNone/>
            </a:pPr>
            <a:endParaRPr lang="en-US" b="1" dirty="0" smtClean="0"/>
          </a:p>
          <a:p>
            <a:pPr marL="0" indent="0">
              <a:buNone/>
            </a:pPr>
            <a:r>
              <a:rPr lang="en-US" b="1" dirty="0" err="1" smtClean="0"/>
              <a:t>i</a:t>
            </a:r>
            <a:r>
              <a:rPr lang="en-US" b="1" dirty="0"/>
              <a:t>. </a:t>
            </a:r>
            <a:r>
              <a:rPr lang="en-US" dirty="0"/>
              <a:t>Array heights of 10 elements of type double and initialize to the</a:t>
            </a:r>
          </a:p>
          <a:p>
            <a:pPr marL="0" indent="0">
              <a:buNone/>
            </a:pPr>
            <a:r>
              <a:rPr lang="en-US" dirty="0"/>
              <a:t>following values 5.2, 3.7, 7.8, 45, 9.1, 8.3, 7.56, </a:t>
            </a:r>
            <a:r>
              <a:rPr lang="en-US" dirty="0" smtClean="0"/>
              <a:t>10.0,34.2,10.0</a:t>
            </a:r>
          </a:p>
          <a:p>
            <a:pPr marL="0" indent="0">
              <a:buNone/>
            </a:pPr>
            <a:endParaRPr lang="en-US" dirty="0" smtClean="0"/>
          </a:p>
          <a:p>
            <a:pPr marL="0" indent="0">
              <a:buNone/>
            </a:pPr>
            <a:endParaRPr lang="en-US" dirty="0"/>
          </a:p>
          <a:p>
            <a:pPr marL="0" indent="0">
              <a:buNone/>
            </a:pPr>
            <a:r>
              <a:rPr lang="en-US" b="1" dirty="0"/>
              <a:t>ii. </a:t>
            </a:r>
            <a:r>
              <a:rPr lang="en-US" dirty="0"/>
              <a:t>Array symbols of type char and initialize to the following values</a:t>
            </a:r>
          </a:p>
          <a:p>
            <a:pPr marL="0" indent="0">
              <a:buNone/>
            </a:pPr>
            <a:r>
              <a:rPr lang="en-US" dirty="0"/>
              <a:t>'@','#','$','%','^','&amp;',*','!' </a:t>
            </a:r>
            <a:r>
              <a:rPr lang="en-US" dirty="0" smtClean="0"/>
              <a:t>.</a:t>
            </a:r>
          </a:p>
          <a:p>
            <a:pPr marL="0" indent="0">
              <a:buNone/>
            </a:pPr>
            <a:endParaRPr lang="en-US" dirty="0"/>
          </a:p>
          <a:p>
            <a:pPr marL="0" indent="0">
              <a:buNone/>
            </a:pPr>
            <a:endParaRPr lang="en-US" dirty="0"/>
          </a:p>
          <a:p>
            <a:pPr marL="0" indent="0">
              <a:buNone/>
            </a:pPr>
            <a:r>
              <a:rPr lang="en-US" dirty="0"/>
              <a:t>iii. Array seasons of 4 elements of type String. Initialize this array to the</a:t>
            </a:r>
          </a:p>
          <a:p>
            <a:pPr marL="0" indent="0">
              <a:buNone/>
            </a:pPr>
            <a:r>
              <a:rPr lang="en-US" dirty="0"/>
              <a:t>following values: "</a:t>
            </a:r>
            <a:r>
              <a:rPr lang="en-US" dirty="0" err="1"/>
              <a:t>fall","winter","spring","summer</a:t>
            </a:r>
            <a:r>
              <a:rPr lang="en-US" dirty="0"/>
              <a:t>".</a:t>
            </a:r>
            <a:endParaRPr lang="en-US" dirty="0">
              <a:effectLst>
                <a:glow rad="101600">
                  <a:schemeClr val="accent1">
                    <a:satMod val="175000"/>
                    <a:alpha val="40000"/>
                  </a:schemeClr>
                </a:glow>
              </a:effectLst>
            </a:endParaRPr>
          </a:p>
        </p:txBody>
      </p:sp>
    </p:spTree>
    <p:extLst>
      <p:ext uri="{BB962C8B-B14F-4D97-AF65-F5344CB8AC3E}">
        <p14:creationId xmlns:p14="http://schemas.microsoft.com/office/powerpoint/2010/main" val="1287411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1293028"/>
          </a:xfrm>
        </p:spPr>
        <p:txBody>
          <a:bodyPr>
            <a:normAutofit/>
          </a:bodyPr>
          <a:lstStyle/>
          <a:p>
            <a:r>
              <a:rPr lang="en-US" sz="2800" b="1" dirty="0">
                <a:solidFill>
                  <a:srgbClr val="FF0000"/>
                </a:solidFill>
              </a:rPr>
              <a:t>Exercises</a:t>
            </a:r>
            <a:endParaRPr lang="en-US" sz="2800" dirty="0">
              <a:solidFill>
                <a:srgbClr val="FF0000"/>
              </a:solidFill>
            </a:endParaRPr>
          </a:p>
        </p:txBody>
      </p:sp>
      <p:sp>
        <p:nvSpPr>
          <p:cNvPr id="3" name="Content Placeholder 2"/>
          <p:cNvSpPr>
            <a:spLocks noGrp="1"/>
          </p:cNvSpPr>
          <p:nvPr>
            <p:ph idx="1"/>
          </p:nvPr>
        </p:nvSpPr>
        <p:spPr>
          <a:xfrm>
            <a:off x="489397" y="1313646"/>
            <a:ext cx="11702603" cy="4997002"/>
          </a:xfrm>
        </p:spPr>
        <p:txBody>
          <a:bodyPr>
            <a:normAutofit/>
          </a:bodyPr>
          <a:lstStyle/>
          <a:p>
            <a:pPr marL="0" indent="0">
              <a:buNone/>
            </a:pPr>
            <a:r>
              <a:rPr lang="en-US" b="1" dirty="0" smtClean="0"/>
              <a:t>4. Suppose </a:t>
            </a:r>
            <a:r>
              <a:rPr lang="en-US" b="1" i="1" dirty="0"/>
              <a:t>list </a:t>
            </a:r>
            <a:r>
              <a:rPr lang="en-US" b="1" dirty="0"/>
              <a:t>is an array of five elements of type </a:t>
            </a:r>
            <a:r>
              <a:rPr lang="en-US" b="1" i="1" dirty="0"/>
              <a:t>int</a:t>
            </a:r>
            <a:r>
              <a:rPr lang="en-US" b="1" dirty="0"/>
              <a:t>. what is stored in list after</a:t>
            </a:r>
          </a:p>
          <a:p>
            <a:pPr marL="0" indent="0">
              <a:buNone/>
            </a:pPr>
            <a:r>
              <a:rPr lang="en-US" b="1" dirty="0"/>
              <a:t>the following java code executes</a:t>
            </a:r>
            <a:r>
              <a:rPr lang="en-US" b="1" dirty="0" smtClean="0"/>
              <a:t>?</a:t>
            </a:r>
          </a:p>
          <a:p>
            <a:pPr marL="457200" lvl="1" indent="0">
              <a:buNone/>
            </a:pPr>
            <a:endParaRPr lang="en-US" sz="3200" b="1" dirty="0" smtClean="0">
              <a:effectLst>
                <a:glow rad="63500">
                  <a:schemeClr val="accent1">
                    <a:satMod val="175000"/>
                    <a:alpha val="40000"/>
                  </a:schemeClr>
                </a:glow>
              </a:effectLst>
            </a:endParaRPr>
          </a:p>
          <a:p>
            <a:pPr marL="457200" lvl="1" indent="0">
              <a:buNone/>
            </a:pPr>
            <a:r>
              <a:rPr lang="en-US" sz="3200" dirty="0" smtClean="0">
                <a:ln w="0"/>
                <a:effectLst>
                  <a:outerShdw blurRad="38100" dist="19050" dir="2700000" algn="tl" rotWithShape="0">
                    <a:schemeClr val="dk1">
                      <a:alpha val="40000"/>
                    </a:schemeClr>
                  </a:outerShdw>
                </a:effectLst>
              </a:rPr>
              <a:t>for(</a:t>
            </a:r>
            <a:r>
              <a:rPr lang="en-US" sz="3200" dirty="0" err="1" smtClean="0">
                <a:ln w="0"/>
                <a:effectLst>
                  <a:outerShdw blurRad="38100" dist="19050" dir="2700000" algn="tl" rotWithShape="0">
                    <a:schemeClr val="dk1">
                      <a:alpha val="40000"/>
                    </a:schemeClr>
                  </a:outerShdw>
                </a:effectLst>
              </a:rPr>
              <a:t>i</a:t>
            </a:r>
            <a:r>
              <a:rPr lang="en-US" sz="3200" dirty="0" smtClean="0">
                <a:ln w="0"/>
                <a:effectLst>
                  <a:outerShdw blurRad="38100" dist="19050" dir="2700000" algn="tl" rotWithShape="0">
                    <a:schemeClr val="dk1">
                      <a:alpha val="40000"/>
                    </a:schemeClr>
                  </a:outerShdw>
                </a:effectLst>
              </a:rPr>
              <a:t>=0;i&lt;5;i++) {</a:t>
            </a:r>
            <a:endParaRPr lang="en-US" sz="3200" dirty="0">
              <a:ln w="0"/>
              <a:effectLst>
                <a:outerShdw blurRad="38100" dist="19050" dir="2700000" algn="tl" rotWithShape="0">
                  <a:schemeClr val="dk1">
                    <a:alpha val="40000"/>
                  </a:schemeClr>
                </a:outerShdw>
              </a:effectLst>
            </a:endParaRPr>
          </a:p>
          <a:p>
            <a:pPr marL="457200" lvl="1" indent="0">
              <a:buNone/>
            </a:pPr>
            <a:r>
              <a:rPr lang="en-US" sz="3200" dirty="0" smtClean="0">
                <a:ln w="0"/>
                <a:effectLst>
                  <a:outerShdw blurRad="38100" dist="19050" dir="2700000" algn="tl" rotWithShape="0">
                    <a:schemeClr val="dk1">
                      <a:alpha val="40000"/>
                    </a:schemeClr>
                  </a:outerShdw>
                </a:effectLst>
              </a:rPr>
              <a:t>	list[</a:t>
            </a:r>
            <a:r>
              <a:rPr lang="en-US" sz="3200" dirty="0" err="1" smtClean="0">
                <a:ln w="0"/>
                <a:effectLst>
                  <a:outerShdw blurRad="38100" dist="19050" dir="2700000" algn="tl" rotWithShape="0">
                    <a:schemeClr val="dk1">
                      <a:alpha val="40000"/>
                    </a:schemeClr>
                  </a:outerShdw>
                </a:effectLst>
              </a:rPr>
              <a:t>i</a:t>
            </a:r>
            <a:r>
              <a:rPr lang="en-US" sz="3200" dirty="0">
                <a:ln w="0"/>
                <a:effectLst>
                  <a:outerShdw blurRad="38100" dist="19050" dir="2700000" algn="tl" rotWithShape="0">
                    <a:schemeClr val="dk1">
                      <a:alpha val="40000"/>
                    </a:schemeClr>
                  </a:outerShdw>
                </a:effectLst>
              </a:rPr>
              <a:t>] = 2 * </a:t>
            </a:r>
            <a:r>
              <a:rPr lang="en-US" sz="3200" dirty="0" err="1">
                <a:ln w="0"/>
                <a:effectLst>
                  <a:outerShdw blurRad="38100" dist="19050" dir="2700000" algn="tl" rotWithShape="0">
                    <a:schemeClr val="dk1">
                      <a:alpha val="40000"/>
                    </a:schemeClr>
                  </a:outerShdw>
                </a:effectLst>
              </a:rPr>
              <a:t>i</a:t>
            </a:r>
            <a:r>
              <a:rPr lang="en-US" sz="3200" dirty="0">
                <a:ln w="0"/>
                <a:effectLst>
                  <a:outerShdw blurRad="38100" dist="19050" dir="2700000" algn="tl" rotWithShape="0">
                    <a:schemeClr val="dk1">
                      <a:alpha val="40000"/>
                    </a:schemeClr>
                  </a:outerShdw>
                </a:effectLst>
              </a:rPr>
              <a:t> + 5;</a:t>
            </a:r>
          </a:p>
          <a:p>
            <a:pPr marL="457200" lvl="1" indent="0">
              <a:buNone/>
            </a:pPr>
            <a:r>
              <a:rPr lang="en-US" sz="3200" dirty="0" smtClean="0">
                <a:ln w="0"/>
                <a:effectLst>
                  <a:outerShdw blurRad="38100" dist="19050" dir="2700000" algn="tl" rotWithShape="0">
                    <a:schemeClr val="dk1">
                      <a:alpha val="40000"/>
                    </a:schemeClr>
                  </a:outerShdw>
                </a:effectLst>
              </a:rPr>
              <a:t>	if(i%2</a:t>
            </a:r>
            <a:r>
              <a:rPr lang="en-US" sz="3200" dirty="0">
                <a:ln w="0"/>
                <a:effectLst>
                  <a:outerShdw blurRad="38100" dist="19050" dir="2700000" algn="tl" rotWithShape="0">
                    <a:schemeClr val="dk1">
                      <a:alpha val="40000"/>
                    </a:schemeClr>
                  </a:outerShdw>
                </a:effectLst>
              </a:rPr>
              <a:t>==</a:t>
            </a:r>
            <a:r>
              <a:rPr lang="en-US" sz="3200" dirty="0" smtClean="0">
                <a:ln w="0"/>
                <a:effectLst>
                  <a:outerShdw blurRad="38100" dist="19050" dir="2700000" algn="tl" rotWithShape="0">
                    <a:schemeClr val="dk1">
                      <a:alpha val="40000"/>
                    </a:schemeClr>
                  </a:outerShdw>
                </a:effectLst>
              </a:rPr>
              <a:t>0)</a:t>
            </a:r>
          </a:p>
          <a:p>
            <a:pPr marL="457200" lvl="1" indent="0">
              <a:buNone/>
            </a:pPr>
            <a:r>
              <a:rPr lang="en-US" sz="3200" dirty="0">
                <a:ln w="0"/>
                <a:effectLst>
                  <a:outerShdw blurRad="38100" dist="19050" dir="2700000" algn="tl" rotWithShape="0">
                    <a:schemeClr val="dk1">
                      <a:alpha val="40000"/>
                    </a:schemeClr>
                  </a:outerShdw>
                </a:effectLst>
              </a:rPr>
              <a:t>	</a:t>
            </a:r>
            <a:r>
              <a:rPr lang="en-US" sz="3200" dirty="0" smtClean="0">
                <a:ln w="0"/>
                <a:effectLst>
                  <a:outerShdw blurRad="38100" dist="19050" dir="2700000" algn="tl" rotWithShape="0">
                    <a:schemeClr val="dk1">
                      <a:alpha val="40000"/>
                    </a:schemeClr>
                  </a:outerShdw>
                </a:effectLst>
              </a:rPr>
              <a:t>     list[</a:t>
            </a:r>
            <a:r>
              <a:rPr lang="en-US" sz="3200" dirty="0" err="1" smtClean="0">
                <a:ln w="0"/>
                <a:effectLst>
                  <a:outerShdw blurRad="38100" dist="19050" dir="2700000" algn="tl" rotWithShape="0">
                    <a:schemeClr val="dk1">
                      <a:alpha val="40000"/>
                    </a:schemeClr>
                  </a:outerShdw>
                </a:effectLst>
              </a:rPr>
              <a:t>i</a:t>
            </a:r>
            <a:r>
              <a:rPr lang="en-US" sz="3200" dirty="0">
                <a:ln w="0"/>
                <a:effectLst>
                  <a:outerShdw blurRad="38100" dist="19050" dir="2700000" algn="tl" rotWithShape="0">
                    <a:schemeClr val="dk1">
                      <a:alpha val="40000"/>
                    </a:schemeClr>
                  </a:outerShdw>
                </a:effectLst>
              </a:rPr>
              <a:t>] = list[</a:t>
            </a:r>
            <a:r>
              <a:rPr lang="en-US" sz="3200" dirty="0" err="1">
                <a:ln w="0"/>
                <a:effectLst>
                  <a:outerShdw blurRad="38100" dist="19050" dir="2700000" algn="tl" rotWithShape="0">
                    <a:schemeClr val="dk1">
                      <a:alpha val="40000"/>
                    </a:schemeClr>
                  </a:outerShdw>
                </a:effectLst>
              </a:rPr>
              <a:t>i</a:t>
            </a:r>
            <a:r>
              <a:rPr lang="en-US" sz="3200" dirty="0">
                <a:ln w="0"/>
                <a:effectLst>
                  <a:outerShdw blurRad="38100" dist="19050" dir="2700000" algn="tl" rotWithShape="0">
                    <a:schemeClr val="dk1">
                      <a:alpha val="40000"/>
                    </a:schemeClr>
                  </a:outerShdw>
                </a:effectLst>
              </a:rPr>
              <a:t>]-3;</a:t>
            </a:r>
          </a:p>
          <a:p>
            <a:pPr marL="457200" lvl="1" indent="0">
              <a:buNone/>
            </a:pPr>
            <a:r>
              <a:rPr lang="en-US" sz="3200" dirty="0">
                <a:ln w="0"/>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791270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1293028"/>
          </a:xfrm>
        </p:spPr>
        <p:txBody>
          <a:bodyPr>
            <a:normAutofit/>
          </a:bodyPr>
          <a:lstStyle/>
          <a:p>
            <a:r>
              <a:rPr lang="en-US" sz="2800" b="1" dirty="0">
                <a:solidFill>
                  <a:srgbClr val="FF0000"/>
                </a:solidFill>
              </a:rPr>
              <a:t>Exercises</a:t>
            </a:r>
            <a:endParaRPr lang="en-US" sz="2800" dirty="0">
              <a:solidFill>
                <a:srgbClr val="FF0000"/>
              </a:solidFill>
            </a:endParaRPr>
          </a:p>
        </p:txBody>
      </p:sp>
      <p:sp>
        <p:nvSpPr>
          <p:cNvPr id="3" name="Content Placeholder 2"/>
          <p:cNvSpPr>
            <a:spLocks noGrp="1"/>
          </p:cNvSpPr>
          <p:nvPr>
            <p:ph idx="1"/>
          </p:nvPr>
        </p:nvSpPr>
        <p:spPr>
          <a:xfrm>
            <a:off x="489397" y="1313646"/>
            <a:ext cx="11702603" cy="4997002"/>
          </a:xfrm>
        </p:spPr>
        <p:txBody>
          <a:bodyPr>
            <a:normAutofit/>
          </a:bodyPr>
          <a:lstStyle/>
          <a:p>
            <a:pPr marL="0" indent="0">
              <a:buNone/>
            </a:pPr>
            <a:r>
              <a:rPr lang="en-US" b="1" dirty="0" smtClean="0"/>
              <a:t>5. </a:t>
            </a:r>
            <a:r>
              <a:rPr lang="en-US" dirty="0"/>
              <a:t>Correct the following code so that it correctly initialize and outputs the</a:t>
            </a:r>
          </a:p>
          <a:p>
            <a:pPr marL="0" indent="0">
              <a:buNone/>
            </a:pPr>
            <a:r>
              <a:rPr lang="en-US" dirty="0"/>
              <a:t>elements of the array </a:t>
            </a:r>
            <a:r>
              <a:rPr lang="en-US" b="1" i="1" dirty="0" err="1"/>
              <a:t>myList</a:t>
            </a:r>
            <a:r>
              <a:rPr lang="en-US" b="1" i="1" dirty="0" smtClean="0"/>
              <a:t>.</a:t>
            </a:r>
          </a:p>
          <a:p>
            <a:pPr marL="0" indent="0">
              <a:buNone/>
            </a:pPr>
            <a:endParaRPr lang="en-US" sz="3200" b="1" i="1" dirty="0">
              <a:effectLst>
                <a:glow rad="63500">
                  <a:schemeClr val="accent1">
                    <a:satMod val="175000"/>
                    <a:alpha val="40000"/>
                  </a:schemeClr>
                </a:glow>
              </a:effectLst>
            </a:endParaRPr>
          </a:p>
          <a:p>
            <a:pPr marL="0" indent="0">
              <a:buNone/>
            </a:pPr>
            <a:r>
              <a:rPr lang="en-US" sz="2800" dirty="0">
                <a:ln w="0"/>
                <a:effectLst>
                  <a:outerShdw blurRad="38100" dist="19050" dir="2700000" algn="tl" rotWithShape="0">
                    <a:schemeClr val="dk1">
                      <a:alpha val="40000"/>
                    </a:schemeClr>
                  </a:outerShdw>
                </a:effectLst>
              </a:rPr>
              <a:t>Scanner console = new Scanner(System.in);</a:t>
            </a:r>
          </a:p>
          <a:p>
            <a:pPr marL="0" indent="0">
              <a:buNone/>
            </a:pPr>
            <a:r>
              <a:rPr lang="en-US" sz="2800" dirty="0">
                <a:ln w="0"/>
                <a:effectLst>
                  <a:outerShdw blurRad="38100" dist="19050" dir="2700000" algn="tl" rotWithShape="0">
                    <a:schemeClr val="dk1">
                      <a:alpha val="40000"/>
                    </a:schemeClr>
                  </a:outerShdw>
                </a:effectLst>
              </a:rPr>
              <a:t>int[] </a:t>
            </a:r>
            <a:r>
              <a:rPr lang="en-US" sz="2800" dirty="0" err="1">
                <a:ln w="0"/>
                <a:effectLst>
                  <a:outerShdw blurRad="38100" dist="19050" dir="2700000" algn="tl" rotWithShape="0">
                    <a:schemeClr val="dk1">
                      <a:alpha val="40000"/>
                    </a:schemeClr>
                  </a:outerShdw>
                </a:effectLst>
              </a:rPr>
              <a:t>myList</a:t>
            </a:r>
            <a:r>
              <a:rPr lang="en-US" sz="2800" dirty="0">
                <a:ln w="0"/>
                <a:effectLst>
                  <a:outerShdw blurRad="38100" dist="19050" dir="2700000" algn="tl" rotWithShape="0">
                    <a:schemeClr val="dk1">
                      <a:alpha val="40000"/>
                    </a:schemeClr>
                  </a:outerShdw>
                </a:effectLst>
              </a:rPr>
              <a:t> = new[10];</a:t>
            </a:r>
          </a:p>
          <a:p>
            <a:pPr marL="0" indent="0">
              <a:buNone/>
            </a:pPr>
            <a:r>
              <a:rPr lang="en-US" sz="2800" dirty="0">
                <a:ln w="0"/>
                <a:effectLst>
                  <a:outerShdw blurRad="38100" dist="19050" dir="2700000" algn="tl" rotWithShape="0">
                    <a:schemeClr val="dk1">
                      <a:alpha val="40000"/>
                    </a:schemeClr>
                  </a:outerShdw>
                </a:effectLst>
              </a:rPr>
              <a:t>for(int </a:t>
            </a:r>
            <a:r>
              <a:rPr lang="en-US" sz="2800" dirty="0" err="1">
                <a:ln w="0"/>
                <a:effectLst>
                  <a:outerShdw blurRad="38100" dist="19050" dir="2700000" algn="tl" rotWithShape="0">
                    <a:schemeClr val="dk1">
                      <a:alpha val="40000"/>
                    </a:schemeClr>
                  </a:outerShdw>
                </a:effectLst>
              </a:rPr>
              <a:t>i</a:t>
            </a:r>
            <a:r>
              <a:rPr lang="en-US" sz="2800" dirty="0">
                <a:ln w="0"/>
                <a:effectLst>
                  <a:outerShdw blurRad="38100" dist="19050" dir="2700000" algn="tl" rotWithShape="0">
                    <a:schemeClr val="dk1">
                      <a:alpha val="40000"/>
                    </a:schemeClr>
                  </a:outerShdw>
                </a:effectLst>
              </a:rPr>
              <a:t>=1;i&lt;=10;i++)</a:t>
            </a:r>
          </a:p>
          <a:p>
            <a:pPr marL="0" indent="0">
              <a:buNone/>
            </a:pPr>
            <a:r>
              <a:rPr lang="en-US" sz="2800" dirty="0" err="1">
                <a:ln w="0"/>
                <a:effectLst>
                  <a:outerShdw blurRad="38100" dist="19050" dir="2700000" algn="tl" rotWithShape="0">
                    <a:schemeClr val="dk1">
                      <a:alpha val="40000"/>
                    </a:schemeClr>
                  </a:outerShdw>
                </a:effectLst>
              </a:rPr>
              <a:t>myList</a:t>
            </a:r>
            <a:r>
              <a:rPr lang="en-US" sz="2800" dirty="0">
                <a:ln w="0"/>
                <a:effectLst>
                  <a:outerShdw blurRad="38100" dist="19050" dir="2700000" algn="tl" rotWithShape="0">
                    <a:schemeClr val="dk1">
                      <a:alpha val="40000"/>
                    </a:schemeClr>
                  </a:outerShdw>
                </a:effectLst>
              </a:rPr>
              <a:t> = </a:t>
            </a:r>
            <a:r>
              <a:rPr lang="en-US" sz="2800" dirty="0" err="1">
                <a:ln w="0"/>
                <a:effectLst>
                  <a:outerShdw blurRad="38100" dist="19050" dir="2700000" algn="tl" rotWithShape="0">
                    <a:schemeClr val="dk1">
                      <a:alpha val="40000"/>
                    </a:schemeClr>
                  </a:outerShdw>
                </a:effectLst>
              </a:rPr>
              <a:t>console.nextInt</a:t>
            </a:r>
            <a:r>
              <a:rPr lang="en-US" sz="2800" dirty="0">
                <a:ln w="0"/>
                <a:effectLst>
                  <a:outerShdw blurRad="38100" dist="19050" dir="2700000" algn="tl" rotWithShape="0">
                    <a:schemeClr val="dk1">
                      <a:alpha val="40000"/>
                    </a:schemeClr>
                  </a:outerShdw>
                </a:effectLst>
              </a:rPr>
              <a:t>();</a:t>
            </a:r>
          </a:p>
          <a:p>
            <a:pPr marL="0" indent="0">
              <a:buNone/>
            </a:pPr>
            <a:r>
              <a:rPr lang="en-US" sz="2800" dirty="0">
                <a:ln w="0"/>
                <a:effectLst>
                  <a:outerShdw blurRad="38100" dist="19050" dir="2700000" algn="tl" rotWithShape="0">
                    <a:schemeClr val="dk1">
                      <a:alpha val="40000"/>
                    </a:schemeClr>
                  </a:outerShdw>
                </a:effectLst>
              </a:rPr>
              <a:t>for(int </a:t>
            </a:r>
            <a:r>
              <a:rPr lang="en-US" sz="2800" dirty="0" err="1">
                <a:ln w="0"/>
                <a:effectLst>
                  <a:outerShdw blurRad="38100" dist="19050" dir="2700000" algn="tl" rotWithShape="0">
                    <a:schemeClr val="dk1">
                      <a:alpha val="40000"/>
                    </a:schemeClr>
                  </a:outerShdw>
                </a:effectLst>
              </a:rPr>
              <a:t>i</a:t>
            </a:r>
            <a:r>
              <a:rPr lang="en-US" sz="2800" dirty="0">
                <a:ln w="0"/>
                <a:effectLst>
                  <a:outerShdw blurRad="38100" dist="19050" dir="2700000" algn="tl" rotWithShape="0">
                    <a:schemeClr val="dk1">
                      <a:alpha val="40000"/>
                    </a:schemeClr>
                  </a:outerShdw>
                </a:effectLst>
              </a:rPr>
              <a:t>=1;i&lt;=10;i++)</a:t>
            </a:r>
          </a:p>
          <a:p>
            <a:pPr marL="0" indent="0">
              <a:buNone/>
            </a:pPr>
            <a:r>
              <a:rPr lang="en-US" sz="2800" dirty="0">
                <a:ln w="0"/>
                <a:effectLst>
                  <a:outerShdw blurRad="38100" dist="19050" dir="2700000" algn="tl" rotWithShape="0">
                    <a:schemeClr val="dk1">
                      <a:alpha val="40000"/>
                    </a:schemeClr>
                  </a:outerShdw>
                </a:effectLst>
              </a:rPr>
              <a:t>System.out.print(</a:t>
            </a:r>
            <a:r>
              <a:rPr lang="en-US" sz="2800" dirty="0" err="1">
                <a:ln w="0"/>
                <a:effectLst>
                  <a:outerShdw blurRad="38100" dist="19050" dir="2700000" algn="tl" rotWithShape="0">
                    <a:schemeClr val="dk1">
                      <a:alpha val="40000"/>
                    </a:schemeClr>
                  </a:outerShdw>
                </a:effectLst>
              </a:rPr>
              <a:t>myList</a:t>
            </a:r>
            <a:r>
              <a:rPr lang="en-US" sz="2800" dirty="0">
                <a:ln w="0"/>
                <a:effectLst>
                  <a:outerShdw blurRad="38100" dist="19050" dir="2700000" algn="tl" rotWithShape="0">
                    <a:schemeClr val="dk1">
                      <a:alpha val="40000"/>
                    </a:schemeClr>
                  </a:outerShdw>
                </a:effectLst>
              </a:rPr>
              <a:t>[</a:t>
            </a:r>
            <a:r>
              <a:rPr lang="en-US" sz="2800" dirty="0" err="1">
                <a:ln w="0"/>
                <a:effectLst>
                  <a:outerShdw blurRad="38100" dist="19050" dir="2700000" algn="tl" rotWithShape="0">
                    <a:schemeClr val="dk1">
                      <a:alpha val="40000"/>
                    </a:schemeClr>
                  </a:outerShdw>
                </a:effectLst>
              </a:rPr>
              <a:t>i</a:t>
            </a:r>
            <a:r>
              <a:rPr lang="en-US" sz="2800" dirty="0">
                <a:ln w="0"/>
                <a:effectLst>
                  <a:outerShdw blurRad="38100" dist="19050" dir="2700000" algn="tl" rotWithShape="0">
                    <a:schemeClr val="dk1">
                      <a:alpha val="40000"/>
                    </a:schemeClr>
                  </a:outerShdw>
                </a:effectLst>
              </a:rPr>
              <a:t>] + " ");</a:t>
            </a:r>
          </a:p>
          <a:p>
            <a:pPr marL="0" indent="0">
              <a:buNone/>
            </a:pPr>
            <a:r>
              <a:rPr lang="en-US" sz="2800" dirty="0" err="1">
                <a:ln w="0"/>
                <a:effectLst>
                  <a:outerShdw blurRad="38100" dist="19050" dir="2700000" algn="tl" rotWithShape="0">
                    <a:schemeClr val="dk1">
                      <a:alpha val="40000"/>
                    </a:schemeClr>
                  </a:outerShdw>
                </a:effectLst>
              </a:rPr>
              <a:t>System.out.println</a:t>
            </a:r>
            <a:r>
              <a:rPr lang="en-US" sz="2800" dirty="0">
                <a:ln w="0"/>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2692323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1293028"/>
          </a:xfrm>
        </p:spPr>
        <p:txBody>
          <a:bodyPr>
            <a:normAutofit/>
          </a:bodyPr>
          <a:lstStyle/>
          <a:p>
            <a:r>
              <a:rPr lang="en-US" sz="2800" b="1" dirty="0" smtClean="0">
                <a:solidFill>
                  <a:srgbClr val="FF0000"/>
                </a:solidFill>
              </a:rPr>
              <a:t>Tasks</a:t>
            </a:r>
            <a:endParaRPr lang="en-US" sz="2800" dirty="0">
              <a:solidFill>
                <a:srgbClr val="FF0000"/>
              </a:solidFill>
            </a:endParaRPr>
          </a:p>
        </p:txBody>
      </p:sp>
      <p:sp>
        <p:nvSpPr>
          <p:cNvPr id="3" name="Content Placeholder 2"/>
          <p:cNvSpPr>
            <a:spLocks noGrp="1"/>
          </p:cNvSpPr>
          <p:nvPr>
            <p:ph idx="1"/>
          </p:nvPr>
        </p:nvSpPr>
        <p:spPr>
          <a:xfrm>
            <a:off x="489397" y="1313646"/>
            <a:ext cx="11702603" cy="4997002"/>
          </a:xfrm>
        </p:spPr>
        <p:txBody>
          <a:bodyPr>
            <a:normAutofit/>
          </a:bodyPr>
          <a:lstStyle/>
          <a:p>
            <a:pPr marL="0" indent="0" algn="just">
              <a:buNone/>
            </a:pPr>
            <a:endParaRPr lang="en-US" sz="2800" b="1" dirty="0" smtClean="0">
              <a:solidFill>
                <a:srgbClr val="FF0000"/>
              </a:solidFill>
            </a:endParaRPr>
          </a:p>
          <a:p>
            <a:pPr marL="0" indent="0" algn="just">
              <a:buNone/>
            </a:pPr>
            <a:r>
              <a:rPr lang="en-US" sz="2800" b="1" dirty="0" smtClean="0">
                <a:solidFill>
                  <a:srgbClr val="FF0000"/>
                </a:solidFill>
              </a:rPr>
              <a:t>Program 7.3</a:t>
            </a:r>
            <a:r>
              <a:rPr lang="en-US" sz="2800" b="1" dirty="0"/>
              <a:t>: </a:t>
            </a:r>
            <a:r>
              <a:rPr lang="en-US" sz="2800" dirty="0"/>
              <a:t>write a program using arrays to read 5 numbers, </a:t>
            </a:r>
            <a:r>
              <a:rPr lang="en-US" sz="2800" dirty="0" smtClean="0"/>
              <a:t>compute the </a:t>
            </a:r>
            <a:r>
              <a:rPr lang="en-US" sz="2800" dirty="0"/>
              <a:t>average </a:t>
            </a:r>
            <a:r>
              <a:rPr lang="en-US" sz="2800" dirty="0" smtClean="0"/>
              <a:t>of numbers</a:t>
            </a:r>
            <a:r>
              <a:rPr lang="en-US" sz="2800" dirty="0"/>
              <a:t>, and also find the number of the items greater than </a:t>
            </a:r>
            <a:r>
              <a:rPr lang="en-US" sz="2800" dirty="0" smtClean="0"/>
              <a:t>the average.</a:t>
            </a:r>
          </a:p>
          <a:p>
            <a:pPr marL="0" indent="0">
              <a:buNone/>
            </a:pPr>
            <a:endParaRPr lang="en-US" sz="2800" dirty="0" smtClean="0">
              <a:ln w="0"/>
              <a:effectLst>
                <a:outerShdw blurRad="38100" dist="19050" dir="2700000" algn="tl" rotWithShape="0">
                  <a:schemeClr val="dk1">
                    <a:alpha val="40000"/>
                  </a:schemeClr>
                </a:outerShdw>
              </a:effectLst>
            </a:endParaRPr>
          </a:p>
          <a:p>
            <a:pPr marL="0" indent="0">
              <a:buNone/>
            </a:pPr>
            <a:endParaRPr lang="en-US" sz="2800" dirty="0">
              <a:ln w="0"/>
              <a:effectLst>
                <a:outerShdw blurRad="38100" dist="19050" dir="2700000" algn="tl" rotWithShape="0">
                  <a:schemeClr val="dk1">
                    <a:alpha val="40000"/>
                  </a:schemeClr>
                </a:outerShdw>
              </a:effectLst>
            </a:endParaRPr>
          </a:p>
          <a:p>
            <a:pPr marL="0" indent="0">
              <a:buNone/>
            </a:pPr>
            <a:r>
              <a:rPr lang="en-US" sz="2800" b="1" dirty="0">
                <a:solidFill>
                  <a:srgbClr val="FF0000"/>
                </a:solidFill>
              </a:rPr>
              <a:t>Program </a:t>
            </a:r>
            <a:r>
              <a:rPr lang="en-US" sz="2800" b="1" dirty="0" smtClean="0">
                <a:solidFill>
                  <a:srgbClr val="FF0000"/>
                </a:solidFill>
              </a:rPr>
              <a:t>7.4</a:t>
            </a:r>
            <a:r>
              <a:rPr lang="en-US" sz="2800" b="1" dirty="0">
                <a:solidFill>
                  <a:srgbClr val="FF0000"/>
                </a:solidFill>
              </a:rPr>
              <a:t>:</a:t>
            </a:r>
            <a:r>
              <a:rPr lang="en-US" sz="2800" b="1" dirty="0"/>
              <a:t> </a:t>
            </a:r>
            <a:r>
              <a:rPr lang="en-US" sz="2800" dirty="0"/>
              <a:t>Write a java program to find the occurrence of number 7.77 in </a:t>
            </a:r>
            <a:r>
              <a:rPr lang="en-US" sz="2800" dirty="0" smtClean="0"/>
              <a:t>a given list</a:t>
            </a:r>
          </a:p>
          <a:p>
            <a:pPr marL="0" indent="0">
              <a:buNone/>
            </a:pPr>
            <a:r>
              <a:rPr lang="en-US" sz="2800" dirty="0" smtClean="0"/>
              <a:t> </a:t>
            </a:r>
            <a:r>
              <a:rPr lang="en-US" sz="2800" dirty="0"/>
              <a:t>{ </a:t>
            </a:r>
            <a:r>
              <a:rPr lang="en-US" sz="2800" dirty="0" smtClean="0"/>
              <a:t>7.77,9.77,9.777,7.76,6.777,7.773,1.777,7.77 }</a:t>
            </a:r>
          </a:p>
          <a:p>
            <a:pPr marL="0" indent="0">
              <a:buNone/>
            </a:pPr>
            <a:endParaRPr lang="en-US" sz="2800" dirty="0"/>
          </a:p>
        </p:txBody>
      </p:sp>
    </p:spTree>
    <p:extLst>
      <p:ext uri="{BB962C8B-B14F-4D97-AF65-F5344CB8AC3E}">
        <p14:creationId xmlns:p14="http://schemas.microsoft.com/office/powerpoint/2010/main" val="596427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37802"/>
            <a:ext cx="8610600" cy="1293028"/>
          </a:xfrm>
        </p:spPr>
        <p:txBody>
          <a:bodyPr>
            <a:normAutofit/>
          </a:bodyPr>
          <a:lstStyle/>
          <a:p>
            <a:r>
              <a:rPr lang="en-US" sz="4800" dirty="0" smtClean="0">
                <a:solidFill>
                  <a:srgbClr val="FF0000"/>
                </a:solidFill>
              </a:rPr>
              <a:t>TOPICS</a:t>
            </a:r>
            <a:endParaRPr lang="en-US" sz="4800" dirty="0">
              <a:solidFill>
                <a:srgbClr val="FF0000"/>
              </a:solidFill>
            </a:endParaRPr>
          </a:p>
        </p:txBody>
      </p:sp>
      <p:sp>
        <p:nvSpPr>
          <p:cNvPr id="3" name="Content Placeholder 2"/>
          <p:cNvSpPr>
            <a:spLocks noGrp="1"/>
          </p:cNvSpPr>
          <p:nvPr>
            <p:ph idx="1"/>
          </p:nvPr>
        </p:nvSpPr>
        <p:spPr>
          <a:xfrm>
            <a:off x="468085" y="1900646"/>
            <a:ext cx="11386457" cy="4347754"/>
          </a:xfrm>
        </p:spPr>
        <p:txBody>
          <a:bodyPr>
            <a:normAutofit/>
          </a:bodyPr>
          <a:lstStyle/>
          <a:p>
            <a:pPr>
              <a:buFont typeface="Wingdings" panose="05000000000000000000" pitchFamily="2" charset="2"/>
              <a:buChar char="q"/>
            </a:pPr>
            <a:r>
              <a:rPr lang="en-US" sz="3600" dirty="0" smtClean="0"/>
              <a:t>Definition</a:t>
            </a:r>
          </a:p>
          <a:p>
            <a:pPr>
              <a:buFont typeface="Wingdings" panose="05000000000000000000" pitchFamily="2" charset="2"/>
              <a:buChar char="q"/>
            </a:pPr>
            <a:r>
              <a:rPr lang="en-US" sz="3600" dirty="0" smtClean="0"/>
              <a:t>Single dimensional array</a:t>
            </a:r>
          </a:p>
          <a:p>
            <a:pPr>
              <a:buFont typeface="Wingdings" panose="05000000000000000000" pitchFamily="2" charset="2"/>
              <a:buChar char="q"/>
            </a:pPr>
            <a:r>
              <a:rPr lang="en-US" sz="3600" dirty="0" smtClean="0"/>
              <a:t>Declaration and initialization of array.</a:t>
            </a:r>
          </a:p>
          <a:p>
            <a:pPr>
              <a:buFont typeface="Wingdings" panose="05000000000000000000" pitchFamily="2" charset="2"/>
              <a:buChar char="q"/>
            </a:pPr>
            <a:r>
              <a:rPr lang="en-US" sz="3600" dirty="0" smtClean="0"/>
              <a:t>Demonstration of single dimensional arrays</a:t>
            </a:r>
          </a:p>
          <a:p>
            <a:pPr>
              <a:buFont typeface="Wingdings" panose="05000000000000000000" pitchFamily="2" charset="2"/>
              <a:buChar char="q"/>
            </a:pPr>
            <a:r>
              <a:rPr lang="en-US" sz="3600" dirty="0" smtClean="0"/>
              <a:t>Processing Arrays</a:t>
            </a:r>
          </a:p>
          <a:p>
            <a:pPr>
              <a:buFont typeface="Wingdings" panose="05000000000000000000" pitchFamily="2" charset="2"/>
              <a:buChar char="q"/>
            </a:pPr>
            <a:r>
              <a:rPr lang="en-US" sz="3600" dirty="0" smtClean="0"/>
              <a:t>Exercises programs</a:t>
            </a:r>
          </a:p>
        </p:txBody>
      </p:sp>
    </p:spTree>
    <p:extLst>
      <p:ext uri="{BB962C8B-B14F-4D97-AF65-F5344CB8AC3E}">
        <p14:creationId xmlns:p14="http://schemas.microsoft.com/office/powerpoint/2010/main" val="2020586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1293028"/>
          </a:xfrm>
        </p:spPr>
        <p:txBody>
          <a:bodyPr>
            <a:normAutofit/>
          </a:bodyPr>
          <a:lstStyle/>
          <a:p>
            <a:r>
              <a:rPr lang="en-US" sz="2800" b="1" dirty="0" smtClean="0">
                <a:solidFill>
                  <a:srgbClr val="FF0000"/>
                </a:solidFill>
              </a:rPr>
              <a:t>Tasks</a:t>
            </a:r>
            <a:endParaRPr lang="en-US" sz="2800" dirty="0">
              <a:solidFill>
                <a:srgbClr val="FF0000"/>
              </a:solidFill>
            </a:endParaRPr>
          </a:p>
        </p:txBody>
      </p:sp>
      <p:sp>
        <p:nvSpPr>
          <p:cNvPr id="3" name="Content Placeholder 2"/>
          <p:cNvSpPr>
            <a:spLocks noGrp="1"/>
          </p:cNvSpPr>
          <p:nvPr>
            <p:ph idx="1"/>
          </p:nvPr>
        </p:nvSpPr>
        <p:spPr>
          <a:xfrm>
            <a:off x="228599" y="1335948"/>
            <a:ext cx="11702603" cy="4997002"/>
          </a:xfrm>
        </p:spPr>
        <p:txBody>
          <a:bodyPr>
            <a:normAutofit/>
          </a:bodyPr>
          <a:lstStyle/>
          <a:p>
            <a:pPr marL="0" indent="0">
              <a:buNone/>
            </a:pPr>
            <a:r>
              <a:rPr lang="en-US" sz="2800" b="1" dirty="0">
                <a:solidFill>
                  <a:srgbClr val="FF0000"/>
                </a:solidFill>
              </a:rPr>
              <a:t>Program </a:t>
            </a:r>
            <a:r>
              <a:rPr lang="en-US" sz="2800" b="1" dirty="0" smtClean="0">
                <a:solidFill>
                  <a:srgbClr val="FF0000"/>
                </a:solidFill>
              </a:rPr>
              <a:t>7.5</a:t>
            </a:r>
            <a:r>
              <a:rPr lang="en-US" sz="2800" b="1" dirty="0">
                <a:solidFill>
                  <a:srgbClr val="FF0000"/>
                </a:solidFill>
              </a:rPr>
              <a:t>: </a:t>
            </a:r>
            <a:r>
              <a:rPr lang="en-US" sz="2800" b="1" dirty="0"/>
              <a:t>Write a java program to implement linear search.</a:t>
            </a:r>
          </a:p>
          <a:p>
            <a:pPr marL="0" indent="0" algn="just">
              <a:lnSpc>
                <a:spcPct val="150000"/>
              </a:lnSpc>
              <a:buNone/>
            </a:pPr>
            <a:r>
              <a:rPr lang="en-US" sz="2800" dirty="0"/>
              <a:t>The linear search approach compares the </a:t>
            </a:r>
            <a:r>
              <a:rPr lang="en-US" sz="2800" b="1" i="1" dirty="0"/>
              <a:t>key </a:t>
            </a:r>
            <a:r>
              <a:rPr lang="en-US" sz="2800" dirty="0"/>
              <a:t>element key sequentially with </a:t>
            </a:r>
            <a:r>
              <a:rPr lang="en-US" sz="2800" dirty="0" smtClean="0"/>
              <a:t>each element </a:t>
            </a:r>
            <a:r>
              <a:rPr lang="en-US" sz="2800" dirty="0"/>
              <a:t>in the array. It continues to do so until the key matches an element in </a:t>
            </a:r>
            <a:r>
              <a:rPr lang="en-US" sz="2800" dirty="0" smtClean="0"/>
              <a:t>the array </a:t>
            </a:r>
            <a:r>
              <a:rPr lang="en-US" sz="2800" dirty="0"/>
              <a:t>or the array is exhausted without a match being found. If a match is </a:t>
            </a:r>
            <a:r>
              <a:rPr lang="en-US" sz="2800" dirty="0" smtClean="0"/>
              <a:t>made, the </a:t>
            </a:r>
            <a:r>
              <a:rPr lang="en-US" sz="2800" dirty="0"/>
              <a:t>linear search returns the </a:t>
            </a:r>
            <a:r>
              <a:rPr lang="en-US" sz="2800" b="1" i="1" dirty="0"/>
              <a:t>index </a:t>
            </a:r>
            <a:r>
              <a:rPr lang="en-US" sz="2800" dirty="0"/>
              <a:t>of the element in the array that matches the key</a:t>
            </a:r>
            <a:r>
              <a:rPr lang="en-US" sz="2800" dirty="0" smtClean="0"/>
              <a:t>. If </a:t>
            </a:r>
            <a:r>
              <a:rPr lang="en-US" sz="2800" dirty="0"/>
              <a:t>no match is found, the search </a:t>
            </a:r>
            <a:r>
              <a:rPr lang="en-US" sz="2800" b="1" i="1" dirty="0"/>
              <a:t>returns -1</a:t>
            </a:r>
            <a:r>
              <a:rPr lang="en-US" sz="2800" dirty="0"/>
              <a:t>.</a:t>
            </a:r>
            <a:endParaRPr lang="en-US" sz="2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4522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602" y="352249"/>
            <a:ext cx="8610600" cy="768213"/>
          </a:xfrm>
        </p:spPr>
        <p:txBody>
          <a:bodyPr>
            <a:normAutofit/>
          </a:bodyPr>
          <a:lstStyle/>
          <a:p>
            <a:r>
              <a:rPr lang="en-US" sz="2800" b="1" dirty="0" smtClean="0">
                <a:solidFill>
                  <a:srgbClr val="FF0000"/>
                </a:solidFill>
              </a:rPr>
              <a:t>Algorithm</a:t>
            </a:r>
            <a:endParaRPr lang="en-US" sz="2800" dirty="0">
              <a:solidFill>
                <a:srgbClr val="FF0000"/>
              </a:solidFill>
            </a:endParaRPr>
          </a:p>
        </p:txBody>
      </p:sp>
      <p:sp>
        <p:nvSpPr>
          <p:cNvPr id="3" name="Content Placeholder 2"/>
          <p:cNvSpPr>
            <a:spLocks noGrp="1"/>
          </p:cNvSpPr>
          <p:nvPr>
            <p:ph idx="1"/>
          </p:nvPr>
        </p:nvSpPr>
        <p:spPr>
          <a:xfrm>
            <a:off x="489397" y="1313646"/>
            <a:ext cx="11441805" cy="5087154"/>
          </a:xfrm>
        </p:spPr>
        <p:txBody>
          <a:bodyPr>
            <a:normAutofit fontScale="85000" lnSpcReduction="20000"/>
          </a:bodyPr>
          <a:lstStyle/>
          <a:p>
            <a:pPr marL="0" indent="0">
              <a:buNone/>
            </a:pPr>
            <a:r>
              <a:rPr lang="en-US" sz="2800" b="1" dirty="0" smtClean="0">
                <a:solidFill>
                  <a:srgbClr val="FF0000"/>
                </a:solidFill>
              </a:rPr>
              <a:t>Program 7.6</a:t>
            </a:r>
            <a:r>
              <a:rPr lang="en-US" sz="2800" b="1" dirty="0" smtClean="0"/>
              <a:t>: </a:t>
            </a:r>
            <a:r>
              <a:rPr lang="en-US" sz="2800" dirty="0"/>
              <a:t>Write a java program that reads 10 double type elements from </a:t>
            </a:r>
            <a:r>
              <a:rPr lang="en-US" sz="2800" dirty="0" smtClean="0"/>
              <a:t>the console </a:t>
            </a:r>
            <a:r>
              <a:rPr lang="en-US" sz="2800" dirty="0"/>
              <a:t>and also determines the largest and smallest elements in the list.</a:t>
            </a:r>
            <a:endParaRPr lang="en-US" sz="2800" dirty="0" smtClean="0"/>
          </a:p>
          <a:p>
            <a:pPr marL="0" indent="0">
              <a:buNone/>
            </a:pPr>
            <a:r>
              <a:rPr lang="en-US" sz="2800" b="1" dirty="0" smtClean="0">
                <a:ln w="0"/>
                <a:effectLst>
                  <a:outerShdw blurRad="38100" dist="19050" dir="2700000" algn="tl" rotWithShape="0">
                    <a:schemeClr val="dk1">
                      <a:alpha val="40000"/>
                    </a:schemeClr>
                  </a:outerShdw>
                </a:effectLst>
              </a:rPr>
              <a:t>Algorithm</a:t>
            </a:r>
          </a:p>
          <a:p>
            <a:pPr marL="0" indent="0">
              <a:buNone/>
            </a:pPr>
            <a:r>
              <a:rPr lang="en-US" sz="2800" dirty="0" smtClean="0"/>
              <a:t>a) Create </a:t>
            </a:r>
            <a:r>
              <a:rPr lang="en-US" sz="2800" dirty="0"/>
              <a:t>a class </a:t>
            </a:r>
            <a:r>
              <a:rPr lang="en-US" sz="2800" dirty="0" err="1"/>
              <a:t>MaxMin</a:t>
            </a:r>
            <a:r>
              <a:rPr lang="en-US" sz="2800" dirty="0"/>
              <a:t>.</a:t>
            </a:r>
          </a:p>
          <a:p>
            <a:pPr marL="0" indent="0">
              <a:buNone/>
            </a:pPr>
            <a:r>
              <a:rPr lang="en-US" sz="2800" dirty="0"/>
              <a:t>b) Declare an array </a:t>
            </a:r>
            <a:r>
              <a:rPr lang="en-US" sz="2800" dirty="0" err="1"/>
              <a:t>myList</a:t>
            </a:r>
            <a:r>
              <a:rPr lang="en-US" sz="2800" dirty="0"/>
              <a:t> with size 10.</a:t>
            </a:r>
          </a:p>
          <a:p>
            <a:pPr marL="0" indent="0">
              <a:buNone/>
            </a:pPr>
            <a:r>
              <a:rPr lang="en-US" sz="2800" dirty="0"/>
              <a:t>c) Initialize variable smallest=</a:t>
            </a:r>
            <a:r>
              <a:rPr lang="en-US" sz="2800" dirty="0" err="1"/>
              <a:t>myList</a:t>
            </a:r>
            <a:r>
              <a:rPr lang="en-US" sz="2800" dirty="0"/>
              <a:t>[0] and largest=0.</a:t>
            </a:r>
          </a:p>
          <a:p>
            <a:pPr marL="0" indent="0">
              <a:buNone/>
            </a:pPr>
            <a:r>
              <a:rPr lang="en-US" sz="2800" dirty="0"/>
              <a:t>d) Read the elements from the console and put into </a:t>
            </a:r>
            <a:r>
              <a:rPr lang="en-US" sz="2800" dirty="0" err="1"/>
              <a:t>myList</a:t>
            </a:r>
            <a:r>
              <a:rPr lang="en-US" sz="2800" dirty="0"/>
              <a:t>.</a:t>
            </a:r>
          </a:p>
          <a:p>
            <a:pPr marL="0" indent="0">
              <a:buNone/>
            </a:pPr>
            <a:r>
              <a:rPr lang="en-US" sz="2800" dirty="0"/>
              <a:t>e) Print </a:t>
            </a:r>
            <a:r>
              <a:rPr lang="en-US" sz="2800" dirty="0" err="1"/>
              <a:t>MyList</a:t>
            </a:r>
            <a:r>
              <a:rPr lang="en-US" sz="2800" dirty="0"/>
              <a:t> elements.</a:t>
            </a:r>
          </a:p>
          <a:p>
            <a:pPr marL="0" indent="0">
              <a:buNone/>
            </a:pPr>
            <a:r>
              <a:rPr lang="en-US" sz="2800" dirty="0"/>
              <a:t>f) In a loop, if the value of the array </a:t>
            </a:r>
            <a:r>
              <a:rPr lang="en-US" sz="2800" dirty="0" err="1"/>
              <a:t>myList</a:t>
            </a:r>
            <a:r>
              <a:rPr lang="en-US" sz="2800" dirty="0"/>
              <a:t> is greater than largest then</a:t>
            </a:r>
          </a:p>
          <a:p>
            <a:pPr marL="0" indent="0">
              <a:buNone/>
            </a:pPr>
            <a:r>
              <a:rPr lang="en-US" sz="2800" dirty="0"/>
              <a:t>assign the largest to the </a:t>
            </a:r>
            <a:r>
              <a:rPr lang="en-US" sz="2800" dirty="0" err="1"/>
              <a:t>myList</a:t>
            </a:r>
            <a:r>
              <a:rPr lang="en-US" sz="2800" dirty="0"/>
              <a:t> value.</a:t>
            </a:r>
          </a:p>
          <a:p>
            <a:pPr marL="0" indent="0">
              <a:buNone/>
            </a:pPr>
            <a:r>
              <a:rPr lang="en-US" sz="2800" dirty="0"/>
              <a:t>g) If the value of array </a:t>
            </a:r>
            <a:r>
              <a:rPr lang="en-US" sz="2800" dirty="0" err="1"/>
              <a:t>myList</a:t>
            </a:r>
            <a:r>
              <a:rPr lang="en-US" sz="2800" dirty="0"/>
              <a:t> is less than smallest then assign the smallest to</a:t>
            </a:r>
          </a:p>
          <a:p>
            <a:pPr marL="0" indent="0">
              <a:buNone/>
            </a:pPr>
            <a:r>
              <a:rPr lang="en-US" sz="2800" dirty="0"/>
              <a:t>the </a:t>
            </a:r>
            <a:r>
              <a:rPr lang="en-US" sz="2800" dirty="0" err="1"/>
              <a:t>myList</a:t>
            </a:r>
            <a:r>
              <a:rPr lang="en-US" sz="2800" dirty="0"/>
              <a:t> value.</a:t>
            </a:r>
          </a:p>
          <a:p>
            <a:pPr marL="0" indent="0">
              <a:buNone/>
            </a:pPr>
            <a:r>
              <a:rPr lang="en-US" sz="2800" dirty="0"/>
              <a:t>h) Print the largest and smallest elements outside the loop.</a:t>
            </a:r>
            <a:endParaRPr lang="en-US" sz="2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17967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12915"/>
            <a:ext cx="8610600" cy="1293028"/>
          </a:xfrm>
        </p:spPr>
        <p:txBody>
          <a:bodyPr/>
          <a:lstStyle/>
          <a:p>
            <a:r>
              <a:rPr lang="en-US" dirty="0" smtClean="0"/>
              <a:t>Good luck</a:t>
            </a:r>
            <a:endParaRPr lang="en-US" dirty="0"/>
          </a:p>
        </p:txBody>
      </p:sp>
    </p:spTree>
    <p:extLst>
      <p:ext uri="{BB962C8B-B14F-4D97-AF65-F5344CB8AC3E}">
        <p14:creationId xmlns:p14="http://schemas.microsoft.com/office/powerpoint/2010/main" val="3874264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040" y="170013"/>
            <a:ext cx="8610600" cy="1293028"/>
          </a:xfrm>
        </p:spPr>
        <p:txBody>
          <a:bodyPr>
            <a:normAutofit/>
          </a:bodyPr>
          <a:lstStyle/>
          <a:p>
            <a:r>
              <a:rPr lang="en-US" sz="3200" b="1" dirty="0" smtClean="0">
                <a:solidFill>
                  <a:srgbClr val="FF0000"/>
                </a:solidFill>
              </a:rPr>
              <a:t>Definition</a:t>
            </a:r>
            <a:endParaRPr lang="en-US" sz="3200" b="1" dirty="0">
              <a:solidFill>
                <a:srgbClr val="FF0000"/>
              </a:solidFill>
            </a:endParaRPr>
          </a:p>
        </p:txBody>
      </p:sp>
      <p:sp>
        <p:nvSpPr>
          <p:cNvPr id="3" name="Content Placeholder 2"/>
          <p:cNvSpPr>
            <a:spLocks noGrp="1"/>
          </p:cNvSpPr>
          <p:nvPr>
            <p:ph idx="1"/>
          </p:nvPr>
        </p:nvSpPr>
        <p:spPr>
          <a:xfrm>
            <a:off x="320039" y="1565910"/>
            <a:ext cx="11644433" cy="3637155"/>
          </a:xfrm>
        </p:spPr>
        <p:txBody>
          <a:bodyPr>
            <a:normAutofit/>
          </a:bodyPr>
          <a:lstStyle/>
          <a:p>
            <a:pPr algn="just"/>
            <a:r>
              <a:rPr lang="en-US" sz="2800" dirty="0"/>
              <a:t>An </a:t>
            </a:r>
            <a:r>
              <a:rPr lang="en-US" sz="2800" dirty="0" smtClean="0"/>
              <a:t>array is a data structure to store a fixed number </a:t>
            </a:r>
            <a:r>
              <a:rPr lang="en-US" sz="2800" dirty="0"/>
              <a:t>of elements (</a:t>
            </a:r>
            <a:r>
              <a:rPr lang="en-US" sz="2800" dirty="0" smtClean="0"/>
              <a:t>variables) with common name.</a:t>
            </a:r>
          </a:p>
          <a:p>
            <a:pPr algn="just"/>
            <a:r>
              <a:rPr lang="en-US" sz="2800" dirty="0" smtClean="0"/>
              <a:t>In Arrays , all elements </a:t>
            </a:r>
            <a:r>
              <a:rPr lang="en-US" sz="2800" dirty="0"/>
              <a:t>has same data type. </a:t>
            </a:r>
            <a:endParaRPr lang="en-US" sz="3600" dirty="0" smtClean="0"/>
          </a:p>
          <a:p>
            <a:pPr marL="457200" lvl="1" indent="0" algn="just">
              <a:buNone/>
            </a:pPr>
            <a:r>
              <a:rPr lang="en-US" dirty="0" smtClean="0"/>
              <a:t>					</a:t>
            </a:r>
          </a:p>
          <a:p>
            <a:pPr marL="457200" lvl="1" indent="0" algn="just">
              <a:buNone/>
            </a:pPr>
            <a:endParaRPr lang="en-US" sz="3600" dirty="0"/>
          </a:p>
          <a:p>
            <a:pPr marL="457200" lvl="1" indent="0" algn="just">
              <a:buNone/>
            </a:pPr>
            <a:r>
              <a:rPr lang="en-US" b="1" dirty="0" smtClean="0">
                <a:solidFill>
                  <a:srgbClr val="FF0000"/>
                </a:solidFill>
              </a:rPr>
              <a:t>					</a:t>
            </a:r>
            <a:endParaRPr lang="en-US" sz="3600" dirty="0" smtClean="0"/>
          </a:p>
        </p:txBody>
      </p:sp>
      <p:graphicFrame>
        <p:nvGraphicFramePr>
          <p:cNvPr id="9" name="Diagram 8"/>
          <p:cNvGraphicFramePr/>
          <p:nvPr>
            <p:extLst>
              <p:ext uri="{D42A27DB-BD31-4B8C-83A1-F6EECF244321}">
                <p14:modId xmlns:p14="http://schemas.microsoft.com/office/powerpoint/2010/main" val="2892104669"/>
              </p:ext>
            </p:extLst>
          </p:nvPr>
        </p:nvGraphicFramePr>
        <p:xfrm>
          <a:off x="2665141" y="3384487"/>
          <a:ext cx="6389649" cy="2765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4268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122" y="272882"/>
            <a:ext cx="8610600" cy="1293028"/>
          </a:xfrm>
        </p:spPr>
        <p:txBody>
          <a:bodyPr>
            <a:normAutofit/>
          </a:bodyPr>
          <a:lstStyle/>
          <a:p>
            <a:r>
              <a:rPr lang="en-US" sz="2400" b="1" dirty="0">
                <a:solidFill>
                  <a:srgbClr val="FF0000"/>
                </a:solidFill>
              </a:rPr>
              <a:t>Single Dimensional Array</a:t>
            </a:r>
          </a:p>
        </p:txBody>
      </p:sp>
      <p:sp>
        <p:nvSpPr>
          <p:cNvPr id="3" name="Content Placeholder 2"/>
          <p:cNvSpPr>
            <a:spLocks noGrp="1"/>
          </p:cNvSpPr>
          <p:nvPr>
            <p:ph idx="1"/>
          </p:nvPr>
        </p:nvSpPr>
        <p:spPr>
          <a:xfrm>
            <a:off x="320040" y="1565910"/>
            <a:ext cx="11784874" cy="4606290"/>
          </a:xfrm>
        </p:spPr>
        <p:txBody>
          <a:bodyPr>
            <a:normAutofit/>
          </a:bodyPr>
          <a:lstStyle/>
          <a:p>
            <a:r>
              <a:rPr lang="en-US" sz="2400" dirty="0"/>
              <a:t>It consists single dimension or single subscript </a:t>
            </a:r>
            <a:r>
              <a:rPr lang="en-US" sz="2400" dirty="0" smtClean="0"/>
              <a:t>in which </a:t>
            </a:r>
            <a:r>
              <a:rPr lang="en-US" sz="2400" dirty="0"/>
              <a:t>all elements are </a:t>
            </a:r>
            <a:r>
              <a:rPr lang="en-US" sz="2400" dirty="0" smtClean="0"/>
              <a:t>arranged </a:t>
            </a:r>
            <a:r>
              <a:rPr lang="en-US" sz="2400" dirty="0"/>
              <a:t>in a list form</a:t>
            </a:r>
            <a:r>
              <a:rPr lang="en-US" sz="2400" dirty="0" smtClean="0"/>
              <a:t>.</a:t>
            </a:r>
          </a:p>
          <a:p>
            <a:endParaRPr lang="en-US" sz="2400" dirty="0" smtClean="0"/>
          </a:p>
          <a:p>
            <a:endParaRPr lang="en-US" sz="2400" b="1" dirty="0" smtClean="0">
              <a:solidFill>
                <a:schemeClr val="accent6">
                  <a:lumMod val="60000"/>
                  <a:lumOff val="40000"/>
                </a:schemeClr>
              </a:solidFill>
            </a:endParaRPr>
          </a:p>
          <a:p>
            <a:pPr marL="0" indent="0">
              <a:buNone/>
            </a:pPr>
            <a:r>
              <a:rPr lang="en-US" sz="2400" b="1" dirty="0" smtClean="0">
                <a:solidFill>
                  <a:schemeClr val="accent6">
                    <a:lumMod val="60000"/>
                    <a:lumOff val="40000"/>
                  </a:schemeClr>
                </a:solidFill>
              </a:rPr>
              <a:t>1.Declaration </a:t>
            </a:r>
            <a:r>
              <a:rPr lang="en-US" sz="2400" b="1" dirty="0">
                <a:solidFill>
                  <a:schemeClr val="accent6">
                    <a:lumMod val="60000"/>
                    <a:lumOff val="40000"/>
                  </a:schemeClr>
                </a:solidFill>
              </a:rPr>
              <a:t>of </a:t>
            </a:r>
            <a:r>
              <a:rPr lang="en-US" sz="2400" b="1" dirty="0" smtClean="0">
                <a:solidFill>
                  <a:schemeClr val="accent6">
                    <a:lumMod val="60000"/>
                    <a:lumOff val="40000"/>
                  </a:schemeClr>
                </a:solidFill>
              </a:rPr>
              <a:t>array</a:t>
            </a:r>
          </a:p>
          <a:p>
            <a:pPr marL="0" indent="0" algn="ctr">
              <a:buNone/>
            </a:pPr>
            <a:r>
              <a:rPr lang="en-US" sz="2400" b="1" dirty="0" err="1">
                <a:solidFill>
                  <a:srgbClr val="FF0000"/>
                </a:solidFill>
              </a:rPr>
              <a:t>dataType</a:t>
            </a:r>
            <a:r>
              <a:rPr lang="en-US" sz="2400" b="1" dirty="0">
                <a:solidFill>
                  <a:srgbClr val="FF0000"/>
                </a:solidFill>
              </a:rPr>
              <a:t>[ ] </a:t>
            </a:r>
            <a:r>
              <a:rPr lang="en-US" sz="2400" b="1" dirty="0" err="1">
                <a:solidFill>
                  <a:srgbClr val="FF0000"/>
                </a:solidFill>
              </a:rPr>
              <a:t>arrayName</a:t>
            </a:r>
            <a:r>
              <a:rPr lang="en-US" sz="2400" b="1" dirty="0">
                <a:solidFill>
                  <a:srgbClr val="FF0000"/>
                </a:solidFill>
              </a:rPr>
              <a:t>; </a:t>
            </a:r>
            <a:r>
              <a:rPr lang="en-US" sz="2400" b="1" dirty="0">
                <a:solidFill>
                  <a:srgbClr val="00B0F0"/>
                </a:solidFill>
              </a:rPr>
              <a:t>// line </a:t>
            </a:r>
            <a:r>
              <a:rPr lang="en-US" sz="2400" b="1" dirty="0" smtClean="0">
                <a:solidFill>
                  <a:srgbClr val="00B0F0"/>
                </a:solidFill>
              </a:rPr>
              <a:t>1</a:t>
            </a:r>
          </a:p>
          <a:p>
            <a:pPr marL="0" indent="0">
              <a:buNone/>
            </a:pPr>
            <a:r>
              <a:rPr lang="en-US" sz="2400" b="1" dirty="0" smtClean="0">
                <a:solidFill>
                  <a:schemeClr val="accent6">
                    <a:lumMod val="60000"/>
                    <a:lumOff val="40000"/>
                  </a:schemeClr>
                </a:solidFill>
              </a:rPr>
              <a:t>2. Instantiation </a:t>
            </a:r>
            <a:r>
              <a:rPr lang="en-US" sz="2400" b="1" dirty="0">
                <a:solidFill>
                  <a:schemeClr val="accent6">
                    <a:lumMod val="60000"/>
                    <a:lumOff val="40000"/>
                  </a:schemeClr>
                </a:solidFill>
              </a:rPr>
              <a:t>of </a:t>
            </a:r>
            <a:r>
              <a:rPr lang="en-US" sz="2400" b="1" dirty="0" smtClean="0">
                <a:solidFill>
                  <a:schemeClr val="accent6">
                    <a:lumMod val="60000"/>
                    <a:lumOff val="40000"/>
                  </a:schemeClr>
                </a:solidFill>
              </a:rPr>
              <a:t>array</a:t>
            </a:r>
          </a:p>
          <a:p>
            <a:r>
              <a:rPr lang="en-US" sz="2400" dirty="0" smtClean="0"/>
              <a:t>In </a:t>
            </a:r>
            <a:r>
              <a:rPr lang="en-US" sz="2400" dirty="0"/>
              <a:t>java, an array is an </a:t>
            </a:r>
            <a:r>
              <a:rPr lang="en-US" sz="2400" i="1" dirty="0"/>
              <a:t>object</a:t>
            </a:r>
            <a:r>
              <a:rPr lang="en-US" sz="2400" dirty="0"/>
              <a:t>, </a:t>
            </a:r>
            <a:r>
              <a:rPr lang="en-US" sz="2400" b="1" dirty="0" err="1"/>
              <a:t>arrayName</a:t>
            </a:r>
            <a:r>
              <a:rPr lang="en-US" sz="2400" dirty="0"/>
              <a:t> is a reference variable</a:t>
            </a:r>
            <a:r>
              <a:rPr lang="en-US" sz="2400" dirty="0" smtClean="0"/>
              <a:t>.</a:t>
            </a:r>
          </a:p>
          <a:p>
            <a:r>
              <a:rPr lang="en-US" sz="2400" dirty="0" smtClean="0"/>
              <a:t> </a:t>
            </a:r>
            <a:r>
              <a:rPr lang="en-US" sz="2400" dirty="0"/>
              <a:t>Therefore </a:t>
            </a:r>
            <a:r>
              <a:rPr lang="en-US" sz="2400" dirty="0" smtClean="0"/>
              <a:t>we must </a:t>
            </a:r>
            <a:r>
              <a:rPr lang="en-US" sz="2400" dirty="0"/>
              <a:t>instantiate the array object as.</a:t>
            </a:r>
          </a:p>
          <a:p>
            <a:pPr marL="0" indent="0" algn="ctr">
              <a:buNone/>
            </a:pPr>
            <a:r>
              <a:rPr lang="en-US" sz="2400" b="1" dirty="0" smtClean="0">
                <a:solidFill>
                  <a:srgbClr val="FF0000"/>
                </a:solidFill>
              </a:rPr>
              <a:t>                       </a:t>
            </a:r>
            <a:r>
              <a:rPr lang="en-US" sz="2400" b="1" dirty="0" err="1" smtClean="0">
                <a:solidFill>
                  <a:srgbClr val="FF0000"/>
                </a:solidFill>
              </a:rPr>
              <a:t>arrayName</a:t>
            </a:r>
            <a:r>
              <a:rPr lang="en-US" sz="2400" b="1" dirty="0" smtClean="0">
                <a:solidFill>
                  <a:srgbClr val="FF0000"/>
                </a:solidFill>
              </a:rPr>
              <a:t> </a:t>
            </a:r>
            <a:r>
              <a:rPr lang="en-US" sz="2400" b="1" dirty="0">
                <a:solidFill>
                  <a:srgbClr val="FF0000"/>
                </a:solidFill>
              </a:rPr>
              <a:t>= new </a:t>
            </a:r>
            <a:r>
              <a:rPr lang="en-US" sz="2400" b="1" dirty="0" err="1">
                <a:solidFill>
                  <a:srgbClr val="FF0000"/>
                </a:solidFill>
              </a:rPr>
              <a:t>dataType</a:t>
            </a:r>
            <a:r>
              <a:rPr lang="en-US" sz="2400" b="1" dirty="0">
                <a:solidFill>
                  <a:srgbClr val="FF0000"/>
                </a:solidFill>
              </a:rPr>
              <a:t> [</a:t>
            </a:r>
            <a:r>
              <a:rPr lang="en-US" sz="2400" b="1" dirty="0" err="1">
                <a:solidFill>
                  <a:srgbClr val="FF0000"/>
                </a:solidFill>
              </a:rPr>
              <a:t>arraySize</a:t>
            </a:r>
            <a:r>
              <a:rPr lang="en-US" sz="2400" b="1" dirty="0">
                <a:solidFill>
                  <a:srgbClr val="FF0000"/>
                </a:solidFill>
              </a:rPr>
              <a:t>]; </a:t>
            </a:r>
            <a:r>
              <a:rPr lang="en-US" sz="2400" b="1" dirty="0">
                <a:solidFill>
                  <a:srgbClr val="00B0F0"/>
                </a:solidFill>
              </a:rPr>
              <a:t>//Line 2</a:t>
            </a:r>
          </a:p>
        </p:txBody>
      </p:sp>
      <p:graphicFrame>
        <p:nvGraphicFramePr>
          <p:cNvPr id="5" name="Table 4"/>
          <p:cNvGraphicFramePr>
            <a:graphicFrameLocks noGrp="1"/>
          </p:cNvGraphicFramePr>
          <p:nvPr>
            <p:extLst>
              <p:ext uri="{D42A27DB-BD31-4B8C-83A1-F6EECF244321}">
                <p14:modId xmlns:p14="http://schemas.microsoft.com/office/powerpoint/2010/main" val="1767058651"/>
              </p:ext>
            </p:extLst>
          </p:nvPr>
        </p:nvGraphicFramePr>
        <p:xfrm>
          <a:off x="2821253" y="2449024"/>
          <a:ext cx="7259448" cy="621787"/>
        </p:xfrm>
        <a:graphic>
          <a:graphicData uri="http://schemas.openxmlformats.org/drawingml/2006/table">
            <a:tbl>
              <a:tblPr firstRow="1" bandRow="1">
                <a:tableStyleId>{21E4AEA4-8DFA-4A89-87EB-49C32662AFE0}</a:tableStyleId>
              </a:tblPr>
              <a:tblGrid>
                <a:gridCol w="1209908">
                  <a:extLst>
                    <a:ext uri="{9D8B030D-6E8A-4147-A177-3AD203B41FA5}">
                      <a16:colId xmlns:a16="http://schemas.microsoft.com/office/drawing/2014/main" xmlns="" val="1262895110"/>
                    </a:ext>
                  </a:extLst>
                </a:gridCol>
                <a:gridCol w="1209908">
                  <a:extLst>
                    <a:ext uri="{9D8B030D-6E8A-4147-A177-3AD203B41FA5}">
                      <a16:colId xmlns:a16="http://schemas.microsoft.com/office/drawing/2014/main" xmlns="" val="1993381904"/>
                    </a:ext>
                  </a:extLst>
                </a:gridCol>
                <a:gridCol w="1209908">
                  <a:extLst>
                    <a:ext uri="{9D8B030D-6E8A-4147-A177-3AD203B41FA5}">
                      <a16:colId xmlns:a16="http://schemas.microsoft.com/office/drawing/2014/main" xmlns="" val="3369855958"/>
                    </a:ext>
                  </a:extLst>
                </a:gridCol>
                <a:gridCol w="1209908">
                  <a:extLst>
                    <a:ext uri="{9D8B030D-6E8A-4147-A177-3AD203B41FA5}">
                      <a16:colId xmlns:a16="http://schemas.microsoft.com/office/drawing/2014/main" xmlns="" val="4210095862"/>
                    </a:ext>
                  </a:extLst>
                </a:gridCol>
                <a:gridCol w="1209908">
                  <a:extLst>
                    <a:ext uri="{9D8B030D-6E8A-4147-A177-3AD203B41FA5}">
                      <a16:colId xmlns:a16="http://schemas.microsoft.com/office/drawing/2014/main" xmlns="" val="883164156"/>
                    </a:ext>
                  </a:extLst>
                </a:gridCol>
                <a:gridCol w="1209908">
                  <a:extLst>
                    <a:ext uri="{9D8B030D-6E8A-4147-A177-3AD203B41FA5}">
                      <a16:colId xmlns:a16="http://schemas.microsoft.com/office/drawing/2014/main" xmlns="" val="1111253263"/>
                    </a:ext>
                  </a:extLst>
                </a:gridCol>
              </a:tblGrid>
              <a:tr h="271015">
                <a:tc>
                  <a:txBody>
                    <a:bodyPr/>
                    <a:lstStyle/>
                    <a:p>
                      <a:r>
                        <a:rPr lang="en-US" sz="1200" dirty="0" smtClean="0"/>
                        <a:t>Index</a:t>
                      </a:r>
                      <a:endParaRPr lang="en-US" sz="1200" dirty="0"/>
                    </a:p>
                  </a:txBody>
                  <a:tcPr/>
                </a:tc>
                <a:tc>
                  <a:txBody>
                    <a:bodyPr/>
                    <a:lstStyle/>
                    <a:p>
                      <a:pPr algn="ctr"/>
                      <a:r>
                        <a:rPr lang="en-US" sz="1200" dirty="0" smtClean="0"/>
                        <a:t>0</a:t>
                      </a:r>
                      <a:endParaRPr lang="en-US" sz="1200" dirty="0"/>
                    </a:p>
                  </a:txBody>
                  <a:tcPr anchor="ctr"/>
                </a:tc>
                <a:tc>
                  <a:txBody>
                    <a:bodyPr/>
                    <a:lstStyle/>
                    <a:p>
                      <a:pPr algn="ctr"/>
                      <a:r>
                        <a:rPr lang="en-US" sz="1200" dirty="0" smtClean="0"/>
                        <a:t>1</a:t>
                      </a:r>
                      <a:endParaRPr lang="en-US" sz="1200" dirty="0"/>
                    </a:p>
                  </a:txBody>
                  <a:tcPr anchor="ctr"/>
                </a:tc>
                <a:tc>
                  <a:txBody>
                    <a:bodyPr/>
                    <a:lstStyle/>
                    <a:p>
                      <a:pPr algn="ctr"/>
                      <a:r>
                        <a:rPr lang="en-US" sz="1200" dirty="0" smtClean="0"/>
                        <a:t>2</a:t>
                      </a:r>
                      <a:endParaRPr lang="en-US" sz="1200" dirty="0"/>
                    </a:p>
                  </a:txBody>
                  <a:tcPr anchor="ctr"/>
                </a:tc>
                <a:tc>
                  <a:txBody>
                    <a:bodyPr/>
                    <a:lstStyle/>
                    <a:p>
                      <a:pPr algn="ctr"/>
                      <a:r>
                        <a:rPr lang="en-US" sz="1200" dirty="0" smtClean="0"/>
                        <a:t>3</a:t>
                      </a:r>
                      <a:endParaRPr lang="en-US" sz="1200" dirty="0"/>
                    </a:p>
                  </a:txBody>
                  <a:tcPr anchor="ctr"/>
                </a:tc>
                <a:tc>
                  <a:txBody>
                    <a:bodyPr/>
                    <a:lstStyle/>
                    <a:p>
                      <a:pPr algn="ctr"/>
                      <a:r>
                        <a:rPr lang="en-US" sz="1200" dirty="0" smtClean="0"/>
                        <a:t>4</a:t>
                      </a:r>
                      <a:endParaRPr lang="en-US" sz="1200" dirty="0"/>
                    </a:p>
                  </a:txBody>
                  <a:tcPr anchor="ctr"/>
                </a:tc>
                <a:extLst>
                  <a:ext uri="{0D108BD9-81ED-4DB2-BD59-A6C34878D82A}">
                    <a16:rowId xmlns:a16="http://schemas.microsoft.com/office/drawing/2014/main" xmlns="" val="3913038395"/>
                  </a:ext>
                </a:extLst>
              </a:tr>
              <a:tr h="347467">
                <a:tc>
                  <a:txBody>
                    <a:bodyPr/>
                    <a:lstStyle/>
                    <a:p>
                      <a:r>
                        <a:rPr lang="en-US" sz="1200" dirty="0" smtClean="0"/>
                        <a:t>elements</a:t>
                      </a:r>
                      <a:endParaRPr lang="en-US" sz="1200" dirty="0"/>
                    </a:p>
                  </a:txBody>
                  <a:tcPr/>
                </a:tc>
                <a:tc>
                  <a:txBody>
                    <a:bodyPr/>
                    <a:lstStyle/>
                    <a:p>
                      <a:pPr algn="ctr"/>
                      <a:r>
                        <a:rPr lang="en-US" sz="1200" dirty="0" smtClean="0"/>
                        <a:t>10</a:t>
                      </a:r>
                      <a:endParaRPr lang="en-US" sz="1200" dirty="0"/>
                    </a:p>
                  </a:txBody>
                  <a:tcPr anchor="ctr"/>
                </a:tc>
                <a:tc>
                  <a:txBody>
                    <a:bodyPr/>
                    <a:lstStyle/>
                    <a:p>
                      <a:pPr algn="ctr"/>
                      <a:r>
                        <a:rPr lang="en-US" sz="1200" dirty="0" smtClean="0"/>
                        <a:t>20</a:t>
                      </a:r>
                      <a:endParaRPr lang="en-US" sz="1200" dirty="0"/>
                    </a:p>
                  </a:txBody>
                  <a:tcPr anchor="ctr"/>
                </a:tc>
                <a:tc>
                  <a:txBody>
                    <a:bodyPr/>
                    <a:lstStyle/>
                    <a:p>
                      <a:pPr algn="ctr"/>
                      <a:r>
                        <a:rPr lang="en-US" sz="1200" dirty="0" smtClean="0"/>
                        <a:t>30</a:t>
                      </a:r>
                      <a:endParaRPr lang="en-US" sz="1200" dirty="0"/>
                    </a:p>
                  </a:txBody>
                  <a:tcPr anchor="ctr"/>
                </a:tc>
                <a:tc>
                  <a:txBody>
                    <a:bodyPr/>
                    <a:lstStyle/>
                    <a:p>
                      <a:pPr algn="ctr"/>
                      <a:r>
                        <a:rPr lang="en-US" sz="1200" dirty="0" smtClean="0"/>
                        <a:t>40</a:t>
                      </a:r>
                      <a:endParaRPr lang="en-US" sz="1200" dirty="0"/>
                    </a:p>
                  </a:txBody>
                  <a:tcPr anchor="ctr"/>
                </a:tc>
                <a:tc>
                  <a:txBody>
                    <a:bodyPr/>
                    <a:lstStyle/>
                    <a:p>
                      <a:pPr algn="ctr"/>
                      <a:r>
                        <a:rPr lang="en-US" sz="1200" dirty="0" smtClean="0"/>
                        <a:t>50</a:t>
                      </a:r>
                      <a:endParaRPr lang="en-US" sz="1200" dirty="0"/>
                    </a:p>
                  </a:txBody>
                  <a:tcPr anchor="ctr"/>
                </a:tc>
                <a:extLst>
                  <a:ext uri="{0D108BD9-81ED-4DB2-BD59-A6C34878D82A}">
                    <a16:rowId xmlns:a16="http://schemas.microsoft.com/office/drawing/2014/main" xmlns="" val="2450868597"/>
                  </a:ext>
                </a:extLst>
              </a:tr>
            </a:tbl>
          </a:graphicData>
        </a:graphic>
      </p:graphicFrame>
    </p:spTree>
    <p:extLst>
      <p:ext uri="{BB962C8B-B14F-4D97-AF65-F5344CB8AC3E}">
        <p14:creationId xmlns:p14="http://schemas.microsoft.com/office/powerpoint/2010/main" val="1678272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122" y="272882"/>
            <a:ext cx="8610600" cy="1293028"/>
          </a:xfrm>
        </p:spPr>
        <p:txBody>
          <a:bodyPr>
            <a:normAutofit/>
          </a:bodyPr>
          <a:lstStyle/>
          <a:p>
            <a:r>
              <a:rPr lang="en-US" sz="2400" b="1" dirty="0">
                <a:solidFill>
                  <a:srgbClr val="FF0000"/>
                </a:solidFill>
              </a:rPr>
              <a:t>Single Dimensional Array</a:t>
            </a:r>
          </a:p>
        </p:txBody>
      </p:sp>
      <p:sp>
        <p:nvSpPr>
          <p:cNvPr id="3" name="Content Placeholder 2"/>
          <p:cNvSpPr>
            <a:spLocks noGrp="1"/>
          </p:cNvSpPr>
          <p:nvPr>
            <p:ph idx="1"/>
          </p:nvPr>
        </p:nvSpPr>
        <p:spPr>
          <a:xfrm>
            <a:off x="320040" y="1565910"/>
            <a:ext cx="11784874" cy="4606290"/>
          </a:xfrm>
        </p:spPr>
        <p:txBody>
          <a:bodyPr>
            <a:normAutofit/>
          </a:bodyPr>
          <a:lstStyle/>
          <a:p>
            <a:r>
              <a:rPr lang="en-US" sz="2400" dirty="0"/>
              <a:t>We can combine the above two lines into one following statement as follows</a:t>
            </a:r>
            <a:r>
              <a:rPr lang="en-US" sz="2400" dirty="0" smtClean="0"/>
              <a:t>.</a:t>
            </a:r>
          </a:p>
          <a:p>
            <a:pPr marL="0" indent="0">
              <a:buNone/>
            </a:pPr>
            <a:r>
              <a:rPr lang="en-US" sz="2400" b="1" dirty="0" smtClean="0">
                <a:solidFill>
                  <a:srgbClr val="0070C0"/>
                </a:solidFill>
              </a:rPr>
              <a:t>Syntax</a:t>
            </a:r>
            <a:r>
              <a:rPr lang="en-US" sz="2400" b="1" dirty="0"/>
              <a:t>:</a:t>
            </a:r>
          </a:p>
          <a:p>
            <a:pPr marL="0" indent="0">
              <a:buNone/>
            </a:pPr>
            <a:r>
              <a:rPr lang="en-US" sz="2400" b="1" dirty="0" smtClean="0"/>
              <a:t>			</a:t>
            </a:r>
            <a:r>
              <a:rPr lang="en-US" sz="2400" b="1" dirty="0" smtClean="0">
                <a:solidFill>
                  <a:srgbClr val="FF0000"/>
                </a:solidFill>
              </a:rPr>
              <a:t>data-type</a:t>
            </a:r>
            <a:r>
              <a:rPr lang="en-US" sz="2400" b="1" dirty="0">
                <a:solidFill>
                  <a:srgbClr val="FF0000"/>
                </a:solidFill>
              </a:rPr>
              <a:t>[ ] </a:t>
            </a:r>
            <a:r>
              <a:rPr lang="en-US" sz="2400" b="1" dirty="0" err="1">
                <a:solidFill>
                  <a:srgbClr val="FF0000"/>
                </a:solidFill>
              </a:rPr>
              <a:t>arrayName</a:t>
            </a:r>
            <a:r>
              <a:rPr lang="en-US" sz="2400" b="1" dirty="0">
                <a:solidFill>
                  <a:srgbClr val="FF0000"/>
                </a:solidFill>
              </a:rPr>
              <a:t> = new data-type [size</a:t>
            </a:r>
            <a:r>
              <a:rPr lang="en-US" sz="2400" b="1" dirty="0" smtClean="0">
                <a:solidFill>
                  <a:srgbClr val="FF0000"/>
                </a:solidFill>
              </a:rPr>
              <a:t>];</a:t>
            </a:r>
          </a:p>
          <a:p>
            <a:pPr marL="0" indent="0">
              <a:buNone/>
            </a:pPr>
            <a:endParaRPr lang="en-US" sz="2400" b="1" dirty="0" smtClean="0">
              <a:solidFill>
                <a:srgbClr val="0070C0"/>
              </a:solidFill>
            </a:endParaRPr>
          </a:p>
          <a:p>
            <a:pPr marL="0" indent="0">
              <a:buNone/>
            </a:pPr>
            <a:r>
              <a:rPr lang="en-US" sz="2400" b="1" dirty="0" smtClean="0">
                <a:solidFill>
                  <a:srgbClr val="0070C0"/>
                </a:solidFill>
              </a:rPr>
              <a:t>Examples</a:t>
            </a:r>
            <a:r>
              <a:rPr lang="en-US" sz="2400" dirty="0">
                <a:solidFill>
                  <a:srgbClr val="0070C0"/>
                </a:solidFill>
              </a:rPr>
              <a:t>:</a:t>
            </a:r>
          </a:p>
          <a:p>
            <a:r>
              <a:rPr lang="en-US" sz="2400" dirty="0" smtClean="0"/>
              <a:t>int</a:t>
            </a:r>
            <a:r>
              <a:rPr lang="en-US" sz="2400" dirty="0"/>
              <a:t>[ ] marks = new int [5]; </a:t>
            </a:r>
            <a:r>
              <a:rPr lang="en-US" sz="2400" dirty="0">
                <a:solidFill>
                  <a:srgbClr val="FF0000"/>
                </a:solidFill>
              </a:rPr>
              <a:t>// size is 5.</a:t>
            </a:r>
          </a:p>
          <a:p>
            <a:r>
              <a:rPr lang="en-US" sz="2400" dirty="0" smtClean="0"/>
              <a:t>double</a:t>
            </a:r>
            <a:r>
              <a:rPr lang="en-US" sz="2400" dirty="0"/>
              <a:t>[ ] price = new double[6</a:t>
            </a:r>
            <a:r>
              <a:rPr lang="en-US" sz="2400" dirty="0" smtClean="0"/>
              <a:t>]; </a:t>
            </a:r>
            <a:r>
              <a:rPr lang="en-US" sz="2400" dirty="0" smtClean="0">
                <a:solidFill>
                  <a:srgbClr val="FF0000"/>
                </a:solidFill>
              </a:rPr>
              <a:t>// size is 6</a:t>
            </a:r>
            <a:endParaRPr lang="en-US" sz="2400" dirty="0">
              <a:solidFill>
                <a:srgbClr val="FF0000"/>
              </a:solidFill>
            </a:endParaRPr>
          </a:p>
          <a:p>
            <a:r>
              <a:rPr lang="en-US" sz="2400" dirty="0" smtClean="0"/>
              <a:t>char</a:t>
            </a:r>
            <a:r>
              <a:rPr lang="en-US" sz="2400" dirty="0"/>
              <a:t>[ ] name = new char[10</a:t>
            </a:r>
            <a:r>
              <a:rPr lang="en-US" sz="2400" dirty="0" smtClean="0"/>
              <a:t>]; </a:t>
            </a:r>
            <a:r>
              <a:rPr lang="en-US" sz="2400" dirty="0" smtClean="0">
                <a:solidFill>
                  <a:srgbClr val="FF0000"/>
                </a:solidFill>
              </a:rPr>
              <a:t>// size is 10</a:t>
            </a:r>
            <a:endParaRPr lang="en-US" sz="2400" b="1" dirty="0">
              <a:solidFill>
                <a:srgbClr val="FF0000"/>
              </a:solidFill>
            </a:endParaRPr>
          </a:p>
        </p:txBody>
      </p:sp>
    </p:spTree>
    <p:extLst>
      <p:ext uri="{BB962C8B-B14F-4D97-AF65-F5344CB8AC3E}">
        <p14:creationId xmlns:p14="http://schemas.microsoft.com/office/powerpoint/2010/main" val="3869210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122" y="272882"/>
            <a:ext cx="8610600" cy="1293028"/>
          </a:xfrm>
        </p:spPr>
        <p:txBody>
          <a:bodyPr>
            <a:normAutofit/>
          </a:bodyPr>
          <a:lstStyle/>
          <a:p>
            <a:r>
              <a:rPr lang="en-US" sz="2400" b="1" dirty="0">
                <a:solidFill>
                  <a:srgbClr val="FF0000"/>
                </a:solidFill>
              </a:rPr>
              <a:t>Single Dimensional Array</a:t>
            </a:r>
          </a:p>
        </p:txBody>
      </p:sp>
      <p:sp>
        <p:nvSpPr>
          <p:cNvPr id="3" name="Content Placeholder 2"/>
          <p:cNvSpPr>
            <a:spLocks noGrp="1"/>
          </p:cNvSpPr>
          <p:nvPr>
            <p:ph idx="1"/>
          </p:nvPr>
        </p:nvSpPr>
        <p:spPr>
          <a:xfrm>
            <a:off x="320040" y="1565910"/>
            <a:ext cx="11784874" cy="4606290"/>
          </a:xfrm>
        </p:spPr>
        <p:txBody>
          <a:bodyPr>
            <a:normAutofit/>
          </a:bodyPr>
          <a:lstStyle/>
          <a:p>
            <a:r>
              <a:rPr lang="en-US" sz="2400" dirty="0"/>
              <a:t>The </a:t>
            </a:r>
            <a:r>
              <a:rPr lang="en-US" sz="2400" dirty="0" smtClean="0"/>
              <a:t>statements  </a:t>
            </a:r>
            <a:r>
              <a:rPr lang="en-US" sz="2400" dirty="0">
                <a:solidFill>
                  <a:srgbClr val="0070C0"/>
                </a:solidFill>
              </a:rPr>
              <a:t>int[ ] marks = new int [5]; </a:t>
            </a:r>
            <a:r>
              <a:rPr lang="en-US" sz="2400" dirty="0" smtClean="0"/>
              <a:t>declares </a:t>
            </a:r>
            <a:r>
              <a:rPr lang="en-US" sz="2400" dirty="0"/>
              <a:t>and creates the array marks consisting of </a:t>
            </a:r>
            <a:r>
              <a:rPr lang="en-US" sz="2400" dirty="0" smtClean="0"/>
              <a:t>5 elements</a:t>
            </a:r>
            <a:r>
              <a:rPr lang="en-US" sz="2400" dirty="0"/>
              <a:t>. Each elements is of type </a:t>
            </a:r>
            <a:r>
              <a:rPr lang="en-US" sz="2400" b="1" i="1" dirty="0"/>
              <a:t>int </a:t>
            </a:r>
            <a:r>
              <a:rPr lang="en-US" sz="2400" dirty="0"/>
              <a:t>and stored in index form</a:t>
            </a:r>
            <a:r>
              <a:rPr lang="en-US" sz="2400" dirty="0" smtClean="0"/>
              <a:t>.</a:t>
            </a:r>
            <a:endParaRPr lang="en-US" sz="2400" b="1" dirty="0" smtClean="0">
              <a:solidFill>
                <a:srgbClr val="0070C0"/>
              </a:solidFill>
            </a:endParaRPr>
          </a:p>
        </p:txBody>
      </p:sp>
      <p:pic>
        <p:nvPicPr>
          <p:cNvPr id="4" name="Picture 3"/>
          <p:cNvPicPr>
            <a:picLocks noChangeAspect="1"/>
          </p:cNvPicPr>
          <p:nvPr/>
        </p:nvPicPr>
        <p:blipFill>
          <a:blip r:embed="rId2"/>
          <a:stretch>
            <a:fillRect/>
          </a:stretch>
        </p:blipFill>
        <p:spPr>
          <a:xfrm>
            <a:off x="4597759" y="2355023"/>
            <a:ext cx="1850600" cy="3587898"/>
          </a:xfrm>
          <a:prstGeom prst="rect">
            <a:avLst/>
          </a:prstGeom>
        </p:spPr>
      </p:pic>
    </p:spTree>
    <p:extLst>
      <p:ext uri="{BB962C8B-B14F-4D97-AF65-F5344CB8AC3E}">
        <p14:creationId xmlns:p14="http://schemas.microsoft.com/office/powerpoint/2010/main" val="802727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122" y="272882"/>
            <a:ext cx="8610600" cy="1293028"/>
          </a:xfrm>
        </p:spPr>
        <p:txBody>
          <a:bodyPr>
            <a:normAutofit/>
          </a:bodyPr>
          <a:lstStyle/>
          <a:p>
            <a:r>
              <a:rPr lang="en-US" sz="2400" b="1" dirty="0">
                <a:solidFill>
                  <a:srgbClr val="FF0000"/>
                </a:solidFill>
              </a:rPr>
              <a:t>Single Dimensional Array</a:t>
            </a:r>
          </a:p>
        </p:txBody>
      </p:sp>
      <p:sp>
        <p:nvSpPr>
          <p:cNvPr id="3" name="Content Placeholder 2"/>
          <p:cNvSpPr>
            <a:spLocks noGrp="1"/>
          </p:cNvSpPr>
          <p:nvPr>
            <p:ph idx="1"/>
          </p:nvPr>
        </p:nvSpPr>
        <p:spPr>
          <a:xfrm>
            <a:off x="320040" y="1565910"/>
            <a:ext cx="11784874" cy="4606290"/>
          </a:xfrm>
        </p:spPr>
        <p:txBody>
          <a:bodyPr>
            <a:normAutofit/>
          </a:bodyPr>
          <a:lstStyle/>
          <a:p>
            <a:pPr>
              <a:buFont typeface="Wingdings" panose="05000000000000000000" pitchFamily="2" charset="2"/>
              <a:buChar char="q"/>
            </a:pPr>
            <a:r>
              <a:rPr lang="en-US" sz="2400" b="1" dirty="0">
                <a:solidFill>
                  <a:srgbClr val="0070C0"/>
                </a:solidFill>
              </a:rPr>
              <a:t>Accessing Array </a:t>
            </a:r>
            <a:r>
              <a:rPr lang="en-US" sz="2400" b="1" dirty="0" smtClean="0">
                <a:solidFill>
                  <a:srgbClr val="0070C0"/>
                </a:solidFill>
              </a:rPr>
              <a:t>Elements</a:t>
            </a:r>
          </a:p>
          <a:p>
            <a:endParaRPr lang="en-US" sz="2400" b="1" dirty="0">
              <a:solidFill>
                <a:srgbClr val="0070C0"/>
              </a:solidFill>
            </a:endParaRPr>
          </a:p>
          <a:p>
            <a:r>
              <a:rPr lang="en-US" sz="2400" dirty="0"/>
              <a:t>An array element is accessed by passing the index of the array</a:t>
            </a:r>
            <a:r>
              <a:rPr lang="en-US" sz="2400" dirty="0" smtClean="0"/>
              <a:t>.</a:t>
            </a:r>
          </a:p>
          <a:p>
            <a:r>
              <a:rPr lang="en-US" sz="2400" dirty="0" smtClean="0"/>
              <a:t>An </a:t>
            </a:r>
            <a:r>
              <a:rPr lang="en-US" sz="2400" dirty="0"/>
              <a:t>index </a:t>
            </a:r>
            <a:r>
              <a:rPr lang="en-US" sz="2400" dirty="0" smtClean="0"/>
              <a:t>is non- </a:t>
            </a:r>
            <a:r>
              <a:rPr lang="en-US" sz="2400" dirty="0"/>
              <a:t>negative integer less than the size of the array. </a:t>
            </a:r>
            <a:endParaRPr lang="en-US" sz="2400" dirty="0" smtClean="0"/>
          </a:p>
          <a:p>
            <a:r>
              <a:rPr lang="en-US" sz="2400" dirty="0" smtClean="0"/>
              <a:t>The </a:t>
            </a:r>
            <a:r>
              <a:rPr lang="en-US" sz="2400" dirty="0"/>
              <a:t>index specifies </a:t>
            </a:r>
            <a:r>
              <a:rPr lang="en-US" sz="2400" dirty="0" smtClean="0"/>
              <a:t>the position </a:t>
            </a:r>
            <a:r>
              <a:rPr lang="en-US" sz="2400" dirty="0"/>
              <a:t>of the element in the array</a:t>
            </a:r>
            <a:r>
              <a:rPr lang="en-US" sz="2400" dirty="0" smtClean="0"/>
              <a:t>.</a:t>
            </a:r>
          </a:p>
          <a:p>
            <a:r>
              <a:rPr lang="en-US" sz="2400" dirty="0" smtClean="0"/>
              <a:t> </a:t>
            </a:r>
            <a:r>
              <a:rPr lang="en-US" sz="2400" b="1" dirty="0"/>
              <a:t>In java, the array index starts at 0</a:t>
            </a:r>
            <a:r>
              <a:rPr lang="en-US" sz="2400" dirty="0"/>
              <a:t>.</a:t>
            </a:r>
          </a:p>
          <a:p>
            <a:endParaRPr lang="en-US" sz="2400" b="1" dirty="0" smtClean="0">
              <a:solidFill>
                <a:srgbClr val="0070C0"/>
              </a:solidFill>
            </a:endParaRPr>
          </a:p>
          <a:p>
            <a:pPr marL="0" indent="0" algn="ctr">
              <a:buNone/>
            </a:pPr>
            <a:r>
              <a:rPr lang="en-US" sz="2400" b="1" dirty="0" err="1" smtClean="0">
                <a:solidFill>
                  <a:srgbClr val="0070C0"/>
                </a:solidFill>
              </a:rPr>
              <a:t>arrayName</a:t>
            </a:r>
            <a:r>
              <a:rPr lang="en-US" sz="2400" b="1" dirty="0" smtClean="0">
                <a:solidFill>
                  <a:srgbClr val="0070C0"/>
                </a:solidFill>
              </a:rPr>
              <a:t>[index]</a:t>
            </a:r>
          </a:p>
          <a:p>
            <a:endParaRPr lang="en-US" sz="2400" b="1" dirty="0">
              <a:solidFill>
                <a:srgbClr val="0070C0"/>
              </a:solidFill>
            </a:endParaRPr>
          </a:p>
          <a:p>
            <a:r>
              <a:rPr lang="en-US" sz="2400" dirty="0"/>
              <a:t>In java, [ ] is an operator called the array </a:t>
            </a:r>
            <a:r>
              <a:rPr lang="en-US" sz="2400" b="1" dirty="0">
                <a:solidFill>
                  <a:srgbClr val="FF0000"/>
                </a:solidFill>
              </a:rPr>
              <a:t>subscripting operator</a:t>
            </a:r>
            <a:r>
              <a:rPr lang="en-US" sz="2400" dirty="0"/>
              <a:t>.</a:t>
            </a:r>
            <a:endParaRPr lang="en-US" sz="2400" b="1" dirty="0" smtClean="0"/>
          </a:p>
        </p:txBody>
      </p:sp>
    </p:spTree>
    <p:extLst>
      <p:ext uri="{BB962C8B-B14F-4D97-AF65-F5344CB8AC3E}">
        <p14:creationId xmlns:p14="http://schemas.microsoft.com/office/powerpoint/2010/main" val="3674129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122" y="272882"/>
            <a:ext cx="8610600" cy="1293028"/>
          </a:xfrm>
        </p:spPr>
        <p:txBody>
          <a:bodyPr>
            <a:normAutofit/>
          </a:bodyPr>
          <a:lstStyle/>
          <a:p>
            <a:r>
              <a:rPr lang="en-US" sz="2400" b="1" dirty="0">
                <a:solidFill>
                  <a:srgbClr val="FF0000"/>
                </a:solidFill>
              </a:rPr>
              <a:t>Single Dimensional Array</a:t>
            </a:r>
          </a:p>
        </p:txBody>
      </p:sp>
      <p:sp>
        <p:nvSpPr>
          <p:cNvPr id="3" name="Content Placeholder 2"/>
          <p:cNvSpPr>
            <a:spLocks noGrp="1"/>
          </p:cNvSpPr>
          <p:nvPr>
            <p:ph idx="1"/>
          </p:nvPr>
        </p:nvSpPr>
        <p:spPr>
          <a:xfrm>
            <a:off x="320040" y="1565910"/>
            <a:ext cx="11784874" cy="4606290"/>
          </a:xfrm>
        </p:spPr>
        <p:txBody>
          <a:bodyPr>
            <a:normAutofit/>
          </a:bodyPr>
          <a:lstStyle/>
          <a:p>
            <a:pPr>
              <a:buFont typeface="Wingdings" panose="05000000000000000000" pitchFamily="2" charset="2"/>
              <a:buChar char="q"/>
            </a:pPr>
            <a:r>
              <a:rPr lang="en-US" sz="2400" b="1" dirty="0">
                <a:solidFill>
                  <a:srgbClr val="0070C0"/>
                </a:solidFill>
              </a:rPr>
              <a:t>Initialization of array </a:t>
            </a:r>
            <a:r>
              <a:rPr lang="en-US" sz="2400" b="1" dirty="0" smtClean="0">
                <a:solidFill>
                  <a:srgbClr val="0070C0"/>
                </a:solidFill>
              </a:rPr>
              <a:t>elements</a:t>
            </a:r>
          </a:p>
          <a:p>
            <a:r>
              <a:rPr lang="en-US" sz="2400" dirty="0" smtClean="0"/>
              <a:t>We can store each element of the array in different ways as follows.</a:t>
            </a:r>
          </a:p>
          <a:p>
            <a:pPr marL="0" indent="0">
              <a:buNone/>
            </a:pPr>
            <a:r>
              <a:rPr lang="en-US" sz="2400" dirty="0" smtClean="0"/>
              <a:t>			</a:t>
            </a:r>
            <a:r>
              <a:rPr lang="en-US" sz="2000" dirty="0" smtClean="0">
                <a:solidFill>
                  <a:srgbClr val="C00000"/>
                </a:solidFill>
              </a:rPr>
              <a:t>marks[0]= 64</a:t>
            </a:r>
            <a:r>
              <a:rPr lang="en-US" sz="2000" dirty="0">
                <a:solidFill>
                  <a:srgbClr val="C00000"/>
                </a:solidFill>
              </a:rPr>
              <a:t>;</a:t>
            </a:r>
          </a:p>
          <a:p>
            <a:pPr marL="0" indent="0">
              <a:buNone/>
            </a:pPr>
            <a:r>
              <a:rPr lang="en-US" sz="2000" dirty="0" smtClean="0">
                <a:solidFill>
                  <a:srgbClr val="C00000"/>
                </a:solidFill>
              </a:rPr>
              <a:t>			marks </a:t>
            </a:r>
            <a:r>
              <a:rPr lang="en-US" sz="2000" dirty="0">
                <a:solidFill>
                  <a:srgbClr val="C00000"/>
                </a:solidFill>
              </a:rPr>
              <a:t>[1</a:t>
            </a:r>
            <a:r>
              <a:rPr lang="en-US" sz="2000" dirty="0" smtClean="0">
                <a:solidFill>
                  <a:srgbClr val="C00000"/>
                </a:solidFill>
              </a:rPr>
              <a:t>]= 80</a:t>
            </a:r>
            <a:r>
              <a:rPr lang="en-US" sz="2000" dirty="0">
                <a:solidFill>
                  <a:srgbClr val="C00000"/>
                </a:solidFill>
              </a:rPr>
              <a:t>;</a:t>
            </a:r>
          </a:p>
          <a:p>
            <a:pPr marL="0" indent="0">
              <a:buNone/>
            </a:pPr>
            <a:r>
              <a:rPr lang="en-US" sz="2000" dirty="0" smtClean="0">
                <a:solidFill>
                  <a:srgbClr val="C00000"/>
                </a:solidFill>
              </a:rPr>
              <a:t>			marks[2</a:t>
            </a:r>
            <a:r>
              <a:rPr lang="en-US" sz="2000" dirty="0">
                <a:solidFill>
                  <a:srgbClr val="C00000"/>
                </a:solidFill>
              </a:rPr>
              <a:t>] = marks[1]-marks[0]; //evaluates as 80-64=24</a:t>
            </a:r>
          </a:p>
          <a:p>
            <a:pPr marL="0" indent="0">
              <a:buNone/>
            </a:pPr>
            <a:r>
              <a:rPr lang="en-US" sz="2000" dirty="0" smtClean="0">
                <a:solidFill>
                  <a:srgbClr val="C00000"/>
                </a:solidFill>
              </a:rPr>
              <a:t>			marks[4]= marks[2</a:t>
            </a:r>
            <a:r>
              <a:rPr lang="en-US" sz="2000" dirty="0">
                <a:solidFill>
                  <a:srgbClr val="C00000"/>
                </a:solidFill>
              </a:rPr>
              <a:t>] +marks[0];//evaluates as </a:t>
            </a:r>
            <a:r>
              <a:rPr lang="en-US" sz="2000" dirty="0" smtClean="0">
                <a:solidFill>
                  <a:srgbClr val="C00000"/>
                </a:solidFill>
              </a:rPr>
              <a:t>24+64=88</a:t>
            </a:r>
          </a:p>
          <a:p>
            <a:pPr marL="0" indent="0">
              <a:buNone/>
            </a:pPr>
            <a:r>
              <a:rPr lang="en-US" sz="2000" b="1" dirty="0"/>
              <a:t>Now the array marks look likes</a:t>
            </a:r>
            <a:r>
              <a:rPr lang="en-US" sz="2000" b="1" dirty="0" smtClean="0"/>
              <a:t>.</a:t>
            </a:r>
          </a:p>
          <a:p>
            <a:pPr marL="0" indent="0">
              <a:buNone/>
            </a:pPr>
            <a:endParaRPr lang="en-US" sz="2400" b="1" dirty="0">
              <a:solidFill>
                <a:srgbClr val="C00000"/>
              </a:solidFill>
            </a:endParaRPr>
          </a:p>
        </p:txBody>
      </p:sp>
      <p:pic>
        <p:nvPicPr>
          <p:cNvPr id="4" name="Picture 3"/>
          <p:cNvPicPr>
            <a:picLocks noChangeAspect="1"/>
          </p:cNvPicPr>
          <p:nvPr/>
        </p:nvPicPr>
        <p:blipFill>
          <a:blip r:embed="rId2"/>
          <a:stretch>
            <a:fillRect/>
          </a:stretch>
        </p:blipFill>
        <p:spPr>
          <a:xfrm>
            <a:off x="5733580" y="4133850"/>
            <a:ext cx="1343025" cy="2724150"/>
          </a:xfrm>
          <a:prstGeom prst="rect">
            <a:avLst/>
          </a:prstGeom>
        </p:spPr>
      </p:pic>
    </p:spTree>
    <p:extLst>
      <p:ext uri="{BB962C8B-B14F-4D97-AF65-F5344CB8AC3E}">
        <p14:creationId xmlns:p14="http://schemas.microsoft.com/office/powerpoint/2010/main" val="2534759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122" y="272882"/>
            <a:ext cx="8610600" cy="1293028"/>
          </a:xfrm>
        </p:spPr>
        <p:txBody>
          <a:bodyPr>
            <a:normAutofit/>
          </a:bodyPr>
          <a:lstStyle/>
          <a:p>
            <a:r>
              <a:rPr lang="en-US" sz="2400" b="1" dirty="0">
                <a:solidFill>
                  <a:srgbClr val="FF0000"/>
                </a:solidFill>
              </a:rPr>
              <a:t>Single Dimensional Array</a:t>
            </a:r>
          </a:p>
        </p:txBody>
      </p:sp>
      <p:sp>
        <p:nvSpPr>
          <p:cNvPr id="3" name="Content Placeholder 2"/>
          <p:cNvSpPr>
            <a:spLocks noGrp="1"/>
          </p:cNvSpPr>
          <p:nvPr>
            <p:ph idx="1"/>
          </p:nvPr>
        </p:nvSpPr>
        <p:spPr>
          <a:xfrm>
            <a:off x="320040" y="1565910"/>
            <a:ext cx="11784874" cy="4606290"/>
          </a:xfrm>
        </p:spPr>
        <p:txBody>
          <a:bodyPr>
            <a:normAutofit/>
          </a:bodyPr>
          <a:lstStyle/>
          <a:p>
            <a:pPr>
              <a:buFont typeface="Wingdings" panose="05000000000000000000" pitchFamily="2" charset="2"/>
              <a:buChar char="q"/>
            </a:pPr>
            <a:r>
              <a:rPr lang="en-US" sz="2400" b="1" dirty="0">
                <a:solidFill>
                  <a:srgbClr val="0070C0"/>
                </a:solidFill>
              </a:rPr>
              <a:t>Array initialization during declaration</a:t>
            </a:r>
          </a:p>
          <a:p>
            <a:r>
              <a:rPr lang="en-US" sz="2400" dirty="0"/>
              <a:t>Like any primitive data type, an array can also be initialized with specific </a:t>
            </a:r>
            <a:r>
              <a:rPr lang="en-US" sz="2400" dirty="0" smtClean="0"/>
              <a:t>values when </a:t>
            </a:r>
            <a:r>
              <a:rPr lang="en-US" sz="2400" dirty="0"/>
              <a:t>it is declared</a:t>
            </a:r>
            <a:r>
              <a:rPr lang="en-US" sz="2400" dirty="0" smtClean="0"/>
              <a:t>.</a:t>
            </a:r>
          </a:p>
          <a:p>
            <a:endParaRPr lang="en-US" sz="2400" dirty="0"/>
          </a:p>
          <a:p>
            <a:pPr marL="0" indent="0">
              <a:buNone/>
            </a:pPr>
            <a:r>
              <a:rPr lang="en-US" sz="2400" b="1" dirty="0" smtClean="0"/>
              <a:t>			</a:t>
            </a:r>
            <a:r>
              <a:rPr lang="en-US" sz="2400" b="1" dirty="0" smtClean="0">
                <a:solidFill>
                  <a:srgbClr val="FF0000"/>
                </a:solidFill>
              </a:rPr>
              <a:t>double</a:t>
            </a:r>
            <a:r>
              <a:rPr lang="en-US" sz="2400" b="1" dirty="0">
                <a:solidFill>
                  <a:srgbClr val="FF0000"/>
                </a:solidFill>
              </a:rPr>
              <a:t>[ ] price = {12.34, 45.99,78.0 ,23, 67.10};</a:t>
            </a:r>
          </a:p>
          <a:p>
            <a:pPr marL="0" indent="0">
              <a:buNone/>
            </a:pPr>
            <a:r>
              <a:rPr lang="en-US" sz="2400" b="1" dirty="0">
                <a:solidFill>
                  <a:srgbClr val="FF0000"/>
                </a:solidFill>
              </a:rPr>
              <a:t>Note</a:t>
            </a:r>
          </a:p>
          <a:p>
            <a:pPr marL="0" indent="0" algn="just">
              <a:buNone/>
            </a:pPr>
            <a:r>
              <a:rPr lang="en-US" sz="2400" dirty="0"/>
              <a:t> The size of the array is determined by the number of initial values within</a:t>
            </a:r>
          </a:p>
          <a:p>
            <a:pPr marL="0" indent="0" algn="just">
              <a:buNone/>
            </a:pPr>
            <a:r>
              <a:rPr lang="en-US" sz="2400" dirty="0"/>
              <a:t>the braces.</a:t>
            </a:r>
          </a:p>
          <a:p>
            <a:pPr marL="0" indent="0" algn="just">
              <a:buNone/>
            </a:pPr>
            <a:r>
              <a:rPr lang="en-US" sz="2400" dirty="0"/>
              <a:t> We don’t use new operator to instantiate the array object.</a:t>
            </a:r>
            <a:endParaRPr lang="en-US" sz="2400" b="1" dirty="0">
              <a:solidFill>
                <a:srgbClr val="C00000"/>
              </a:solidFill>
            </a:endParaRPr>
          </a:p>
        </p:txBody>
      </p:sp>
    </p:spTree>
    <p:extLst>
      <p:ext uri="{BB962C8B-B14F-4D97-AF65-F5344CB8AC3E}">
        <p14:creationId xmlns:p14="http://schemas.microsoft.com/office/powerpoint/2010/main" val="37622133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 JAVA OPERATORS  Chapter – 04   &amp;quot;&quot;/&gt;&lt;property id=&quot;20307&quot; value=&quot;256&quot;/&gt;&lt;/object&gt;&lt;object type=&quot;3&quot; unique_id=&quot;10004&quot;&gt;&lt;property id=&quot;20148&quot; value=&quot;5&quot;/&gt;&lt;property id=&quot;20300&quot; value=&quot;Slide 2 - &amp;quot;TOPICS&amp;quot;&quot;/&gt;&lt;property id=&quot;20307&quot; value=&quot;273&quot;/&gt;&lt;/object&gt;&lt;object type=&quot;3&quot; unique_id=&quot;10005&quot;&gt;&lt;property id=&quot;20148&quot; value=&quot;5&quot;/&gt;&lt;property id=&quot;20300&quot; value=&quot;Slide 3 - &amp;quot;Java Operators&amp;quot;&quot;/&gt;&lt;property id=&quot;20307&quot; value=&quot;257&quot;/&gt;&lt;/object&gt;&lt;object type=&quot;3&quot; unique_id=&quot;10006&quot;&gt;&lt;property id=&quot;20148&quot; value=&quot;5&quot;/&gt;&lt;property id=&quot;20300&quot; value=&quot;Slide 4 - &amp;quot;Java Operators&amp;quot;&quot;/&gt;&lt;property id=&quot;20307&quot; value=&quot;274&quot;/&gt;&lt;/object&gt;&lt;object type=&quot;3&quot; unique_id=&quot;10007&quot;&gt;&lt;property id=&quot;20148&quot; value=&quot;5&quot;/&gt;&lt;property id=&quot;20300&quot; value=&quot;Slide 5 - &amp;quot;1. Arithmetic operators&amp;quot;&quot;/&gt;&lt;property id=&quot;20307&quot; value=&quot;258&quot;/&gt;&lt;/object&gt;&lt;object type=&quot;3&quot; unique_id=&quot;10008&quot;&gt;&lt;property id=&quot;20148&quot; value=&quot;5&quot;/&gt;&lt;property id=&quot;20300&quot; value=&quot;Slide 6 - &amp;quot;Arithmetic operators&amp;quot;&quot;/&gt;&lt;property id=&quot;20307&quot; value=&quot;279&quot;/&gt;&lt;/object&gt;&lt;object type=&quot;3&quot; unique_id=&quot;10009&quot;&gt;&lt;property id=&quot;20148&quot; value=&quot;5&quot;/&gt;&lt;property id=&quot;20300&quot; value=&quot;Slide 7 - &amp;quot;Arithmetic operators&amp;quot;&quot;/&gt;&lt;property id=&quot;20307&quot; value=&quot;275&quot;/&gt;&lt;/object&gt;&lt;object type=&quot;3&quot; unique_id=&quot;10010&quot;&gt;&lt;property id=&quot;20148&quot; value=&quot;5&quot;/&gt;&lt;property id=&quot;20300&quot; value=&quot;Slide 8 - &amp;quot;Arithmetic operators&amp;quot;&quot;/&gt;&lt;property id=&quot;20307&quot; value=&quot;276&quot;/&gt;&lt;/object&gt;&lt;object type=&quot;3&quot; unique_id=&quot;10011&quot;&gt;&lt;property id=&quot;20148&quot; value=&quot;5&quot;/&gt;&lt;property id=&quot;20300&quot; value=&quot;Slide 9 - &amp;quot;Arithmetic operators&amp;quot;&quot;/&gt;&lt;property id=&quot;20307&quot; value=&quot;277&quot;/&gt;&lt;/object&gt;&lt;object type=&quot;3&quot; unique_id=&quot;10012&quot;&gt;&lt;property id=&quot;20148&quot; value=&quot;5&quot;/&gt;&lt;property id=&quot;20300&quot; value=&quot;Slide 10 - &amp;quot;Arithmetic operators&amp;quot;&quot;/&gt;&lt;property id=&quot;20307&quot; value=&quot;278&quot;/&gt;&lt;/object&gt;&lt;object type=&quot;3&quot; unique_id=&quot;10013&quot;&gt;&lt;property id=&quot;20148&quot; value=&quot;5&quot;/&gt;&lt;property id=&quot;20300&quot; value=&quot;Slide 11 - &amp;quot;TYPE CONVERSION (CASTING) &amp;quot;&quot;/&gt;&lt;property id=&quot;20307&quot; value=&quot;259&quot;/&gt;&lt;/object&gt;&lt;object type=&quot;3&quot; unique_id=&quot;10015&quot;&gt;&lt;property id=&quot;20148&quot; value=&quot;5&quot;/&gt;&lt;property id=&quot;20300&quot; value=&quot;Slide 12 - &amp;quot;2. Increment &amp;amp; Decrement Operator&amp;quot;&quot;/&gt;&lt;property id=&quot;20307&quot; value=&quot;260&quot;/&gt;&lt;/object&gt;&lt;object type=&quot;3&quot; unique_id=&quot;10016&quot;&gt;&lt;property id=&quot;20148&quot; value=&quot;5&quot;/&gt;&lt;property id=&quot;20300&quot; value=&quot;Slide 16 - &amp;quot;3. Relational Operator &amp;quot;&quot;/&gt;&lt;property id=&quot;20307&quot; value=&quot;261&quot;/&gt;&lt;/object&gt;&lt;object type=&quot;3&quot; unique_id=&quot;10017&quot;&gt;&lt;property id=&quot;20148&quot; value=&quot;5&quot;/&gt;&lt;property id=&quot;20300&quot; value=&quot;Slide 17 - &amp;quot;4. Logical Operators&amp;quot;&quot;/&gt;&lt;property id=&quot;20307&quot; value=&quot;262&quot;/&gt;&lt;/object&gt;&lt;object type=&quot;3&quot; unique_id=&quot;10018&quot;&gt;&lt;property id=&quot;20148&quot; value=&quot;5&quot;/&gt;&lt;property id=&quot;20300&quot; value=&quot;Slide 18 - &amp;quot;5. Conditional Operator&amp;quot;&quot;/&gt;&lt;property id=&quot;20307&quot; value=&quot;263&quot;/&gt;&lt;/object&gt;&lt;object type=&quot;3&quot; unique_id=&quot;10019&quot;&gt;&lt;property id=&quot;20148&quot; value=&quot;5&quot;/&gt;&lt;property id=&quot;20300&quot; value=&quot;Slide 19 - &amp;quot;INPUT AND OUTPUT STATEMENTS&amp;quot;&quot;/&gt;&lt;property id=&quot;20307&quot; value=&quot;264&quot;/&gt;&lt;/object&gt;&lt;object type=&quot;3&quot; unique_id=&quot;10020&quot;&gt;&lt;property id=&quot;20148&quot; value=&quot;5&quot;/&gt;&lt;property id=&quot;20300&quot; value=&quot;Slide 23 - &amp;quot;OUTPUT STATEMENT &amp;quot;&quot;/&gt;&lt;property id=&quot;20307&quot; value=&quot;265&quot;/&gt;&lt;/object&gt;&lt;object type=&quot;3&quot; unique_id=&quot;10021&quot;&gt;&lt;property id=&quot;20148&quot; value=&quot;5&quot;/&gt;&lt;property id=&quot;20300&quot; value=&quot;Slide 24 - &amp;quot;Exercises&amp;quot;&quot;/&gt;&lt;property id=&quot;20307&quot; value=&quot;266&quot;/&gt;&lt;/object&gt;&lt;object type=&quot;3&quot; unique_id=&quot;10022&quot;&gt;&lt;property id=&quot;20148&quot; value=&quot;5&quot;/&gt;&lt;property id=&quot;20300&quot; value=&quot;Slide 34&quot;/&gt;&lt;property id=&quot;20307&quot; value=&quot;267&quot;/&gt;&lt;/object&gt;&lt;object type=&quot;3&quot; unique_id=&quot;10023&quot;&gt;&lt;property id=&quot;20148&quot; value=&quot;5&quot;/&gt;&lt;property id=&quot;20300&quot; value=&quot;Slide 35&quot;/&gt;&lt;property id=&quot;20307&quot; value=&quot;268&quot;/&gt;&lt;/object&gt;&lt;object type=&quot;3&quot; unique_id=&quot;10024&quot;&gt;&lt;property id=&quot;20148&quot; value=&quot;5&quot;/&gt;&lt;property id=&quot;20300&quot; value=&quot;Slide 36&quot;/&gt;&lt;property id=&quot;20307&quot; value=&quot;269&quot;/&gt;&lt;/object&gt;&lt;object type=&quot;3&quot; unique_id=&quot;10025&quot;&gt;&lt;property id=&quot;20148&quot; value=&quot;5&quot;/&gt;&lt;property id=&quot;20300&quot; value=&quot;Slide 37&quot;/&gt;&lt;property id=&quot;20307&quot; value=&quot;270&quot;/&gt;&lt;/object&gt;&lt;object type=&quot;3&quot; unique_id=&quot;10026&quot;&gt;&lt;property id=&quot;20148&quot; value=&quot;5&quot;/&gt;&lt;property id=&quot;20300&quot; value=&quot;Slide 38&quot;/&gt;&lt;property id=&quot;20307&quot; value=&quot;271&quot;/&gt;&lt;/object&gt;&lt;object type=&quot;3&quot; unique_id=&quot;10027&quot;&gt;&lt;property id=&quot;20148&quot; value=&quot;5&quot;/&gt;&lt;property id=&quot;20300&quot; value=&quot;Slide 39&quot;/&gt;&lt;property id=&quot;20307&quot; value=&quot;272&quot;/&gt;&lt;/object&gt;&lt;object type=&quot;3&quot; unique_id=&quot;10510&quot;&gt;&lt;property id=&quot;20148&quot; value=&quot;5&quot;/&gt;&lt;property id=&quot;20300&quot; value=&quot;Slide 13 - &amp;quot;2. Increment &amp;amp; Decrement Operator (cont)&amp;quot;&quot;/&gt;&lt;property id=&quot;20307&quot; value=&quot;280&quot;/&gt;&lt;/object&gt;&lt;object type=&quot;3&quot; unique_id=&quot;10754&quot;&gt;&lt;property id=&quot;20148&quot; value=&quot;5&quot;/&gt;&lt;property id=&quot;20300&quot; value=&quot;Slide 14 - &amp;quot;2. Increment &amp;amp; Decrement Operator (cont)&amp;quot;&quot;/&gt;&lt;property id=&quot;20307&quot; value=&quot;281&quot;/&gt;&lt;/object&gt;&lt;object type=&quot;3&quot; unique_id=&quot;10951&quot;&gt;&lt;property id=&quot;20148&quot; value=&quot;5&quot;/&gt;&lt;property id=&quot;20300&quot; value=&quot;Slide 15 - &amp;quot;2. Increment &amp;amp; Decrement Operator (cont)&amp;quot;&quot;/&gt;&lt;property id=&quot;20307&quot; value=&quot;282&quot;/&gt;&lt;/object&gt;&lt;object type=&quot;3&quot; unique_id=&quot;11503&quot;&gt;&lt;property id=&quot;20148&quot; value=&quot;5&quot;/&gt;&lt;property id=&quot;20300&quot; value=&quot;Slide 20 - &amp;quot;INPUT AND OUTPUT STATEMENTS (cont)&amp;quot;&quot;/&gt;&lt;property id=&quot;20307&quot; value=&quot;283&quot;/&gt;&lt;/object&gt;&lt;object type=&quot;3&quot; unique_id=&quot;11714&quot;&gt;&lt;property id=&quot;20148&quot; value=&quot;5&quot;/&gt;&lt;property id=&quot;20300&quot; value=&quot;Slide 21 - &amp;quot;INPUT AND OUTPUT STATEMENTS (cont)&amp;quot;&quot;/&gt;&lt;property id=&quot;20307&quot; value=&quot;284&quot;/&gt;&lt;/object&gt;&lt;object type=&quot;3&quot; unique_id=&quot;11870&quot;&gt;&lt;property id=&quot;20148&quot; value=&quot;5&quot;/&gt;&lt;property id=&quot;20300&quot; value=&quot;Slide 22 - &amp;quot;INPUT AND OUTPUT STATEMENTS (cont)&amp;quot;&quot;/&gt;&lt;property id=&quot;20307&quot; value=&quot;285&quot;/&gt;&lt;/object&gt;&lt;object type=&quot;3&quot; unique_id=&quot;11967&quot;&gt;&lt;property id=&quot;20148&quot; value=&quot;5&quot;/&gt;&lt;property id=&quot;20300&quot; value=&quot;Slide 25 - &amp;quot;Exercises&amp;quot;&quot;/&gt;&lt;property id=&quot;20307&quot; value=&quot;286&quot;/&gt;&lt;/object&gt;&lt;object type=&quot;3&quot; unique_id=&quot;12067&quot;&gt;&lt;property id=&quot;20148&quot; value=&quot;5&quot;/&gt;&lt;property id=&quot;20300&quot; value=&quot;Slide 26 - &amp;quot;Exercises&amp;quot;&quot;/&gt;&lt;property id=&quot;20307&quot; value=&quot;287&quot;/&gt;&lt;/object&gt;&lt;object type=&quot;3&quot; unique_id=&quot;12238&quot;&gt;&lt;property id=&quot;20148&quot; value=&quot;5&quot;/&gt;&lt;property id=&quot;20300&quot; value=&quot;Slide 27 - &amp;quot;Example Programs&amp;quot;&quot;/&gt;&lt;property id=&quot;20307&quot; value=&quot;288&quot;/&gt;&lt;/object&gt;&lt;object type=&quot;3&quot; unique_id=&quot;12344&quot;&gt;&lt;property id=&quot;20148&quot; value=&quot;5&quot;/&gt;&lt;property id=&quot;20300&quot; value=&quot;Slide 28 - &amp;quot;Example Programs&amp;quot;&quot;/&gt;&lt;property id=&quot;20307&quot; value=&quot;289&quot;/&gt;&lt;/object&gt;&lt;object type=&quot;3&quot; unique_id=&quot;12597&quot;&gt;&lt;property id=&quot;20148&quot; value=&quot;5&quot;/&gt;&lt;property id=&quot;20300&quot; value=&quot;Slide 29 - &amp;quot;Example Programs&amp;quot;&quot;/&gt;&lt;property id=&quot;20307&quot; value=&quot;290&quot;/&gt;&lt;/object&gt;&lt;object type=&quot;3&quot; unique_id=&quot;12598&quot;&gt;&lt;property id=&quot;20148&quot; value=&quot;5&quot;/&gt;&lt;property id=&quot;20300&quot; value=&quot;Slide 30 - &amp;quot;Example Programs&amp;quot;&quot;/&gt;&lt;property id=&quot;20307&quot; value=&quot;292&quot;/&gt;&lt;/object&gt;&lt;object type=&quot;3&quot; unique_id=&quot;12599&quot;&gt;&lt;property id=&quot;20148&quot; value=&quot;5&quot;/&gt;&lt;property id=&quot;20300&quot; value=&quot;Slide 32 - &amp;quot;Example Programs&amp;quot;&quot;/&gt;&lt;property id=&quot;20307&quot; value=&quot;291&quot;/&gt;&lt;/object&gt;&lt;object type=&quot;3&quot; unique_id=&quot;12795&quot;&gt;&lt;property id=&quot;20148&quot; value=&quot;5&quot;/&gt;&lt;property id=&quot;20300&quot; value=&quot;Slide 31 - &amp;quot;Example Programs&amp;quot;&quot;/&gt;&lt;property id=&quot;20307&quot; value=&quot;293&quot;/&gt;&lt;/object&gt;&lt;object type=&quot;3&quot; unique_id=&quot;12916&quot;&gt;&lt;property id=&quot;20148&quot; value=&quot;5&quot;/&gt;&lt;property id=&quot;20300&quot; value=&quot;Slide 33 - &amp;quot;Example Programs&amp;quot;&quot;/&gt;&lt;property id=&quot;20307&quot; value=&quot;294&quot;/&gt;&lt;/object&gt;&lt;/object&gt;&lt;object type=&quot;8&quot; unique_id=&quot;10054&quot;&gt;&lt;/object&gt;&lt;/object&gt;&lt;/database&gt;"/>
  <p:tag name="SECTOMILLISECCONVERTED" val="1"/>
</p:tagLst>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age" ma:contentTypeID="0x010100C568DB52D9D0A14D9B2FDCC96666E9F2007948130EC3DB064584E219954237AF390055619FDD3AE6EC4BA294AC8E2082D437" ma:contentTypeVersion="3" ma:contentTypeDescription="Page is a system content type template created by the Publishing Resources feature. The column templates from Page will be added to all Pages libraries created by the Publishing feature." ma:contentTypeScope="" ma:versionID="270f77fe8998a15bffba3659540e6f6e">
  <xsd:schema xmlns:xsd="http://www.w3.org/2001/XMLSchema" xmlns:xs="http://www.w3.org/2001/XMLSchema" xmlns:p="http://schemas.microsoft.com/office/2006/metadata/properties" xmlns:ns1="http://schemas.microsoft.com/sharepoint/v3" targetNamespace="http://schemas.microsoft.com/office/2006/metadata/properties" ma:root="true" ma:fieldsID="1ce4810a982b6c7d8d47f90aec4cc8c0" ns1:_="">
    <xsd:import namespace="http://schemas.microsoft.com/sharepoint/v3"/>
    <xsd:element name="properties">
      <xsd:complexType>
        <xsd:sequence>
          <xsd:element name="documentManagement">
            <xsd:complexType>
              <xsd:all>
                <xsd:element ref="ns1:Comments" minOccurs="0"/>
                <xsd:element ref="ns1:PublishingStartDate" minOccurs="0"/>
                <xsd:element ref="ns1:PublishingExpirationDate" minOccurs="0"/>
                <xsd:element ref="ns1:PublishingContact" minOccurs="0"/>
                <xsd:element ref="ns1:PublishingContactEmail" minOccurs="0"/>
                <xsd:element ref="ns1:PublishingContactName" minOccurs="0"/>
                <xsd:element ref="ns1:PublishingContactPicture" minOccurs="0"/>
                <xsd:element ref="ns1:PublishingPageLayout" minOccurs="0"/>
                <xsd:element ref="ns1:PublishingVariationGroupID" minOccurs="0"/>
                <xsd:element ref="ns1:PublishingVariationRelationshipLinkFieldID" minOccurs="0"/>
                <xsd:element ref="ns1:PublishingRollupImage" minOccurs="0"/>
                <xsd:element ref="ns1:Audience" minOccurs="0"/>
                <xsd:element ref="ns1:PublishingIsFurlPage" minOccurs="0"/>
                <xsd:element ref="ns1:SeoBrowserTitle" minOccurs="0"/>
                <xsd:element ref="ns1:SeoMetaDescription" minOccurs="0"/>
                <xsd:element ref="ns1:SeoKeywords" minOccurs="0"/>
                <xsd:element ref="ns1:SeoRobotsNoIndex"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Comments" ma:internalName="Comments">
      <xsd:simpleType>
        <xsd:restriction base="dms:Note">
          <xsd:maxLength value="255"/>
        </xsd:restriction>
      </xsd:simpleType>
    </xsd:element>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Contact" ma:index="11" nillable="true" ma:displayName="Contact" ma:description="Contact is a site column created by the Publishing feature. It is used on the Page Content Type as the person or group who is the contact person for the page."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Contact E-Mail Address" ma:description="Contact E-mail Address is a site column created by the Publishing feature. It is used on the Page Content Type as the e-mail address of the person or group who is the contact person for the page." ma:internalName="PublishingContactEmail">
      <xsd:simpleType>
        <xsd:restriction base="dms:Text">
          <xsd:maxLength value="255"/>
        </xsd:restriction>
      </xsd:simpleType>
    </xsd:element>
    <xsd:element name="PublishingContactName" ma:index="13"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PublishingContactPicture" ma:index="14" nillable="true" ma:displayName="Contact Picture" ma:description="Contact Picture is a site column created by the Publishing feature. It is used on the Page Content Type as the picture of the user or group who is the contact person for the page."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PageLayout" ma:index="15" nillable="true" ma:displayName="Page Layout"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16" nillable="true" ma:displayName="Variation Group ID" ma:hidden="true" ma:internalName="PublishingVariationGroupID">
      <xsd:simpleType>
        <xsd:restriction base="dms:Text">
          <xsd:maxLength value="255"/>
        </xsd:restriction>
      </xsd:simpleType>
    </xsd:element>
    <xsd:element name="PublishingVariationRelationshipLinkFieldID" ma:index="17" nillable="true" ma:displayName="Variation Relationship Link"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8" nillable="true" ma:displayName="Rollup Image" ma:description="Rollup Image is a site column created by the Publishing feature. It is used on the Page Content Type as the image for the page shown in content roll-ups such as the Content By Search web part." ma:internalName="PublishingRollupImage">
      <xsd:simpleType>
        <xsd:restriction base="dms:Unknown"/>
      </xsd:simpleType>
    </xsd:element>
    <xsd:element name="Audience" ma:index="19" nillable="true" ma:displayName="Target Audiences" ma:description="Target Audiences is a site column created by the Publishing feature. It is used to specify audiences to which this page will be targeted." ma:internalName="Audience">
      <xsd:simpleType>
        <xsd:restriction base="dms:Unknown"/>
      </xsd:simpleType>
    </xsd:element>
    <xsd:element name="PublishingIsFurlPage" ma:index="20" nillable="true" ma:displayName="Hide physical URLs from search" ma:description="If checked, the physical URL of this page will not appear in search results. Friendly URLs assigned to this page will always appear." ma:internalName="PublishingIsFurlPage">
      <xsd:simpleType>
        <xsd:restriction base="dms:Boolean"/>
      </xsd:simpleType>
    </xsd:element>
    <xsd:element name="SeoBrowserTitle" ma:index="21" nillable="true" ma:displayName="Browser Title" ma:description="Browser Title is a site column created by the Publishing feature. It is used as the title that appears at the top of a browser window and may appear in Internet search results." ma:hidden="true" ma:internalName="SeoBrowserTitle">
      <xsd:simpleType>
        <xsd:restriction base="dms:Text"/>
      </xsd:simpleType>
    </xsd:element>
    <xsd:element name="SeoMetaDescription" ma:index="22" nillable="true" ma:displayName="Meta Description" ma:description="Meta Description is a site column created by the Publishing feature. Internet search engines may display this description in search results pages." ma:hidden="true" ma:internalName="SeoMetaDescription">
      <xsd:simpleType>
        <xsd:restriction base="dms:Text"/>
      </xsd:simpleType>
    </xsd:element>
    <xsd:element name="SeoKeywords" ma:index="23" nillable="true" ma:displayName="Meta Keywords" ma:description="Meta Keywords" ma:hidden="true" ma:internalName="SeoKeywords">
      <xsd:simpleType>
        <xsd:restriction base="dms:Text"/>
      </xsd:simpleType>
    </xsd:element>
    <xsd:element name="SeoRobotsNoIndex" ma:index="24" nillable="true" ma:displayName="Hide from Internet Search Engines" ma:description="Hide from Internet Search Engines is a site column created by the Publishing feature. It is used to indicate to search engine crawlers that a particular page should not be indexed." ma:hidden="true" ma:internalName="RobotsNoIndex">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RollupImage xmlns="http://schemas.microsoft.com/sharepoint/v3" xsi:nil="true"/>
    <PublishingContactEmail xmlns="http://schemas.microsoft.com/sharepoint/v3" xsi:nil="true"/>
    <PublishingVariationRelationshipLinkFieldID xmlns="http://schemas.microsoft.com/sharepoint/v3">
      <Url xsi:nil="true"/>
      <Description xsi:nil="true"/>
    </PublishingVariationRelationshipLinkFieldID>
    <SeoKeywords xmlns="http://schemas.microsoft.com/sharepoint/v3" xsi:nil="true"/>
    <PublishingVariationGroupID xmlns="http://schemas.microsoft.com/sharepoint/v3" xsi:nil="true"/>
    <Audience xmlns="http://schemas.microsoft.com/sharepoint/v3" xsi:nil="true"/>
    <PublishingIsFurlPage xmlns="http://schemas.microsoft.com/sharepoint/v3" xsi:nil="true"/>
    <PublishingExpirationDate xmlns="http://schemas.microsoft.com/sharepoint/v3" xsi:nil="true"/>
    <SeoBrowserTitle xmlns="http://schemas.microsoft.com/sharepoint/v3" xsi:nil="true"/>
    <PublishingContactPicture xmlns="http://schemas.microsoft.com/sharepoint/v3">
      <Url xsi:nil="true"/>
      <Description xsi:nil="true"/>
    </PublishingContactPicture>
    <PublishingStartDate xmlns="http://schemas.microsoft.com/sharepoint/v3" xsi:nil="true"/>
    <SeoRobotsNoIndex xmlns="http://schemas.microsoft.com/sharepoint/v3" xsi:nil="true"/>
    <SeoMetaDescription xmlns="http://schemas.microsoft.com/sharepoint/v3" xsi:nil="true"/>
    <PublishingContact xmlns="http://schemas.microsoft.com/sharepoint/v3">
      <UserInfo>
        <DisplayName/>
        <AccountId xsi:nil="true"/>
        <AccountType/>
      </UserInfo>
    </PublishingContact>
    <PublishingContactName xmlns="http://schemas.microsoft.com/sharepoint/v3" xsi:nil="true"/>
    <Comments xmlns="http://schemas.microsoft.com/sharepoint/v3" xsi:nil="true"/>
  </documentManagement>
</p:properties>
</file>

<file path=customXml/itemProps1.xml><?xml version="1.0" encoding="utf-8"?>
<ds:datastoreItem xmlns:ds="http://schemas.openxmlformats.org/officeDocument/2006/customXml" ds:itemID="{7DE120D9-A8F3-40FC-8DF0-27B5D1B963BD}"/>
</file>

<file path=customXml/itemProps2.xml><?xml version="1.0" encoding="utf-8"?>
<ds:datastoreItem xmlns:ds="http://schemas.openxmlformats.org/officeDocument/2006/customXml" ds:itemID="{D295BC58-F3E5-410D-874D-93B20125504D}">
  <ds:schemaRefs>
    <ds:schemaRef ds:uri="http://schemas.microsoft.com/sharepoint/v3/contenttype/forms"/>
  </ds:schemaRefs>
</ds:datastoreItem>
</file>

<file path=customXml/itemProps3.xml><?xml version="1.0" encoding="utf-8"?>
<ds:datastoreItem xmlns:ds="http://schemas.openxmlformats.org/officeDocument/2006/customXml" ds:itemID="{D3DA3046-5DC5-47E0-A791-38F7C3B2DC8A}">
  <ds:schemaRefs>
    <ds:schemaRef ds:uri="http://schemas.microsoft.com/office/2006/documentManagement/types"/>
    <ds:schemaRef ds:uri="http://purl.org/dc/elements/1.1/"/>
    <ds:schemaRef ds:uri="http://schemas.microsoft.com/office/2006/metadata/properties"/>
    <ds:schemaRef ds:uri="http://www.w3.org/XML/1998/namespace"/>
    <ds:schemaRef ds:uri="b633f75a-fc1a-4c86-a636-fc08070b12f1"/>
    <ds:schemaRef ds:uri="http://schemas.openxmlformats.org/package/2006/metadata/core-properties"/>
    <ds:schemaRef ds:uri="http://schemas.microsoft.com/office/infopath/2007/PartnerControls"/>
    <ds:schemaRef ds:uri="3c56bc01-328c-478a-9ccb-e7549bb6cd3a"/>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1349</TotalTime>
  <Words>1097</Words>
  <Application>Microsoft Office PowerPoint</Application>
  <PresentationFormat>Widescreen</PresentationFormat>
  <Paragraphs>185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Felix Titling</vt:lpstr>
      <vt:lpstr>Wingdings</vt:lpstr>
      <vt:lpstr>Vapor Trail</vt:lpstr>
      <vt:lpstr> ARRAYS Chapter – 07   </vt:lpstr>
      <vt:lpstr>TOPICS</vt:lpstr>
      <vt:lpstr>Definition</vt:lpstr>
      <vt:lpstr>Single Dimensional Array</vt:lpstr>
      <vt:lpstr>Single Dimensional Array</vt:lpstr>
      <vt:lpstr>Single Dimensional Array</vt:lpstr>
      <vt:lpstr>Single Dimensional Array</vt:lpstr>
      <vt:lpstr>Single Dimensional Array</vt:lpstr>
      <vt:lpstr>Single Dimensional Array</vt:lpstr>
      <vt:lpstr>Single Dimensional Array</vt:lpstr>
      <vt:lpstr>PROCESSING ARRAYS</vt:lpstr>
      <vt:lpstr>PROCESSING ARRAYS</vt:lpstr>
      <vt:lpstr>Multi dimensional array (2D)</vt:lpstr>
      <vt:lpstr>Exercises</vt:lpstr>
      <vt:lpstr>Exercises</vt:lpstr>
      <vt:lpstr>Exercises</vt:lpstr>
      <vt:lpstr>Exercises</vt:lpstr>
      <vt:lpstr>Exercises</vt:lpstr>
      <vt:lpstr>Tasks</vt:lpstr>
      <vt:lpstr>Tasks</vt:lpstr>
      <vt:lpstr>Algorithm</vt:lpstr>
      <vt:lpstr>Good luck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 163 - Programming Concepts</dc:title>
  <dc:creator>Feroz Mohammed</dc:creator>
  <cp:lastModifiedBy>Feroz Mohammed</cp:lastModifiedBy>
  <cp:revision>364</cp:revision>
  <dcterms:created xsi:type="dcterms:W3CDTF">2020-08-29T11:01:32Z</dcterms:created>
  <dcterms:modified xsi:type="dcterms:W3CDTF">2021-03-12T12:18:06Z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0x010100C568DB52D9D0A14D9B2FDCC96666E9F2007948130EC3DB064584E219954237AF390055619FDD3AE6EC4BA294AC8E2082D437</vt:lpwstr>
  </property>
</Properties>
</file>