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73" r:id="rId6"/>
    <p:sldId id="274" r:id="rId7"/>
    <p:sldId id="275" r:id="rId8"/>
    <p:sldId id="303" r:id="rId9"/>
    <p:sldId id="310" r:id="rId10"/>
    <p:sldId id="311" r:id="rId11"/>
    <p:sldId id="304" r:id="rId12"/>
    <p:sldId id="312" r:id="rId13"/>
    <p:sldId id="305" r:id="rId14"/>
    <p:sldId id="306" r:id="rId15"/>
    <p:sldId id="313" r:id="rId16"/>
    <p:sldId id="314" r:id="rId17"/>
    <p:sldId id="307" r:id="rId18"/>
    <p:sldId id="315" r:id="rId19"/>
    <p:sldId id="309" r:id="rId20"/>
    <p:sldId id="316" r:id="rId21"/>
    <p:sldId id="317" r:id="rId22"/>
    <p:sldId id="318" r:id="rId23"/>
    <p:sldId id="319" r:id="rId24"/>
    <p:sldId id="321" r:id="rId25"/>
    <p:sldId id="320" r:id="rId26"/>
    <p:sldId id="322" r:id="rId27"/>
    <p:sldId id="302" r:id="rId28"/>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2026C3-5C6A-4FCC-8E77-7678ABB72DF4}">
          <p14:sldIdLst>
            <p14:sldId id="256"/>
            <p14:sldId id="273"/>
            <p14:sldId id="274"/>
            <p14:sldId id="275"/>
            <p14:sldId id="303"/>
            <p14:sldId id="310"/>
            <p14:sldId id="311"/>
            <p14:sldId id="304"/>
            <p14:sldId id="312"/>
            <p14:sldId id="305"/>
            <p14:sldId id="306"/>
            <p14:sldId id="313"/>
            <p14:sldId id="314"/>
            <p14:sldId id="307"/>
            <p14:sldId id="315"/>
            <p14:sldId id="309"/>
            <p14:sldId id="316"/>
            <p14:sldId id="317"/>
            <p14:sldId id="318"/>
            <p14:sldId id="319"/>
          </p14:sldIdLst>
        </p14:section>
        <p14:section name="Untitled Section" id="{28BF80EB-1A08-4CAA-8524-06A054DD76D7}">
          <p14:sldIdLst>
            <p14:sldId id="321"/>
            <p14:sldId id="320"/>
            <p14:sldId id="322"/>
            <p14:sldId id="3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20" autoAdjust="0"/>
    <p:restoredTop sz="94664" autoAdjust="0"/>
  </p:normalViewPr>
  <p:slideViewPr>
    <p:cSldViewPr snapToGrid="0">
      <p:cViewPr varScale="1">
        <p:scale>
          <a:sx n="89" d="100"/>
          <a:sy n="89" d="100"/>
        </p:scale>
        <p:origin x="96" y="34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ADAFFB6-05D7-4D9E-B642-308B59601995}" type="datetimeFigureOut">
              <a:rPr lang="en-US" smtClean="0"/>
              <a:t>3/12/2021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35727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71638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3/12/2021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608048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3/12/2021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92652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ADAFFB6-05D7-4D9E-B642-308B59601995}" type="datetimeFigureOut">
              <a:rPr lang="en-US" smtClean="0"/>
              <a:t>3/12/2021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430404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DAFFB6-05D7-4D9E-B642-308B59601995}"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286318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DAFFB6-05D7-4D9E-B642-308B59601995}"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51141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AFFB6-05D7-4D9E-B642-308B59601995}"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803781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ADAFFB6-05D7-4D9E-B642-308B59601995}" type="datetimeFigureOut">
              <a:rPr lang="en-US" smtClean="0"/>
              <a:t>3/12/2021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61971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AFFB6-05D7-4D9E-B642-308B59601995}"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28020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3/12/2021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388999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DAFFB6-05D7-4D9E-B642-308B59601995}"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69689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DAFFB6-05D7-4D9E-B642-308B59601995}" type="datetimeFigureOut">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13587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DAFFB6-05D7-4D9E-B642-308B59601995}"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81531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AFFB6-05D7-4D9E-B642-308B59601995}" type="datetimeFigureOut">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59666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341614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509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DAFFB6-05D7-4D9E-B642-308B59601995}" type="datetimeFigureOut">
              <a:rPr lang="en-US" smtClean="0"/>
              <a:t>3/12/2021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13A124-768A-41B7-A445-CC0D72999897}" type="slidenum">
              <a:rPr lang="en-US" smtClean="0"/>
              <a:t>‹#›</a:t>
            </a:fld>
            <a:endParaRPr lang="en-US"/>
          </a:p>
        </p:txBody>
      </p:sp>
    </p:spTree>
    <p:extLst>
      <p:ext uri="{BB962C8B-B14F-4D97-AF65-F5344CB8AC3E}">
        <p14:creationId xmlns:p14="http://schemas.microsoft.com/office/powerpoint/2010/main" val="22670888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b="0" i="0" u="none"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1547" y="2101321"/>
            <a:ext cx="10232501" cy="1854558"/>
          </a:xfrm>
        </p:spPr>
        <p:txBody>
          <a:bodyPr anchor="ctr">
            <a:noAutofit/>
          </a:bodyPr>
          <a:lstStyle/>
          <a:p>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54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control structures - II </a:t>
            </a:r>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4000"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t>
            </a:r>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t>
            </a:r>
            <a:r>
              <a:rPr lang="en-US" sz="4000" b="1" cap="none" dirty="0" smtClean="0">
                <a:ln w="0"/>
                <a:solidFill>
                  <a:srgbClr val="FF0000"/>
                </a:solidFill>
                <a:effectLst>
                  <a:reflection blurRad="6350" stA="53000" endA="300" endPos="35500" dir="5400000" sy="-90000" algn="bl" rotWithShape="0"/>
                </a:effectLst>
                <a:latin typeface="Felix Titling" panose="04060505060202020A04" pitchFamily="82" charset="0"/>
              </a:rPr>
              <a:t>Chapter – 06</a:t>
            </a:r>
            <a:br>
              <a:rPr lang="en-US" sz="4000" b="1" cap="none" dirty="0" smtClean="0">
                <a:ln w="0"/>
                <a:solidFill>
                  <a:srgbClr val="FF0000"/>
                </a:solidFill>
                <a:effectLst>
                  <a:reflection blurRad="6350" stA="53000" endA="300" endPos="35500" dir="5400000" sy="-90000" algn="bl" rotWithShape="0"/>
                </a:effectLst>
                <a:latin typeface="Felix Titling" panose="04060505060202020A04" pitchFamily="82" charset="0"/>
              </a:rPr>
            </a:br>
            <a:r>
              <a:rPr lang="en-US" sz="4000"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endParaRPr lang="en-US" sz="4000"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endParaRPr>
          </a:p>
        </p:txBody>
      </p:sp>
    </p:spTree>
    <p:extLst>
      <p:ext uri="{BB962C8B-B14F-4D97-AF65-F5344CB8AC3E}">
        <p14:creationId xmlns:p14="http://schemas.microsoft.com/office/powerpoint/2010/main" val="1391416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239" y="558311"/>
            <a:ext cx="8610600" cy="1293028"/>
          </a:xfrm>
        </p:spPr>
        <p:txBody>
          <a:bodyPr>
            <a:normAutofit/>
          </a:bodyPr>
          <a:lstStyle/>
          <a:p>
            <a:r>
              <a:rPr lang="en-US" sz="1800" b="1" dirty="0" smtClean="0">
                <a:solidFill>
                  <a:srgbClr val="FF0000"/>
                </a:solidFill>
              </a:rPr>
              <a:t>Difference between </a:t>
            </a:r>
            <a:r>
              <a:rPr lang="en-US" sz="1800" b="1" dirty="0" smtClean="0">
                <a:solidFill>
                  <a:srgbClr val="00B050"/>
                </a:solidFill>
              </a:rPr>
              <a:t>do while </a:t>
            </a:r>
            <a:r>
              <a:rPr lang="en-US" sz="1800" b="1" dirty="0" smtClean="0">
                <a:solidFill>
                  <a:srgbClr val="FF0000"/>
                </a:solidFill>
              </a:rPr>
              <a:t>and </a:t>
            </a:r>
            <a:r>
              <a:rPr lang="en-US" sz="1800" b="1" dirty="0" smtClean="0">
                <a:solidFill>
                  <a:srgbClr val="00B050"/>
                </a:solidFill>
              </a:rPr>
              <a:t>while</a:t>
            </a:r>
            <a:r>
              <a:rPr lang="en-US" sz="1800" b="1" dirty="0" smtClean="0">
                <a:solidFill>
                  <a:srgbClr val="FF0000"/>
                </a:solidFill>
              </a:rPr>
              <a:t> statements</a:t>
            </a:r>
            <a:endParaRPr lang="en-US" sz="1800" b="1" dirty="0">
              <a:solidFill>
                <a:srgbClr val="FF0000"/>
              </a:solidFill>
            </a:endParaRPr>
          </a:p>
        </p:txBody>
      </p:sp>
      <p:sp>
        <p:nvSpPr>
          <p:cNvPr id="3" name="Content Placeholder 2"/>
          <p:cNvSpPr>
            <a:spLocks noGrp="1"/>
          </p:cNvSpPr>
          <p:nvPr>
            <p:ph idx="1"/>
          </p:nvPr>
        </p:nvSpPr>
        <p:spPr>
          <a:xfrm>
            <a:off x="437881" y="1751528"/>
            <a:ext cx="11531957" cy="4533362"/>
          </a:xfrm>
        </p:spPr>
        <p:txBody>
          <a:bodyPr/>
          <a:lstStyle/>
          <a:p>
            <a:pPr marL="0" indent="0" algn="just">
              <a:buNone/>
            </a:pPr>
            <a:r>
              <a:rPr lang="en-US" b="1" dirty="0"/>
              <a:t>While loop</a:t>
            </a:r>
            <a:r>
              <a:rPr lang="en-US" dirty="0"/>
              <a:t> is executed only when given condition is true. Whereas, </a:t>
            </a:r>
            <a:r>
              <a:rPr lang="en-US" b="1" dirty="0"/>
              <a:t>do</a:t>
            </a:r>
            <a:r>
              <a:rPr lang="en-US" dirty="0"/>
              <a:t>-</a:t>
            </a:r>
            <a:r>
              <a:rPr lang="en-US" b="1" dirty="0"/>
              <a:t>while loop</a:t>
            </a:r>
            <a:r>
              <a:rPr lang="en-US" dirty="0"/>
              <a:t> is executed for first time irrespective of the condition. After </a:t>
            </a:r>
            <a:r>
              <a:rPr lang="en-US" dirty="0" smtClean="0"/>
              <a:t>executing</a:t>
            </a:r>
            <a:r>
              <a:rPr lang="en-US" dirty="0"/>
              <a:t> </a:t>
            </a:r>
            <a:r>
              <a:rPr lang="en-US" b="1" dirty="0"/>
              <a:t>while loop</a:t>
            </a:r>
            <a:r>
              <a:rPr lang="en-US" dirty="0"/>
              <a:t> for first time, then condition is checked.</a:t>
            </a:r>
          </a:p>
        </p:txBody>
      </p:sp>
      <p:pic>
        <p:nvPicPr>
          <p:cNvPr id="4" name="Picture 3"/>
          <p:cNvPicPr>
            <a:picLocks noChangeAspect="1"/>
          </p:cNvPicPr>
          <p:nvPr/>
        </p:nvPicPr>
        <p:blipFill>
          <a:blip r:embed="rId2"/>
          <a:stretch>
            <a:fillRect/>
          </a:stretch>
        </p:blipFill>
        <p:spPr>
          <a:xfrm>
            <a:off x="829546" y="3249969"/>
            <a:ext cx="5334000" cy="208597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829546" y="5606322"/>
            <a:ext cx="3219450" cy="866775"/>
          </a:xfrm>
          <a:prstGeom prst="rect">
            <a:avLst/>
          </a:prstGeom>
        </p:spPr>
      </p:pic>
      <p:pic>
        <p:nvPicPr>
          <p:cNvPr id="6" name="Picture 5"/>
          <p:cNvPicPr>
            <a:picLocks noChangeAspect="1"/>
          </p:cNvPicPr>
          <p:nvPr/>
        </p:nvPicPr>
        <p:blipFill>
          <a:blip r:embed="rId4"/>
          <a:stretch>
            <a:fillRect/>
          </a:stretch>
        </p:blipFill>
        <p:spPr>
          <a:xfrm>
            <a:off x="6351758" y="3249970"/>
            <a:ext cx="5366003" cy="2009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796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603" y="339371"/>
            <a:ext cx="8610600" cy="1293028"/>
          </a:xfrm>
        </p:spPr>
        <p:txBody>
          <a:bodyPr>
            <a:normAutofit/>
          </a:bodyPr>
          <a:lstStyle/>
          <a:p>
            <a:r>
              <a:rPr lang="en-US" sz="2400" b="1" dirty="0" smtClean="0">
                <a:solidFill>
                  <a:srgbClr val="FF0000"/>
                </a:solidFill>
              </a:rPr>
              <a:t>3. For loop statement</a:t>
            </a:r>
            <a:endParaRPr lang="en-US" sz="2400" b="1" dirty="0">
              <a:solidFill>
                <a:srgbClr val="FF0000"/>
              </a:solidFill>
            </a:endParaRPr>
          </a:p>
        </p:txBody>
      </p:sp>
      <p:sp>
        <p:nvSpPr>
          <p:cNvPr id="3" name="Content Placeholder 2"/>
          <p:cNvSpPr>
            <a:spLocks noGrp="1"/>
          </p:cNvSpPr>
          <p:nvPr>
            <p:ph idx="1"/>
          </p:nvPr>
        </p:nvSpPr>
        <p:spPr>
          <a:xfrm>
            <a:off x="528034" y="1632400"/>
            <a:ext cx="10978166" cy="4586286"/>
          </a:xfrm>
        </p:spPr>
        <p:txBody>
          <a:bodyPr/>
          <a:lstStyle/>
          <a:p>
            <a:pPr marL="0" indent="0">
              <a:buNone/>
            </a:pPr>
            <a:r>
              <a:rPr lang="en-US" dirty="0"/>
              <a:t>It also repeat a statement or compound statements for a specified number of times. The for loop executes as follows. </a:t>
            </a:r>
            <a:endParaRPr lang="en-US" dirty="0" smtClean="0"/>
          </a:p>
          <a:p>
            <a:pPr marL="0" indent="0">
              <a:buNone/>
            </a:pPr>
            <a:endParaRPr lang="en-US" dirty="0"/>
          </a:p>
          <a:p>
            <a:pPr marL="457200" indent="-457200">
              <a:buFont typeface="+mj-lt"/>
              <a:buAutoNum type="arabicPeriod"/>
            </a:pPr>
            <a:r>
              <a:rPr lang="en-US" dirty="0" smtClean="0">
                <a:solidFill>
                  <a:srgbClr val="002060"/>
                </a:solidFill>
              </a:rPr>
              <a:t>The </a:t>
            </a:r>
            <a:r>
              <a:rPr lang="en-US" dirty="0">
                <a:solidFill>
                  <a:srgbClr val="002060"/>
                </a:solidFill>
              </a:rPr>
              <a:t>initialization executes </a:t>
            </a:r>
            <a:r>
              <a:rPr lang="en-US" i="1" dirty="0">
                <a:solidFill>
                  <a:srgbClr val="002060"/>
                </a:solidFill>
              </a:rPr>
              <a:t>only once</a:t>
            </a:r>
            <a:r>
              <a:rPr lang="en-US" dirty="0">
                <a:solidFill>
                  <a:srgbClr val="002060"/>
                </a:solidFill>
              </a:rPr>
              <a:t>.(e.g. int </a:t>
            </a:r>
            <a:r>
              <a:rPr lang="en-US" dirty="0" err="1">
                <a:solidFill>
                  <a:srgbClr val="002060"/>
                </a:solidFill>
              </a:rPr>
              <a:t>i</a:t>
            </a:r>
            <a:r>
              <a:rPr lang="en-US" dirty="0">
                <a:solidFill>
                  <a:srgbClr val="002060"/>
                </a:solidFill>
              </a:rPr>
              <a:t>=1) </a:t>
            </a:r>
          </a:p>
          <a:p>
            <a:pPr marL="457200" indent="-457200">
              <a:buFont typeface="+mj-lt"/>
              <a:buAutoNum type="arabicPeriod"/>
            </a:pPr>
            <a:r>
              <a:rPr lang="en-US" dirty="0" smtClean="0">
                <a:solidFill>
                  <a:srgbClr val="002060"/>
                </a:solidFill>
              </a:rPr>
              <a:t>The condition is evaluated, </a:t>
            </a:r>
            <a:r>
              <a:rPr lang="en-US" i="1" dirty="0">
                <a:solidFill>
                  <a:srgbClr val="002060"/>
                </a:solidFill>
              </a:rPr>
              <a:t>if it's true</a:t>
            </a:r>
            <a:r>
              <a:rPr lang="en-US" dirty="0">
                <a:solidFill>
                  <a:srgbClr val="002060"/>
                </a:solidFill>
              </a:rPr>
              <a:t>. </a:t>
            </a:r>
          </a:p>
          <a:p>
            <a:pPr marL="0" indent="0">
              <a:buNone/>
            </a:pPr>
            <a:r>
              <a:rPr lang="en-US" dirty="0" smtClean="0">
                <a:solidFill>
                  <a:srgbClr val="002060"/>
                </a:solidFill>
              </a:rPr>
              <a:t>	a. Executes </a:t>
            </a:r>
            <a:r>
              <a:rPr lang="en-US" dirty="0">
                <a:solidFill>
                  <a:srgbClr val="002060"/>
                </a:solidFill>
              </a:rPr>
              <a:t>the statement(s</a:t>
            </a:r>
            <a:r>
              <a:rPr lang="en-US" dirty="0" smtClean="0">
                <a:solidFill>
                  <a:srgbClr val="002060"/>
                </a:solidFill>
              </a:rPr>
              <a:t>)-  </a:t>
            </a:r>
            <a:r>
              <a:rPr lang="en-US" i="1" dirty="0" smtClean="0">
                <a:solidFill>
                  <a:srgbClr val="002060"/>
                </a:solidFill>
              </a:rPr>
              <a:t>body </a:t>
            </a:r>
            <a:r>
              <a:rPr lang="en-US" i="1" dirty="0">
                <a:solidFill>
                  <a:srgbClr val="002060"/>
                </a:solidFill>
              </a:rPr>
              <a:t>of the loop. </a:t>
            </a:r>
          </a:p>
          <a:p>
            <a:pPr marL="0" indent="0">
              <a:buNone/>
            </a:pPr>
            <a:r>
              <a:rPr lang="en-US" dirty="0" smtClean="0">
                <a:solidFill>
                  <a:srgbClr val="002060"/>
                </a:solidFill>
              </a:rPr>
              <a:t>	b. </a:t>
            </a:r>
            <a:r>
              <a:rPr lang="en-US" dirty="0">
                <a:solidFill>
                  <a:srgbClr val="002060"/>
                </a:solidFill>
              </a:rPr>
              <a:t>Execute the change expression (</a:t>
            </a:r>
            <a:r>
              <a:rPr lang="en-US" i="1" dirty="0">
                <a:solidFill>
                  <a:srgbClr val="002060"/>
                </a:solidFill>
              </a:rPr>
              <a:t>either increment or decrement). </a:t>
            </a:r>
          </a:p>
          <a:p>
            <a:pPr marL="457200" indent="-457200">
              <a:buAutoNum type="arabicPeriod" startAt="3"/>
            </a:pPr>
            <a:r>
              <a:rPr lang="en-US" dirty="0" smtClean="0">
                <a:solidFill>
                  <a:srgbClr val="002060"/>
                </a:solidFill>
              </a:rPr>
              <a:t>Repeat </a:t>
            </a:r>
            <a:r>
              <a:rPr lang="en-US" i="1" dirty="0">
                <a:solidFill>
                  <a:srgbClr val="002060"/>
                </a:solidFill>
              </a:rPr>
              <a:t>step </a:t>
            </a:r>
            <a:r>
              <a:rPr lang="en-US" i="1" dirty="0" smtClean="0">
                <a:solidFill>
                  <a:srgbClr val="002060"/>
                </a:solidFill>
              </a:rPr>
              <a:t>‘2</a:t>
            </a:r>
            <a:r>
              <a:rPr lang="en-US" dirty="0" smtClean="0">
                <a:solidFill>
                  <a:srgbClr val="002060"/>
                </a:solidFill>
              </a:rPr>
              <a:t>' </a:t>
            </a:r>
            <a:r>
              <a:rPr lang="en-US" dirty="0">
                <a:solidFill>
                  <a:srgbClr val="002060"/>
                </a:solidFill>
              </a:rPr>
              <a:t>until the loop condition evaluates to </a:t>
            </a:r>
            <a:r>
              <a:rPr lang="en-US" b="1" i="1" dirty="0" smtClean="0">
                <a:solidFill>
                  <a:srgbClr val="002060"/>
                </a:solidFill>
              </a:rPr>
              <a:t>true</a:t>
            </a:r>
            <a:r>
              <a:rPr lang="en-US" dirty="0" smtClean="0">
                <a:solidFill>
                  <a:srgbClr val="002060"/>
                </a:solidFill>
              </a:rPr>
              <a:t>.</a:t>
            </a:r>
          </a:p>
          <a:p>
            <a:pPr marL="457200" indent="-457200">
              <a:buAutoNum type="arabicPeriod" startAt="3"/>
            </a:pPr>
            <a:r>
              <a:rPr lang="en-US" dirty="0" smtClean="0">
                <a:solidFill>
                  <a:srgbClr val="002060"/>
                </a:solidFill>
              </a:rPr>
              <a:t>If the condition </a:t>
            </a:r>
            <a:r>
              <a:rPr lang="en-US" b="1" dirty="0" smtClean="0">
                <a:solidFill>
                  <a:srgbClr val="002060"/>
                </a:solidFill>
              </a:rPr>
              <a:t>false</a:t>
            </a:r>
            <a:r>
              <a:rPr lang="en-US" dirty="0" smtClean="0">
                <a:solidFill>
                  <a:srgbClr val="002060"/>
                </a:solidFill>
              </a:rPr>
              <a:t>, exit the loop and go to next statement </a:t>
            </a:r>
            <a:endParaRPr lang="en-US" dirty="0">
              <a:solidFill>
                <a:srgbClr val="002060"/>
              </a:solidFill>
            </a:endParaRPr>
          </a:p>
          <a:p>
            <a:pPr marL="457200" indent="-457200">
              <a:buFont typeface="+mj-lt"/>
              <a:buAutoNum type="arabicPeriod"/>
            </a:pPr>
            <a:endParaRPr lang="en-US" dirty="0">
              <a:solidFill>
                <a:srgbClr val="002060"/>
              </a:solidFill>
            </a:endParaRPr>
          </a:p>
        </p:txBody>
      </p:sp>
    </p:spTree>
    <p:extLst>
      <p:ext uri="{BB962C8B-B14F-4D97-AF65-F5344CB8AC3E}">
        <p14:creationId xmlns:p14="http://schemas.microsoft.com/office/powerpoint/2010/main" val="221397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603" y="339371"/>
            <a:ext cx="8610600" cy="1293028"/>
          </a:xfrm>
        </p:spPr>
        <p:txBody>
          <a:bodyPr>
            <a:normAutofit/>
          </a:bodyPr>
          <a:lstStyle/>
          <a:p>
            <a:r>
              <a:rPr lang="en-US" sz="2400" b="1" dirty="0" smtClean="0">
                <a:solidFill>
                  <a:srgbClr val="FF0000"/>
                </a:solidFill>
              </a:rPr>
              <a:t>3. For loop statement</a:t>
            </a:r>
            <a:endParaRPr lang="en-US" sz="2400" b="1" dirty="0">
              <a:solidFill>
                <a:srgbClr val="FF0000"/>
              </a:solidFill>
            </a:endParaRPr>
          </a:p>
        </p:txBody>
      </p:sp>
      <p:sp>
        <p:nvSpPr>
          <p:cNvPr id="3" name="Content Placeholder 2"/>
          <p:cNvSpPr>
            <a:spLocks noGrp="1"/>
          </p:cNvSpPr>
          <p:nvPr>
            <p:ph idx="1"/>
          </p:nvPr>
        </p:nvSpPr>
        <p:spPr>
          <a:xfrm>
            <a:off x="515155" y="1632399"/>
            <a:ext cx="10978166" cy="4586286"/>
          </a:xfrm>
        </p:spPr>
        <p:txBody>
          <a:bodyPr/>
          <a:lstStyle/>
          <a:p>
            <a:pPr marL="0" indent="0">
              <a:buNone/>
            </a:pPr>
            <a:r>
              <a:rPr lang="en-US" b="1" dirty="0">
                <a:solidFill>
                  <a:srgbClr val="FF0000"/>
                </a:solidFill>
              </a:rPr>
              <a:t>Syntax </a:t>
            </a:r>
            <a:endParaRPr lang="en-US" dirty="0">
              <a:solidFill>
                <a:srgbClr val="FF0000"/>
              </a:solidFill>
            </a:endParaRPr>
          </a:p>
          <a:p>
            <a:pPr marL="0" indent="0">
              <a:buNone/>
            </a:pPr>
            <a:r>
              <a:rPr lang="en-US" sz="2800" dirty="0">
                <a:solidFill>
                  <a:srgbClr val="0070C0"/>
                </a:solidFill>
              </a:rPr>
              <a:t>for (</a:t>
            </a:r>
            <a:r>
              <a:rPr lang="en-US" sz="2800" dirty="0" smtClean="0">
                <a:solidFill>
                  <a:srgbClr val="0070C0"/>
                </a:solidFill>
              </a:rPr>
              <a:t>initialization; condition; </a:t>
            </a:r>
            <a:r>
              <a:rPr lang="en-US" sz="2800" dirty="0" err="1" smtClean="0">
                <a:solidFill>
                  <a:srgbClr val="0070C0"/>
                </a:solidFill>
              </a:rPr>
              <a:t>updation</a:t>
            </a:r>
            <a:r>
              <a:rPr lang="en-US" sz="2800" dirty="0" smtClean="0">
                <a:solidFill>
                  <a:srgbClr val="0070C0"/>
                </a:solidFill>
              </a:rPr>
              <a:t>) { </a:t>
            </a:r>
            <a:endParaRPr lang="en-US" sz="2800" dirty="0">
              <a:solidFill>
                <a:srgbClr val="0070C0"/>
              </a:solidFill>
            </a:endParaRPr>
          </a:p>
          <a:p>
            <a:pPr marL="0" indent="0">
              <a:buNone/>
            </a:pPr>
            <a:r>
              <a:rPr lang="en-US" sz="2800" dirty="0">
                <a:solidFill>
                  <a:srgbClr val="0070C0"/>
                </a:solidFill>
              </a:rPr>
              <a:t>statement(s); </a:t>
            </a:r>
            <a:r>
              <a:rPr lang="en-US" sz="2800" dirty="0" smtClean="0">
                <a:solidFill>
                  <a:srgbClr val="0070C0"/>
                </a:solidFill>
              </a:rPr>
              <a:t>//loop body</a:t>
            </a:r>
            <a:endParaRPr lang="en-US" sz="2800" dirty="0">
              <a:solidFill>
                <a:srgbClr val="0070C0"/>
              </a:solidFill>
            </a:endParaRPr>
          </a:p>
          <a:p>
            <a:pPr marL="0" indent="0">
              <a:buNone/>
            </a:pPr>
            <a:r>
              <a:rPr lang="en-US" sz="2800" dirty="0">
                <a:solidFill>
                  <a:srgbClr val="0070C0"/>
                </a:solidFill>
              </a:rPr>
              <a:t>} </a:t>
            </a:r>
          </a:p>
        </p:txBody>
      </p:sp>
      <p:pic>
        <p:nvPicPr>
          <p:cNvPr id="5" name="Picture 4"/>
          <p:cNvPicPr>
            <a:picLocks noChangeAspect="1"/>
          </p:cNvPicPr>
          <p:nvPr/>
        </p:nvPicPr>
        <p:blipFill>
          <a:blip r:embed="rId2"/>
          <a:stretch>
            <a:fillRect/>
          </a:stretch>
        </p:blipFill>
        <p:spPr>
          <a:xfrm>
            <a:off x="7534141" y="1778358"/>
            <a:ext cx="3741715" cy="4419744"/>
          </a:xfrm>
          <a:prstGeom prst="rect">
            <a:avLst/>
          </a:prstGeom>
        </p:spPr>
      </p:pic>
      <p:pic>
        <p:nvPicPr>
          <p:cNvPr id="6" name="Picture 2" descr="Java For loop with Examples - GeeksforGeek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39" t="15779" r="11894" b="4931"/>
          <a:stretch/>
        </p:blipFill>
        <p:spPr bwMode="auto">
          <a:xfrm>
            <a:off x="515155" y="3609448"/>
            <a:ext cx="4146998" cy="258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69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603" y="339371"/>
            <a:ext cx="8610600" cy="1293028"/>
          </a:xfrm>
        </p:spPr>
        <p:txBody>
          <a:bodyPr>
            <a:normAutofit/>
          </a:bodyPr>
          <a:lstStyle/>
          <a:p>
            <a:r>
              <a:rPr lang="en-US" sz="2400" b="1" dirty="0" smtClean="0">
                <a:solidFill>
                  <a:srgbClr val="FF0000"/>
                </a:solidFill>
              </a:rPr>
              <a:t>3. For loop statement</a:t>
            </a:r>
            <a:endParaRPr lang="en-US" sz="2400" b="1" dirty="0">
              <a:solidFill>
                <a:srgbClr val="FF0000"/>
              </a:solidFill>
            </a:endParaRPr>
          </a:p>
        </p:txBody>
      </p:sp>
      <p:sp>
        <p:nvSpPr>
          <p:cNvPr id="3" name="Content Placeholder 2"/>
          <p:cNvSpPr>
            <a:spLocks noGrp="1"/>
          </p:cNvSpPr>
          <p:nvPr>
            <p:ph idx="1"/>
          </p:nvPr>
        </p:nvSpPr>
        <p:spPr>
          <a:xfrm>
            <a:off x="515155" y="1632399"/>
            <a:ext cx="10978166" cy="4586286"/>
          </a:xfrm>
        </p:spPr>
        <p:txBody>
          <a:bodyPr/>
          <a:lstStyle/>
          <a:p>
            <a:pPr marL="0" indent="0">
              <a:buNone/>
            </a:pPr>
            <a:r>
              <a:rPr lang="en-US" b="1" dirty="0" smtClean="0"/>
              <a:t>A program to demonstrate for loop statement</a:t>
            </a:r>
            <a:endParaRPr lang="en-US" sz="2800" dirty="0"/>
          </a:p>
        </p:txBody>
      </p:sp>
      <p:pic>
        <p:nvPicPr>
          <p:cNvPr id="4" name="Picture 3"/>
          <p:cNvPicPr>
            <a:picLocks noChangeAspect="1"/>
          </p:cNvPicPr>
          <p:nvPr/>
        </p:nvPicPr>
        <p:blipFill>
          <a:blip r:embed="rId2"/>
          <a:stretch>
            <a:fillRect/>
          </a:stretch>
        </p:blipFill>
        <p:spPr>
          <a:xfrm>
            <a:off x="1004552" y="2209329"/>
            <a:ext cx="7364435" cy="3367498"/>
          </a:xfrm>
          <a:prstGeom prst="rect">
            <a:avLst/>
          </a:prstGeom>
        </p:spPr>
      </p:pic>
      <p:pic>
        <p:nvPicPr>
          <p:cNvPr id="6" name="Picture 5"/>
          <p:cNvPicPr>
            <a:picLocks noChangeAspect="1"/>
          </p:cNvPicPr>
          <p:nvPr/>
        </p:nvPicPr>
        <p:blipFill>
          <a:blip r:embed="rId3"/>
          <a:stretch>
            <a:fillRect/>
          </a:stretch>
        </p:blipFill>
        <p:spPr>
          <a:xfrm>
            <a:off x="6004238" y="4875660"/>
            <a:ext cx="3590925" cy="1343025"/>
          </a:xfrm>
          <a:prstGeom prst="rect">
            <a:avLst/>
          </a:prstGeom>
        </p:spPr>
      </p:pic>
    </p:spTree>
    <p:extLst>
      <p:ext uri="{BB962C8B-B14F-4D97-AF65-F5344CB8AC3E}">
        <p14:creationId xmlns:p14="http://schemas.microsoft.com/office/powerpoint/2010/main" val="3694672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724" y="300733"/>
            <a:ext cx="8610600" cy="1293028"/>
          </a:xfrm>
        </p:spPr>
        <p:txBody>
          <a:bodyPr>
            <a:normAutofit/>
          </a:bodyPr>
          <a:lstStyle/>
          <a:p>
            <a:r>
              <a:rPr lang="en-US" sz="2400" b="1" dirty="0" smtClean="0"/>
              <a:t>Keywords : </a:t>
            </a:r>
            <a:r>
              <a:rPr lang="en-US" sz="2400" b="1" dirty="0" smtClean="0">
                <a:solidFill>
                  <a:srgbClr val="FF0000"/>
                </a:solidFill>
              </a:rPr>
              <a:t>break</a:t>
            </a:r>
            <a:r>
              <a:rPr lang="en-US" sz="2400" b="1" dirty="0" smtClean="0"/>
              <a:t> and </a:t>
            </a:r>
            <a:r>
              <a:rPr lang="en-US" sz="2400" b="1" dirty="0" smtClean="0">
                <a:solidFill>
                  <a:srgbClr val="FF0000"/>
                </a:solidFill>
              </a:rPr>
              <a:t>continue</a:t>
            </a:r>
            <a:endParaRPr lang="en-US" sz="2400" b="1" dirty="0">
              <a:solidFill>
                <a:srgbClr val="FF0000"/>
              </a:solidFill>
            </a:endParaRPr>
          </a:p>
        </p:txBody>
      </p:sp>
      <p:sp>
        <p:nvSpPr>
          <p:cNvPr id="3" name="Content Placeholder 2"/>
          <p:cNvSpPr>
            <a:spLocks noGrp="1"/>
          </p:cNvSpPr>
          <p:nvPr>
            <p:ph idx="1"/>
          </p:nvPr>
        </p:nvSpPr>
        <p:spPr>
          <a:xfrm>
            <a:off x="347730" y="1593762"/>
            <a:ext cx="11158470" cy="4624924"/>
          </a:xfrm>
        </p:spPr>
        <p:txBody>
          <a:bodyPr>
            <a:normAutofit/>
          </a:bodyPr>
          <a:lstStyle/>
          <a:p>
            <a:pPr marL="0" indent="0">
              <a:buNone/>
            </a:pPr>
            <a:r>
              <a:rPr lang="en-US" sz="2800" dirty="0"/>
              <a:t>1. The </a:t>
            </a:r>
            <a:r>
              <a:rPr lang="en-US" sz="2800" b="1" dirty="0">
                <a:solidFill>
                  <a:srgbClr val="FF0000"/>
                </a:solidFill>
              </a:rPr>
              <a:t>break</a:t>
            </a:r>
            <a:r>
              <a:rPr lang="en-US" sz="2800" b="1" dirty="0"/>
              <a:t> </a:t>
            </a:r>
            <a:r>
              <a:rPr lang="en-US" sz="2800" dirty="0"/>
              <a:t>keyword is used for two purposes. </a:t>
            </a:r>
          </a:p>
          <a:p>
            <a:pPr marL="0" indent="0">
              <a:buNone/>
            </a:pPr>
            <a:r>
              <a:rPr lang="en-US" sz="2800" dirty="0" smtClean="0"/>
              <a:t>	a</a:t>
            </a:r>
            <a:r>
              <a:rPr lang="en-US" sz="2800" dirty="0"/>
              <a:t>. To exit early from a loop. </a:t>
            </a:r>
          </a:p>
          <a:p>
            <a:pPr marL="0" indent="0">
              <a:buNone/>
            </a:pPr>
            <a:r>
              <a:rPr lang="en-US" sz="2800" dirty="0" smtClean="0"/>
              <a:t>	b</a:t>
            </a:r>
            <a:r>
              <a:rPr lang="en-US" sz="2800" dirty="0"/>
              <a:t>. To skip the remainder of the switch structure. </a:t>
            </a:r>
          </a:p>
          <a:p>
            <a:pPr marL="0" indent="0">
              <a:buNone/>
            </a:pPr>
            <a:endParaRPr lang="en-US" sz="2800" dirty="0" smtClean="0"/>
          </a:p>
          <a:p>
            <a:pPr marL="0" indent="0">
              <a:buNone/>
            </a:pPr>
            <a:r>
              <a:rPr lang="en-US" sz="2800" dirty="0" smtClean="0"/>
              <a:t>2</a:t>
            </a:r>
            <a:r>
              <a:rPr lang="en-US" sz="2800" dirty="0"/>
              <a:t>. The </a:t>
            </a:r>
            <a:r>
              <a:rPr lang="en-US" sz="2800" b="1" dirty="0">
                <a:solidFill>
                  <a:srgbClr val="FF0000"/>
                </a:solidFill>
              </a:rPr>
              <a:t>continue</a:t>
            </a:r>
            <a:r>
              <a:rPr lang="en-US" sz="2800" b="1" dirty="0"/>
              <a:t> </a:t>
            </a:r>
            <a:r>
              <a:rPr lang="en-US" sz="2800" dirty="0"/>
              <a:t>keyword used in loop statements </a:t>
            </a:r>
          </a:p>
          <a:p>
            <a:pPr marL="0" indent="0">
              <a:buNone/>
            </a:pPr>
            <a:r>
              <a:rPr lang="en-US" sz="2800" dirty="0" smtClean="0"/>
              <a:t>It </a:t>
            </a:r>
            <a:r>
              <a:rPr lang="en-US" sz="2800" dirty="0"/>
              <a:t>skips the remaining statements in the loop and proceeds with the next iteration of the loop. </a:t>
            </a:r>
          </a:p>
        </p:txBody>
      </p:sp>
    </p:spTree>
    <p:extLst>
      <p:ext uri="{BB962C8B-B14F-4D97-AF65-F5344CB8AC3E}">
        <p14:creationId xmlns:p14="http://schemas.microsoft.com/office/powerpoint/2010/main" val="394618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724" y="300733"/>
            <a:ext cx="8610600" cy="1293028"/>
          </a:xfrm>
        </p:spPr>
        <p:txBody>
          <a:bodyPr>
            <a:normAutofit/>
          </a:bodyPr>
          <a:lstStyle/>
          <a:p>
            <a:r>
              <a:rPr lang="en-US" sz="2400" b="1" dirty="0" smtClean="0"/>
              <a:t>Keywords : </a:t>
            </a:r>
            <a:r>
              <a:rPr lang="en-US" sz="2400" b="1" dirty="0" smtClean="0">
                <a:solidFill>
                  <a:srgbClr val="FF0000"/>
                </a:solidFill>
              </a:rPr>
              <a:t>break</a:t>
            </a:r>
            <a:r>
              <a:rPr lang="en-US" sz="2400" b="1" dirty="0" smtClean="0"/>
              <a:t> and </a:t>
            </a:r>
            <a:r>
              <a:rPr lang="en-US" sz="2400" b="1" dirty="0" smtClean="0">
                <a:solidFill>
                  <a:srgbClr val="FF0000"/>
                </a:solidFill>
              </a:rPr>
              <a:t>continue</a:t>
            </a:r>
            <a:endParaRPr lang="en-US" sz="2400" b="1" dirty="0">
              <a:solidFill>
                <a:srgbClr val="FF0000"/>
              </a:solidFill>
            </a:endParaRPr>
          </a:p>
        </p:txBody>
      </p:sp>
      <p:sp>
        <p:nvSpPr>
          <p:cNvPr id="3" name="Content Placeholder 2"/>
          <p:cNvSpPr>
            <a:spLocks noGrp="1"/>
          </p:cNvSpPr>
          <p:nvPr>
            <p:ph idx="1"/>
          </p:nvPr>
        </p:nvSpPr>
        <p:spPr>
          <a:xfrm>
            <a:off x="347730" y="1593762"/>
            <a:ext cx="11158470" cy="4624924"/>
          </a:xfrm>
        </p:spPr>
        <p:txBody>
          <a:bodyPr>
            <a:normAutofit/>
          </a:bodyPr>
          <a:lstStyle/>
          <a:p>
            <a:pPr marL="0" indent="0" algn="ctr">
              <a:buNone/>
            </a:pPr>
            <a:r>
              <a:rPr lang="en-US" sz="2800" dirty="0" smtClean="0">
                <a:solidFill>
                  <a:srgbClr val="FF0000"/>
                </a:solidFill>
              </a:rPr>
              <a:t>Differences</a:t>
            </a:r>
          </a:p>
          <a:p>
            <a:pPr marL="0" indent="0">
              <a:buNone/>
            </a:pPr>
            <a:endParaRPr lang="en-US" sz="2800" dirty="0"/>
          </a:p>
        </p:txBody>
      </p:sp>
      <p:pic>
        <p:nvPicPr>
          <p:cNvPr id="5" name="Picture 4"/>
          <p:cNvPicPr>
            <a:picLocks noChangeAspect="1"/>
          </p:cNvPicPr>
          <p:nvPr/>
        </p:nvPicPr>
        <p:blipFill>
          <a:blip r:embed="rId2"/>
          <a:stretch>
            <a:fillRect/>
          </a:stretch>
        </p:blipFill>
        <p:spPr>
          <a:xfrm>
            <a:off x="1326524" y="2100663"/>
            <a:ext cx="8818473" cy="4389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9449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338" y="184203"/>
            <a:ext cx="7665075" cy="1104493"/>
          </a:xfrm>
        </p:spPr>
        <p:txBody>
          <a:bodyPr>
            <a:normAutofit/>
          </a:bodyPr>
          <a:lstStyle/>
          <a:p>
            <a:r>
              <a:rPr lang="en-US" sz="2400" b="1" dirty="0" smtClean="0">
                <a:solidFill>
                  <a:srgbClr val="FF0000"/>
                </a:solidFill>
              </a:rPr>
              <a:t>Exercises - Task</a:t>
            </a:r>
            <a:endParaRPr lang="en-US" sz="2400" dirty="0"/>
          </a:p>
        </p:txBody>
      </p:sp>
      <p:sp>
        <p:nvSpPr>
          <p:cNvPr id="3" name="Content Placeholder 2"/>
          <p:cNvSpPr>
            <a:spLocks noGrp="1"/>
          </p:cNvSpPr>
          <p:nvPr>
            <p:ph idx="1"/>
          </p:nvPr>
        </p:nvSpPr>
        <p:spPr>
          <a:xfrm>
            <a:off x="273285" y="1460342"/>
            <a:ext cx="11094076" cy="4161284"/>
          </a:xfrm>
        </p:spPr>
        <p:txBody>
          <a:bodyPr>
            <a:normAutofit/>
          </a:bodyPr>
          <a:lstStyle/>
          <a:p>
            <a:pPr marL="0" indent="0">
              <a:buNone/>
            </a:pPr>
            <a:r>
              <a:rPr lang="en-US" sz="1800" b="1" dirty="0">
                <a:latin typeface="Times New Roman" panose="02020603050405020304" pitchFamily="18" charset="0"/>
                <a:cs typeface="Times New Roman" panose="02020603050405020304" pitchFamily="18" charset="0"/>
              </a:rPr>
              <a:t>What is the output of the following </a:t>
            </a:r>
            <a:r>
              <a:rPr lang="en-US" sz="1800" b="1" dirty="0" smtClean="0">
                <a:latin typeface="Times New Roman" panose="02020603050405020304" pitchFamily="18" charset="0"/>
                <a:cs typeface="Times New Roman" panose="02020603050405020304" pitchFamily="18" charset="0"/>
              </a:rPr>
              <a:t>programs segments? (assume all variables declared properly) </a:t>
            </a:r>
            <a:endParaRPr lang="en-US" sz="1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3285" y="2152238"/>
            <a:ext cx="3524053" cy="179774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4146638" y="2046221"/>
            <a:ext cx="3347369" cy="190376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8251755" y="1916401"/>
            <a:ext cx="2476500" cy="18669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541361" y="4361228"/>
            <a:ext cx="2987899" cy="200997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3986211" y="4256553"/>
            <a:ext cx="4219575" cy="221932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8528787" y="3980326"/>
            <a:ext cx="3067050" cy="2771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83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086" y="249218"/>
            <a:ext cx="8610600" cy="1293028"/>
          </a:xfrm>
        </p:spPr>
        <p:txBody>
          <a:bodyPr>
            <a:normAutofit/>
          </a:bodyPr>
          <a:lstStyle/>
          <a:p>
            <a:r>
              <a:rPr lang="en-US" sz="3200" dirty="0" smtClean="0">
                <a:solidFill>
                  <a:srgbClr val="FF0000"/>
                </a:solidFill>
              </a:rPr>
              <a:t>Algorithms &amp; tasks </a:t>
            </a:r>
            <a:endParaRPr lang="en-US" sz="3200" dirty="0">
              <a:solidFill>
                <a:srgbClr val="FF0000"/>
              </a:solidFill>
            </a:endParaRPr>
          </a:p>
        </p:txBody>
      </p:sp>
      <p:sp>
        <p:nvSpPr>
          <p:cNvPr id="3" name="Content Placeholder 2"/>
          <p:cNvSpPr>
            <a:spLocks noGrp="1"/>
          </p:cNvSpPr>
          <p:nvPr>
            <p:ph idx="1"/>
          </p:nvPr>
        </p:nvSpPr>
        <p:spPr>
          <a:xfrm>
            <a:off x="517227" y="1542246"/>
            <a:ext cx="11094076" cy="4441401"/>
          </a:xfrm>
        </p:spPr>
        <p:txBody>
          <a:bodyPr/>
          <a:lstStyle/>
          <a:p>
            <a:pPr marL="0" indent="0">
              <a:buNone/>
            </a:pPr>
            <a:r>
              <a:rPr lang="en-US" b="1" dirty="0" smtClean="0"/>
              <a:t>//</a:t>
            </a:r>
            <a:r>
              <a:rPr lang="en-US" b="1" dirty="0" smtClean="0">
                <a:solidFill>
                  <a:srgbClr val="FF0000"/>
                </a:solidFill>
              </a:rPr>
              <a:t>Programs 6.1</a:t>
            </a:r>
            <a:r>
              <a:rPr lang="en-US" b="1" dirty="0">
                <a:solidFill>
                  <a:srgbClr val="FF0000"/>
                </a:solidFill>
              </a:rPr>
              <a:t>: </a:t>
            </a:r>
            <a:r>
              <a:rPr lang="en-US" b="1" dirty="0"/>
              <a:t>Write a java program to read </a:t>
            </a:r>
            <a:r>
              <a:rPr lang="en-US" b="1" dirty="0" smtClean="0"/>
              <a:t>3 </a:t>
            </a:r>
            <a:r>
              <a:rPr lang="en-US" b="1" dirty="0"/>
              <a:t>course marks using for loop and print the total</a:t>
            </a:r>
            <a:r>
              <a:rPr lang="en-US" b="1" dirty="0" smtClean="0"/>
              <a:t>.</a:t>
            </a:r>
          </a:p>
          <a:p>
            <a:pPr marL="0" indent="0">
              <a:buNone/>
            </a:pPr>
            <a:r>
              <a:rPr lang="en-US" b="1" dirty="0" smtClean="0"/>
              <a:t>Algorithm</a:t>
            </a:r>
          </a:p>
          <a:p>
            <a:pPr marL="457200" indent="-457200">
              <a:buAutoNum type="alphaLcParenR"/>
            </a:pPr>
            <a:r>
              <a:rPr lang="en-US" dirty="0" smtClean="0"/>
              <a:t>Create </a:t>
            </a:r>
            <a:r>
              <a:rPr lang="en-US" dirty="0"/>
              <a:t>a </a:t>
            </a:r>
            <a:r>
              <a:rPr lang="en-US" dirty="0" smtClean="0"/>
              <a:t>class name </a:t>
            </a:r>
            <a:r>
              <a:rPr lang="en-US" dirty="0" err="1" smtClean="0"/>
              <a:t>TotalMarks</a:t>
            </a:r>
            <a:r>
              <a:rPr lang="en-US" dirty="0"/>
              <a:t>. </a:t>
            </a:r>
            <a:endParaRPr lang="en-US" dirty="0" smtClean="0"/>
          </a:p>
          <a:p>
            <a:pPr marL="457200" indent="-457200">
              <a:buAutoNum type="alphaLcParenR"/>
            </a:pPr>
            <a:r>
              <a:rPr lang="en-US" dirty="0" smtClean="0"/>
              <a:t>Declare necessary variables.</a:t>
            </a:r>
            <a:endParaRPr lang="en-US" dirty="0"/>
          </a:p>
          <a:p>
            <a:pPr marL="0" indent="0">
              <a:buNone/>
            </a:pPr>
            <a:r>
              <a:rPr lang="en-US" dirty="0" smtClean="0"/>
              <a:t>c) </a:t>
            </a:r>
            <a:r>
              <a:rPr lang="en-US" dirty="0"/>
              <a:t>Read </a:t>
            </a:r>
            <a:r>
              <a:rPr lang="en-US" dirty="0" smtClean="0"/>
              <a:t>3 course </a:t>
            </a:r>
            <a:r>
              <a:rPr lang="en-US" dirty="0"/>
              <a:t>marks using for loop as follows. </a:t>
            </a:r>
          </a:p>
          <a:p>
            <a:pPr lvl="1"/>
            <a:r>
              <a:rPr lang="en-US" dirty="0" smtClean="0"/>
              <a:t> </a:t>
            </a:r>
            <a:r>
              <a:rPr lang="en-US" dirty="0"/>
              <a:t>Set counter from 1 to </a:t>
            </a:r>
            <a:r>
              <a:rPr lang="en-US" dirty="0" smtClean="0"/>
              <a:t>3. </a:t>
            </a:r>
            <a:endParaRPr lang="en-US" dirty="0"/>
          </a:p>
          <a:p>
            <a:pPr lvl="1"/>
            <a:r>
              <a:rPr lang="en-US" dirty="0" smtClean="0"/>
              <a:t> </a:t>
            </a:r>
            <a:r>
              <a:rPr lang="en-US" dirty="0"/>
              <a:t>read the marks from the console </a:t>
            </a:r>
            <a:r>
              <a:rPr lang="en-US" dirty="0" smtClean="0"/>
              <a:t>using Scanner Object until </a:t>
            </a:r>
            <a:r>
              <a:rPr lang="en-US" dirty="0"/>
              <a:t>the condition is true. </a:t>
            </a:r>
          </a:p>
          <a:p>
            <a:pPr lvl="1"/>
            <a:r>
              <a:rPr lang="en-US" dirty="0" smtClean="0"/>
              <a:t> </a:t>
            </a:r>
            <a:r>
              <a:rPr lang="en-US" dirty="0"/>
              <a:t>add these marks to </a:t>
            </a:r>
            <a:r>
              <a:rPr lang="en-US" dirty="0" err="1"/>
              <a:t>totalmarks</a:t>
            </a:r>
            <a:r>
              <a:rPr lang="en-US" dirty="0"/>
              <a:t> variable. </a:t>
            </a:r>
          </a:p>
          <a:p>
            <a:pPr marL="0" indent="0">
              <a:buNone/>
            </a:pPr>
            <a:r>
              <a:rPr lang="en-US" dirty="0"/>
              <a:t>d</a:t>
            </a:r>
            <a:r>
              <a:rPr lang="en-US" dirty="0" smtClean="0"/>
              <a:t>) </a:t>
            </a:r>
            <a:r>
              <a:rPr lang="en-US" dirty="0"/>
              <a:t>Print </a:t>
            </a:r>
            <a:r>
              <a:rPr lang="en-US" dirty="0" err="1"/>
              <a:t>totalmarks</a:t>
            </a:r>
            <a:r>
              <a:rPr lang="en-US" dirty="0"/>
              <a:t>.</a:t>
            </a:r>
          </a:p>
        </p:txBody>
      </p:sp>
    </p:spTree>
    <p:extLst>
      <p:ext uri="{BB962C8B-B14F-4D97-AF65-F5344CB8AC3E}">
        <p14:creationId xmlns:p14="http://schemas.microsoft.com/office/powerpoint/2010/main" val="402483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086" y="249218"/>
            <a:ext cx="8610600" cy="1293028"/>
          </a:xfrm>
        </p:spPr>
        <p:txBody>
          <a:bodyPr>
            <a:normAutofit/>
          </a:bodyPr>
          <a:lstStyle/>
          <a:p>
            <a:r>
              <a:rPr lang="en-US" sz="3200" dirty="0" smtClean="0">
                <a:solidFill>
                  <a:srgbClr val="FF0000"/>
                </a:solidFill>
              </a:rPr>
              <a:t>Algorithms &amp; tasks </a:t>
            </a:r>
            <a:endParaRPr lang="en-US" sz="3200" dirty="0">
              <a:solidFill>
                <a:srgbClr val="FF0000"/>
              </a:solidFill>
            </a:endParaRPr>
          </a:p>
        </p:txBody>
      </p:sp>
      <p:sp>
        <p:nvSpPr>
          <p:cNvPr id="3" name="Content Placeholder 2"/>
          <p:cNvSpPr>
            <a:spLocks noGrp="1"/>
          </p:cNvSpPr>
          <p:nvPr>
            <p:ph idx="1"/>
          </p:nvPr>
        </p:nvSpPr>
        <p:spPr>
          <a:xfrm>
            <a:off x="273269" y="1542247"/>
            <a:ext cx="11232931" cy="4676440"/>
          </a:xfrm>
        </p:spPr>
        <p:txBody>
          <a:bodyPr>
            <a:normAutofit/>
          </a:bodyPr>
          <a:lstStyle/>
          <a:p>
            <a:pPr marL="0" indent="0">
              <a:buNone/>
            </a:pPr>
            <a:r>
              <a:rPr lang="en-US" sz="2000" b="1" dirty="0" smtClean="0"/>
              <a:t>//</a:t>
            </a:r>
            <a:r>
              <a:rPr lang="en-US" sz="2000" b="1" dirty="0" smtClean="0">
                <a:solidFill>
                  <a:srgbClr val="FF0000"/>
                </a:solidFill>
              </a:rPr>
              <a:t>Programs 6.2: </a:t>
            </a:r>
            <a:r>
              <a:rPr lang="en-US" sz="2000" b="1" dirty="0" smtClean="0"/>
              <a:t>Write </a:t>
            </a:r>
            <a:r>
              <a:rPr lang="en-US" sz="2000" b="1" dirty="0"/>
              <a:t>a java program to print </a:t>
            </a:r>
            <a:r>
              <a:rPr lang="en-US" sz="2000" b="1" dirty="0" smtClean="0"/>
              <a:t>even </a:t>
            </a:r>
            <a:r>
              <a:rPr lang="en-US" sz="2000" b="1" dirty="0"/>
              <a:t>and odd numbers up to </a:t>
            </a:r>
            <a:r>
              <a:rPr lang="en-US" sz="2000" b="1" dirty="0" smtClean="0"/>
              <a:t>20. </a:t>
            </a:r>
          </a:p>
          <a:p>
            <a:pPr marL="0" indent="0">
              <a:buNone/>
            </a:pPr>
            <a:endParaRPr lang="en-US" dirty="0" smtClean="0"/>
          </a:p>
          <a:p>
            <a:pPr marL="0" indent="0">
              <a:buNone/>
            </a:pPr>
            <a:r>
              <a:rPr lang="en-US" b="1" dirty="0" smtClean="0"/>
              <a:t>Algorithm</a:t>
            </a:r>
          </a:p>
          <a:p>
            <a:pPr marL="457200" indent="-457200">
              <a:buFont typeface="+mj-lt"/>
              <a:buAutoNum type="alphaLcParenR"/>
            </a:pPr>
            <a:r>
              <a:rPr lang="en-US" dirty="0" smtClean="0"/>
              <a:t>Create </a:t>
            </a:r>
            <a:r>
              <a:rPr lang="en-US" dirty="0"/>
              <a:t>a </a:t>
            </a:r>
            <a:r>
              <a:rPr lang="en-US" dirty="0" smtClean="0"/>
              <a:t>class name </a:t>
            </a:r>
            <a:r>
              <a:rPr lang="en-US" dirty="0" err="1" smtClean="0"/>
              <a:t>EvenOdd</a:t>
            </a:r>
            <a:r>
              <a:rPr lang="en-US" dirty="0"/>
              <a:t>. </a:t>
            </a:r>
          </a:p>
          <a:p>
            <a:pPr marL="457200" indent="-457200">
              <a:buFont typeface="+mj-lt"/>
              <a:buAutoNum type="alphaLcParenR"/>
            </a:pPr>
            <a:r>
              <a:rPr lang="en-US" dirty="0" smtClean="0"/>
              <a:t> Use for loop</a:t>
            </a:r>
            <a:r>
              <a:rPr lang="en-US" dirty="0"/>
              <a:t> </a:t>
            </a:r>
            <a:r>
              <a:rPr lang="en-US" dirty="0" smtClean="0"/>
              <a:t>as follows</a:t>
            </a:r>
            <a:endParaRPr lang="en-US" dirty="0"/>
          </a:p>
          <a:p>
            <a:pPr marL="457200" indent="-457200">
              <a:buFont typeface="+mj-lt"/>
              <a:buAutoNum type="alphaLcParenR"/>
            </a:pPr>
            <a:r>
              <a:rPr lang="en-US" dirty="0" smtClean="0"/>
              <a:t> </a:t>
            </a:r>
            <a:r>
              <a:rPr lang="en-US" dirty="0"/>
              <a:t>set the counter 1 to 20 </a:t>
            </a:r>
          </a:p>
          <a:p>
            <a:pPr marL="457200" indent="-457200">
              <a:buFont typeface="+mj-lt"/>
              <a:buAutoNum type="alphaLcParenR"/>
            </a:pPr>
            <a:r>
              <a:rPr lang="en-US" dirty="0" smtClean="0"/>
              <a:t>In loop body, divide </a:t>
            </a:r>
            <a:r>
              <a:rPr lang="en-US" dirty="0"/>
              <a:t>the number by 2 using </a:t>
            </a:r>
            <a:r>
              <a:rPr lang="en-US" dirty="0" smtClean="0"/>
              <a:t>modulus (%) </a:t>
            </a:r>
            <a:r>
              <a:rPr lang="en-US" dirty="0"/>
              <a:t>operator</a:t>
            </a:r>
            <a:r>
              <a:rPr lang="en-US" dirty="0" smtClean="0"/>
              <a:t>,</a:t>
            </a:r>
          </a:p>
          <a:p>
            <a:pPr lvl="1"/>
            <a:r>
              <a:rPr lang="en-US" dirty="0" smtClean="0"/>
              <a:t>if </a:t>
            </a:r>
            <a:r>
              <a:rPr lang="en-US" dirty="0"/>
              <a:t>the remainder is equal to </a:t>
            </a:r>
            <a:r>
              <a:rPr lang="en-US" dirty="0" smtClean="0"/>
              <a:t>zero. </a:t>
            </a:r>
          </a:p>
          <a:p>
            <a:pPr lvl="1"/>
            <a:r>
              <a:rPr lang="en-US" dirty="0" smtClean="0"/>
              <a:t>Then </a:t>
            </a:r>
            <a:r>
              <a:rPr lang="en-US" dirty="0"/>
              <a:t>print the number as even. </a:t>
            </a:r>
            <a:endParaRPr lang="en-US" dirty="0" smtClean="0"/>
          </a:p>
          <a:p>
            <a:pPr lvl="1"/>
            <a:r>
              <a:rPr lang="en-US" dirty="0" smtClean="0"/>
              <a:t>Otherwise as odd number.</a:t>
            </a:r>
            <a:endParaRPr lang="en-US" dirty="0"/>
          </a:p>
          <a:p>
            <a:pPr marL="0" lvl="1" indent="0">
              <a:buNone/>
            </a:pPr>
            <a:r>
              <a:rPr lang="en-US" dirty="0" smtClean="0"/>
              <a:t>e) Close the loop</a:t>
            </a:r>
          </a:p>
        </p:txBody>
      </p:sp>
    </p:spTree>
    <p:extLst>
      <p:ext uri="{BB962C8B-B14F-4D97-AF65-F5344CB8AC3E}">
        <p14:creationId xmlns:p14="http://schemas.microsoft.com/office/powerpoint/2010/main" val="2029574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086" y="249218"/>
            <a:ext cx="8610600" cy="1293028"/>
          </a:xfrm>
        </p:spPr>
        <p:txBody>
          <a:bodyPr>
            <a:normAutofit/>
          </a:bodyPr>
          <a:lstStyle/>
          <a:p>
            <a:r>
              <a:rPr lang="en-US" sz="3200" dirty="0" smtClean="0">
                <a:solidFill>
                  <a:srgbClr val="FF0000"/>
                </a:solidFill>
              </a:rPr>
              <a:t>Algorithms &amp; tasks </a:t>
            </a:r>
            <a:endParaRPr lang="en-US" sz="3200" dirty="0">
              <a:solidFill>
                <a:srgbClr val="FF0000"/>
              </a:solidFill>
            </a:endParaRPr>
          </a:p>
        </p:txBody>
      </p:sp>
      <p:sp>
        <p:nvSpPr>
          <p:cNvPr id="3" name="Content Placeholder 2"/>
          <p:cNvSpPr>
            <a:spLocks noGrp="1"/>
          </p:cNvSpPr>
          <p:nvPr>
            <p:ph idx="1"/>
          </p:nvPr>
        </p:nvSpPr>
        <p:spPr>
          <a:xfrm>
            <a:off x="412124" y="1777285"/>
            <a:ext cx="11094076" cy="4441401"/>
          </a:xfrm>
        </p:spPr>
        <p:txBody>
          <a:bodyPr>
            <a:normAutofit/>
          </a:bodyPr>
          <a:lstStyle/>
          <a:p>
            <a:pPr marL="0" indent="0">
              <a:buNone/>
            </a:pPr>
            <a:r>
              <a:rPr lang="en-US" sz="2000" b="1" dirty="0" smtClean="0"/>
              <a:t>//</a:t>
            </a:r>
            <a:r>
              <a:rPr lang="en-US" sz="2400" b="1" dirty="0" smtClean="0">
                <a:solidFill>
                  <a:srgbClr val="FF0000"/>
                </a:solidFill>
              </a:rPr>
              <a:t>Programs 6.3</a:t>
            </a:r>
          </a:p>
          <a:p>
            <a:pPr marL="0" indent="0">
              <a:buNone/>
            </a:pPr>
            <a:r>
              <a:rPr lang="en-US" sz="2000" b="1" dirty="0" smtClean="0"/>
              <a:t>Write </a:t>
            </a:r>
            <a:r>
              <a:rPr lang="en-US" sz="2000" b="1" dirty="0"/>
              <a:t>a java program to print how many times the </a:t>
            </a:r>
            <a:r>
              <a:rPr lang="en-US" sz="2000" b="1" dirty="0">
                <a:solidFill>
                  <a:srgbClr val="FF0000"/>
                </a:solidFill>
              </a:rPr>
              <a:t>number 5 </a:t>
            </a:r>
            <a:r>
              <a:rPr lang="en-US" sz="2000" b="1" dirty="0"/>
              <a:t>is repeated for a given array of </a:t>
            </a:r>
            <a:r>
              <a:rPr lang="en-US" sz="2000" b="1" dirty="0" smtClean="0"/>
              <a:t>inputs. </a:t>
            </a:r>
          </a:p>
          <a:p>
            <a:pPr marL="0" indent="0">
              <a:buNone/>
            </a:pPr>
            <a:r>
              <a:rPr lang="en-US" sz="2000" b="1" dirty="0"/>
              <a:t>A program must </a:t>
            </a:r>
            <a:r>
              <a:rPr lang="en-US" sz="2000" b="1" dirty="0">
                <a:solidFill>
                  <a:srgbClr val="FF0000"/>
                </a:solidFill>
              </a:rPr>
              <a:t>terminate</a:t>
            </a:r>
            <a:r>
              <a:rPr lang="en-US" sz="2000" b="1" dirty="0"/>
              <a:t> if input number entered is </a:t>
            </a:r>
            <a:r>
              <a:rPr lang="en-US" sz="2000" b="1" dirty="0">
                <a:solidFill>
                  <a:srgbClr val="FF0000"/>
                </a:solidFill>
              </a:rPr>
              <a:t>-1.</a:t>
            </a:r>
          </a:p>
          <a:p>
            <a:pPr marL="0" indent="0">
              <a:buNone/>
            </a:pPr>
            <a:endParaRPr lang="en-US" sz="2000" b="1" dirty="0" smtClean="0"/>
          </a:p>
          <a:p>
            <a:pPr marL="0" indent="0">
              <a:buNone/>
            </a:pPr>
            <a:endParaRPr lang="en-US" sz="2400" b="1" dirty="0" smtClean="0"/>
          </a:p>
          <a:p>
            <a:pPr marL="0" indent="0">
              <a:buNone/>
            </a:pPr>
            <a:r>
              <a:rPr lang="en-US" sz="2400" b="1" dirty="0" smtClean="0"/>
              <a:t>For </a:t>
            </a:r>
            <a:r>
              <a:rPr lang="en-US" sz="2400" b="1" dirty="0"/>
              <a:t>example input is</a:t>
            </a:r>
            <a:r>
              <a:rPr lang="en-US" sz="2400" dirty="0"/>
              <a:t>: 2, </a:t>
            </a:r>
            <a:r>
              <a:rPr lang="en-US" sz="2400" b="1" dirty="0">
                <a:solidFill>
                  <a:srgbClr val="FF0000"/>
                </a:solidFill>
              </a:rPr>
              <a:t>5</a:t>
            </a:r>
            <a:r>
              <a:rPr lang="en-US" sz="2400" dirty="0"/>
              <a:t>, 13, </a:t>
            </a:r>
            <a:r>
              <a:rPr lang="en-US" sz="2400" b="1" dirty="0">
                <a:solidFill>
                  <a:srgbClr val="FF0000"/>
                </a:solidFill>
              </a:rPr>
              <a:t>5</a:t>
            </a:r>
            <a:r>
              <a:rPr lang="en-US" sz="2400" dirty="0"/>
              <a:t>, 15, </a:t>
            </a:r>
            <a:r>
              <a:rPr lang="en-US" sz="2400" dirty="0" smtClean="0"/>
              <a:t>18, 55</a:t>
            </a:r>
            <a:r>
              <a:rPr lang="en-US" sz="2400" dirty="0"/>
              <a:t>, 95, </a:t>
            </a:r>
            <a:r>
              <a:rPr lang="en-US" sz="2400" b="1" dirty="0">
                <a:solidFill>
                  <a:srgbClr val="FF0000"/>
                </a:solidFill>
              </a:rPr>
              <a:t>5</a:t>
            </a:r>
            <a:r>
              <a:rPr lang="en-US" sz="2400" dirty="0"/>
              <a:t>, </a:t>
            </a:r>
            <a:r>
              <a:rPr lang="en-US" sz="2400" dirty="0" smtClean="0"/>
              <a:t>56  </a:t>
            </a:r>
            <a:r>
              <a:rPr lang="en-US" sz="2400" dirty="0" smtClean="0">
                <a:solidFill>
                  <a:srgbClr val="FF0000"/>
                </a:solidFill>
              </a:rPr>
              <a:t>-1</a:t>
            </a:r>
            <a:r>
              <a:rPr lang="en-US" sz="2400" dirty="0" smtClean="0"/>
              <a:t>. </a:t>
            </a:r>
            <a:endParaRPr lang="en-US" sz="2400" dirty="0"/>
          </a:p>
          <a:p>
            <a:endParaRPr lang="en-US" sz="2400" dirty="0" smtClean="0"/>
          </a:p>
          <a:p>
            <a:endParaRPr lang="en-US" sz="2400" dirty="0"/>
          </a:p>
          <a:p>
            <a:pPr marL="0" indent="0">
              <a:buNone/>
            </a:pPr>
            <a:r>
              <a:rPr lang="en-US" sz="2400" b="1" dirty="0" smtClean="0"/>
              <a:t>Output</a:t>
            </a:r>
            <a:r>
              <a:rPr lang="en-US" sz="2400" b="1" dirty="0"/>
              <a:t>:</a:t>
            </a:r>
            <a:r>
              <a:rPr lang="en-US" sz="2400" dirty="0"/>
              <a:t> The number 5 is repeated 3 times. </a:t>
            </a:r>
            <a:endParaRPr lang="en-US" sz="2800" dirty="0" smtClean="0"/>
          </a:p>
        </p:txBody>
      </p:sp>
    </p:spTree>
    <p:extLst>
      <p:ext uri="{BB962C8B-B14F-4D97-AF65-F5344CB8AC3E}">
        <p14:creationId xmlns:p14="http://schemas.microsoft.com/office/powerpoint/2010/main" val="225754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37802"/>
            <a:ext cx="8610600" cy="1293028"/>
          </a:xfrm>
        </p:spPr>
        <p:txBody>
          <a:bodyPr>
            <a:normAutofit/>
          </a:bodyPr>
          <a:lstStyle/>
          <a:p>
            <a:r>
              <a:rPr lang="en-US" dirty="0" smtClean="0">
                <a:solidFill>
                  <a:srgbClr val="FF0000"/>
                </a:solidFill>
              </a:rPr>
              <a:t>TOPICS</a:t>
            </a:r>
            <a:endParaRPr lang="en-US" sz="4800" dirty="0">
              <a:solidFill>
                <a:srgbClr val="FF0000"/>
              </a:solidFill>
            </a:endParaRPr>
          </a:p>
        </p:txBody>
      </p:sp>
      <p:sp>
        <p:nvSpPr>
          <p:cNvPr id="3" name="Content Placeholder 2"/>
          <p:cNvSpPr>
            <a:spLocks noGrp="1"/>
          </p:cNvSpPr>
          <p:nvPr>
            <p:ph idx="1"/>
          </p:nvPr>
        </p:nvSpPr>
        <p:spPr>
          <a:xfrm>
            <a:off x="468085" y="1900646"/>
            <a:ext cx="11386457" cy="4347754"/>
          </a:xfrm>
        </p:spPr>
        <p:txBody>
          <a:bodyPr>
            <a:normAutofit/>
          </a:bodyPr>
          <a:lstStyle/>
          <a:p>
            <a:pPr>
              <a:buFont typeface="Wingdings" panose="05000000000000000000" pitchFamily="2" charset="2"/>
              <a:buChar char="q"/>
            </a:pPr>
            <a:r>
              <a:rPr lang="en-US" sz="4000" dirty="0" smtClean="0"/>
              <a:t>Definition</a:t>
            </a:r>
          </a:p>
          <a:p>
            <a:pPr>
              <a:buFont typeface="Wingdings" panose="05000000000000000000" pitchFamily="2" charset="2"/>
              <a:buChar char="q"/>
            </a:pPr>
            <a:r>
              <a:rPr lang="en-US" sz="4000" dirty="0" smtClean="0"/>
              <a:t>Repetition/Loop control statements</a:t>
            </a:r>
          </a:p>
          <a:p>
            <a:pPr>
              <a:buFont typeface="Wingdings" panose="05000000000000000000" pitchFamily="2" charset="2"/>
              <a:buChar char="q"/>
            </a:pPr>
            <a:r>
              <a:rPr lang="en-US" sz="4000" b="1" dirty="0" smtClean="0"/>
              <a:t>Break</a:t>
            </a:r>
            <a:r>
              <a:rPr lang="en-US" sz="4000" dirty="0" smtClean="0"/>
              <a:t> and </a:t>
            </a:r>
            <a:r>
              <a:rPr lang="en-US" sz="4000" b="1" dirty="0" smtClean="0"/>
              <a:t>continue</a:t>
            </a:r>
            <a:r>
              <a:rPr lang="en-US" sz="4000" dirty="0" smtClean="0"/>
              <a:t> keyword</a:t>
            </a:r>
          </a:p>
          <a:p>
            <a:pPr>
              <a:buFont typeface="Wingdings" panose="05000000000000000000" pitchFamily="2" charset="2"/>
              <a:buChar char="q"/>
            </a:pPr>
            <a:r>
              <a:rPr lang="en-US" sz="4000" dirty="0" smtClean="0"/>
              <a:t>Algorithms &amp; Example programs</a:t>
            </a:r>
          </a:p>
          <a:p>
            <a:pPr>
              <a:buFont typeface="Wingdings" panose="05000000000000000000" pitchFamily="2" charset="2"/>
              <a:buChar char="q"/>
            </a:pPr>
            <a:r>
              <a:rPr lang="en-US" sz="4000" dirty="0" smtClean="0"/>
              <a:t>Exercises &amp; Tasks</a:t>
            </a:r>
          </a:p>
        </p:txBody>
      </p:sp>
    </p:spTree>
    <p:extLst>
      <p:ext uri="{BB962C8B-B14F-4D97-AF65-F5344CB8AC3E}">
        <p14:creationId xmlns:p14="http://schemas.microsoft.com/office/powerpoint/2010/main" val="2020586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086" y="249218"/>
            <a:ext cx="8610600" cy="1293028"/>
          </a:xfrm>
        </p:spPr>
        <p:txBody>
          <a:bodyPr>
            <a:normAutofit/>
          </a:bodyPr>
          <a:lstStyle/>
          <a:p>
            <a:r>
              <a:rPr lang="en-US" sz="3200" dirty="0" smtClean="0">
                <a:solidFill>
                  <a:srgbClr val="FF0000"/>
                </a:solidFill>
              </a:rPr>
              <a:t>Algorithms &amp; tasks </a:t>
            </a:r>
            <a:endParaRPr lang="en-US" sz="3200" dirty="0">
              <a:solidFill>
                <a:srgbClr val="FF0000"/>
              </a:solidFill>
            </a:endParaRPr>
          </a:p>
        </p:txBody>
      </p:sp>
      <p:sp>
        <p:nvSpPr>
          <p:cNvPr id="3" name="Content Placeholder 2"/>
          <p:cNvSpPr>
            <a:spLocks noGrp="1"/>
          </p:cNvSpPr>
          <p:nvPr>
            <p:ph idx="1"/>
          </p:nvPr>
        </p:nvSpPr>
        <p:spPr>
          <a:xfrm>
            <a:off x="412124" y="1777285"/>
            <a:ext cx="11094076" cy="4441401"/>
          </a:xfrm>
        </p:spPr>
        <p:txBody>
          <a:bodyPr>
            <a:normAutofit fontScale="85000" lnSpcReduction="10000"/>
          </a:bodyPr>
          <a:lstStyle/>
          <a:p>
            <a:pPr marL="0" indent="0">
              <a:lnSpc>
                <a:spcPct val="210000"/>
              </a:lnSpc>
              <a:buNone/>
            </a:pPr>
            <a:r>
              <a:rPr lang="en-US" sz="2000" b="1" dirty="0" smtClean="0"/>
              <a:t>//</a:t>
            </a:r>
            <a:r>
              <a:rPr lang="en-US" sz="2000" b="1" dirty="0" smtClean="0">
                <a:solidFill>
                  <a:srgbClr val="FF0000"/>
                </a:solidFill>
              </a:rPr>
              <a:t>Programs 6.4</a:t>
            </a:r>
            <a:r>
              <a:rPr lang="en-US" sz="1800" b="1" dirty="0" smtClean="0"/>
              <a:t> </a:t>
            </a:r>
            <a:r>
              <a:rPr lang="en-US" sz="1800" b="1" dirty="0"/>
              <a:t>Write a java program </a:t>
            </a:r>
            <a:r>
              <a:rPr lang="en-US" sz="1800" b="1" dirty="0" smtClean="0"/>
              <a:t>to count the number of positive and negative numbers for a series of inputs entered by user using scanner object through console.</a:t>
            </a:r>
          </a:p>
          <a:p>
            <a:pPr marL="0" indent="0">
              <a:lnSpc>
                <a:spcPct val="210000"/>
              </a:lnSpc>
              <a:buNone/>
            </a:pPr>
            <a:r>
              <a:rPr lang="en-US" sz="1800" b="1" dirty="0" smtClean="0"/>
              <a:t> A program must </a:t>
            </a:r>
            <a:r>
              <a:rPr lang="en-US" sz="1800" b="1" dirty="0" smtClean="0">
                <a:solidFill>
                  <a:srgbClr val="FF0000"/>
                </a:solidFill>
              </a:rPr>
              <a:t>terminate</a:t>
            </a:r>
            <a:r>
              <a:rPr lang="en-US" sz="1800" b="1" dirty="0" smtClean="0"/>
              <a:t> if input number entered is </a:t>
            </a:r>
            <a:r>
              <a:rPr lang="en-US" sz="1800" b="1" dirty="0" smtClean="0">
                <a:solidFill>
                  <a:srgbClr val="FF0000"/>
                </a:solidFill>
              </a:rPr>
              <a:t>zero</a:t>
            </a:r>
            <a:r>
              <a:rPr lang="en-US" sz="1800" b="1" dirty="0" smtClean="0"/>
              <a:t>.</a:t>
            </a:r>
          </a:p>
          <a:p>
            <a:pPr marL="0" indent="0">
              <a:lnSpc>
                <a:spcPct val="210000"/>
              </a:lnSpc>
              <a:buNone/>
            </a:pPr>
            <a:r>
              <a:rPr lang="en-US" sz="1800" b="1" dirty="0" smtClean="0"/>
              <a:t> Also compute total numbers entered.</a:t>
            </a:r>
          </a:p>
          <a:p>
            <a:pPr marL="0" indent="0">
              <a:buNone/>
            </a:pPr>
            <a:endParaRPr lang="en-US" sz="1800" b="1" dirty="0" smtClean="0"/>
          </a:p>
          <a:p>
            <a:pPr marL="0" indent="0">
              <a:buNone/>
            </a:pPr>
            <a:r>
              <a:rPr lang="en-US" sz="1800" dirty="0"/>
              <a:t>Here is a sample run: </a:t>
            </a:r>
          </a:p>
          <a:p>
            <a:pPr marL="0" indent="0">
              <a:buNone/>
            </a:pPr>
            <a:endParaRPr lang="en-US" sz="1800" dirty="0" smtClean="0"/>
          </a:p>
          <a:p>
            <a:pPr marL="0" indent="0">
              <a:buNone/>
            </a:pPr>
            <a:r>
              <a:rPr lang="en-US" sz="1800" dirty="0" smtClean="0"/>
              <a:t>Enter </a:t>
            </a:r>
            <a:r>
              <a:rPr lang="en-US" sz="1800" dirty="0"/>
              <a:t>an integer, the input ends if it is 0 : </a:t>
            </a:r>
            <a:r>
              <a:rPr lang="en-US" sz="1800" dirty="0" smtClean="0"/>
              <a:t>1 2 </a:t>
            </a:r>
            <a:r>
              <a:rPr lang="en-US" sz="1800" dirty="0"/>
              <a:t>-1 3 </a:t>
            </a:r>
            <a:r>
              <a:rPr lang="en-US" sz="1800" dirty="0" smtClean="0"/>
              <a:t>-2</a:t>
            </a:r>
            <a:r>
              <a:rPr lang="en-US" sz="1800" dirty="0" smtClean="0">
                <a:solidFill>
                  <a:srgbClr val="FF0000"/>
                </a:solidFill>
              </a:rPr>
              <a:t> 0 </a:t>
            </a:r>
            <a:endParaRPr lang="en-US" sz="1800" dirty="0">
              <a:solidFill>
                <a:srgbClr val="FF0000"/>
              </a:solidFill>
            </a:endParaRPr>
          </a:p>
          <a:p>
            <a:pPr marL="0" indent="0">
              <a:buNone/>
            </a:pPr>
            <a:r>
              <a:rPr lang="en-US" sz="1800" dirty="0"/>
              <a:t>The number of positives </a:t>
            </a:r>
            <a:r>
              <a:rPr lang="en-US" sz="1800" dirty="0" smtClean="0"/>
              <a:t>: </a:t>
            </a:r>
            <a:r>
              <a:rPr lang="en-US" sz="1800" dirty="0"/>
              <a:t>3 </a:t>
            </a:r>
          </a:p>
          <a:p>
            <a:pPr marL="0" indent="0">
              <a:buNone/>
            </a:pPr>
            <a:r>
              <a:rPr lang="en-US" sz="1800" dirty="0"/>
              <a:t>The number of negatives </a:t>
            </a:r>
            <a:r>
              <a:rPr lang="en-US" sz="1800" dirty="0" smtClean="0"/>
              <a:t>: </a:t>
            </a:r>
            <a:r>
              <a:rPr lang="en-US" sz="1800" dirty="0"/>
              <a:t>2</a:t>
            </a:r>
            <a:r>
              <a:rPr lang="en-US" sz="1800" dirty="0" smtClean="0"/>
              <a:t> </a:t>
            </a:r>
            <a:endParaRPr lang="en-US" sz="1800" dirty="0"/>
          </a:p>
          <a:p>
            <a:pPr marL="0" indent="0">
              <a:buNone/>
            </a:pPr>
            <a:r>
              <a:rPr lang="en-US" sz="1800" dirty="0" smtClean="0"/>
              <a:t>total : 5</a:t>
            </a:r>
            <a:endParaRPr lang="en-US" sz="1800" dirty="0"/>
          </a:p>
          <a:p>
            <a:pPr marL="0" indent="0">
              <a:buNone/>
            </a:pPr>
            <a:endParaRPr lang="en-US" sz="1800" dirty="0"/>
          </a:p>
        </p:txBody>
      </p:sp>
    </p:spTree>
    <p:extLst>
      <p:ext uri="{BB962C8B-B14F-4D97-AF65-F5344CB8AC3E}">
        <p14:creationId xmlns:p14="http://schemas.microsoft.com/office/powerpoint/2010/main" val="2224438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086" y="249218"/>
            <a:ext cx="8610600" cy="1293028"/>
          </a:xfrm>
        </p:spPr>
        <p:txBody>
          <a:bodyPr>
            <a:normAutofit/>
          </a:bodyPr>
          <a:lstStyle/>
          <a:p>
            <a:r>
              <a:rPr lang="en-US" sz="3200" dirty="0" smtClean="0">
                <a:solidFill>
                  <a:srgbClr val="FF0000"/>
                </a:solidFill>
              </a:rPr>
              <a:t>Algorithms &amp; tasks </a:t>
            </a:r>
            <a:endParaRPr lang="en-US" sz="3200" dirty="0">
              <a:solidFill>
                <a:srgbClr val="FF0000"/>
              </a:solidFill>
            </a:endParaRPr>
          </a:p>
        </p:txBody>
      </p:sp>
      <p:sp>
        <p:nvSpPr>
          <p:cNvPr id="3" name="Content Placeholder 2"/>
          <p:cNvSpPr>
            <a:spLocks noGrp="1"/>
          </p:cNvSpPr>
          <p:nvPr>
            <p:ph idx="1"/>
          </p:nvPr>
        </p:nvSpPr>
        <p:spPr>
          <a:xfrm>
            <a:off x="412124" y="1777285"/>
            <a:ext cx="11094076" cy="4441401"/>
          </a:xfrm>
        </p:spPr>
        <p:txBody>
          <a:bodyPr>
            <a:normAutofit/>
          </a:bodyPr>
          <a:lstStyle/>
          <a:p>
            <a:pPr marL="0" indent="0">
              <a:lnSpc>
                <a:spcPct val="150000"/>
              </a:lnSpc>
              <a:buNone/>
            </a:pPr>
            <a:r>
              <a:rPr lang="en-US" sz="2000" b="1" dirty="0" smtClean="0"/>
              <a:t>//</a:t>
            </a:r>
            <a:r>
              <a:rPr lang="en-US" sz="2000" b="1" dirty="0" smtClean="0">
                <a:solidFill>
                  <a:srgbClr val="FF0000"/>
                </a:solidFill>
              </a:rPr>
              <a:t>Programs 6.5</a:t>
            </a:r>
            <a:r>
              <a:rPr lang="en-US" sz="1800" b="1" dirty="0" smtClean="0"/>
              <a:t> </a:t>
            </a:r>
            <a:r>
              <a:rPr lang="en-US" sz="1800" b="1" dirty="0"/>
              <a:t>Write a java program </a:t>
            </a:r>
            <a:r>
              <a:rPr lang="en-US" sz="1800" b="1" dirty="0" smtClean="0"/>
              <a:t>to find and print the largest number from series of input numbers entered using scanner object.</a:t>
            </a:r>
          </a:p>
          <a:p>
            <a:endParaRPr lang="en-US" sz="1800" dirty="0"/>
          </a:p>
          <a:p>
            <a:pPr marL="0" indent="0">
              <a:buNone/>
            </a:pPr>
            <a:endParaRPr lang="en-US" sz="1800" b="1" dirty="0" smtClean="0"/>
          </a:p>
          <a:p>
            <a:pPr marL="0" indent="0">
              <a:buNone/>
            </a:pPr>
            <a:r>
              <a:rPr lang="en-US" sz="1800" dirty="0"/>
              <a:t>Here is a sample run: </a:t>
            </a:r>
          </a:p>
          <a:p>
            <a:pPr marL="0" indent="0">
              <a:buNone/>
            </a:pPr>
            <a:endParaRPr lang="en-US" sz="1800" dirty="0" smtClean="0"/>
          </a:p>
          <a:p>
            <a:pPr marL="0" indent="0">
              <a:buNone/>
            </a:pPr>
            <a:r>
              <a:rPr lang="en-US" sz="1800" dirty="0" smtClean="0"/>
              <a:t>Enter </a:t>
            </a:r>
            <a:r>
              <a:rPr lang="en-US" sz="1800" dirty="0"/>
              <a:t>an integer, the input ends if it is 0 </a:t>
            </a:r>
            <a:r>
              <a:rPr lang="en-US" sz="1800" dirty="0" smtClean="0"/>
              <a:t>: </a:t>
            </a:r>
            <a:r>
              <a:rPr lang="en-US" sz="1800" b="1" dirty="0" smtClean="0"/>
              <a:t>23  45</a:t>
            </a:r>
            <a:r>
              <a:rPr lang="en-US" sz="1800" b="1" dirty="0" smtClean="0">
                <a:solidFill>
                  <a:srgbClr val="FF0000"/>
                </a:solidFill>
              </a:rPr>
              <a:t> </a:t>
            </a:r>
            <a:r>
              <a:rPr lang="en-US" sz="1800" b="1" dirty="0" smtClean="0">
                <a:solidFill>
                  <a:srgbClr val="00B050"/>
                </a:solidFill>
              </a:rPr>
              <a:t>78</a:t>
            </a:r>
            <a:r>
              <a:rPr lang="en-US" sz="1800" b="1" dirty="0" smtClean="0">
                <a:solidFill>
                  <a:srgbClr val="FF0000"/>
                </a:solidFill>
              </a:rPr>
              <a:t> </a:t>
            </a:r>
            <a:r>
              <a:rPr lang="en-US" sz="1800" b="1" dirty="0" smtClean="0"/>
              <a:t>31 19  44  </a:t>
            </a:r>
            <a:r>
              <a:rPr lang="en-US" sz="1800" b="1" dirty="0" smtClean="0">
                <a:solidFill>
                  <a:srgbClr val="FF0000"/>
                </a:solidFill>
              </a:rPr>
              <a:t>0 </a:t>
            </a:r>
            <a:endParaRPr lang="en-US" sz="1800" b="1" dirty="0">
              <a:solidFill>
                <a:srgbClr val="FF0000"/>
              </a:solidFill>
            </a:endParaRPr>
          </a:p>
          <a:p>
            <a:pPr marL="0" indent="0">
              <a:buNone/>
            </a:pPr>
            <a:r>
              <a:rPr lang="en-US" sz="1800" dirty="0" smtClean="0"/>
              <a:t>Largest number is : </a:t>
            </a:r>
            <a:r>
              <a:rPr lang="en-US" sz="1800" b="1" dirty="0" smtClean="0">
                <a:solidFill>
                  <a:srgbClr val="00B050"/>
                </a:solidFill>
              </a:rPr>
              <a:t>78</a:t>
            </a:r>
            <a:endParaRPr lang="en-US" sz="1800" b="1" dirty="0">
              <a:solidFill>
                <a:srgbClr val="00B050"/>
              </a:solidFill>
            </a:endParaRPr>
          </a:p>
          <a:p>
            <a:pPr marL="0" indent="0">
              <a:buNone/>
            </a:pPr>
            <a:endParaRPr lang="en-US" sz="1800" dirty="0"/>
          </a:p>
        </p:txBody>
      </p:sp>
    </p:spTree>
    <p:extLst>
      <p:ext uri="{BB962C8B-B14F-4D97-AF65-F5344CB8AC3E}">
        <p14:creationId xmlns:p14="http://schemas.microsoft.com/office/powerpoint/2010/main" val="2454878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086" y="249218"/>
            <a:ext cx="8610600" cy="1293028"/>
          </a:xfrm>
        </p:spPr>
        <p:txBody>
          <a:bodyPr>
            <a:normAutofit/>
          </a:bodyPr>
          <a:lstStyle/>
          <a:p>
            <a:r>
              <a:rPr lang="en-US" sz="3200" dirty="0" smtClean="0">
                <a:solidFill>
                  <a:srgbClr val="FF0000"/>
                </a:solidFill>
              </a:rPr>
              <a:t>Algorithms &amp; tasks </a:t>
            </a:r>
            <a:endParaRPr lang="en-US" sz="3200" dirty="0">
              <a:solidFill>
                <a:srgbClr val="FF0000"/>
              </a:solidFill>
            </a:endParaRPr>
          </a:p>
        </p:txBody>
      </p:sp>
      <p:sp>
        <p:nvSpPr>
          <p:cNvPr id="3" name="Content Placeholder 2"/>
          <p:cNvSpPr>
            <a:spLocks noGrp="1"/>
          </p:cNvSpPr>
          <p:nvPr>
            <p:ph idx="1"/>
          </p:nvPr>
        </p:nvSpPr>
        <p:spPr>
          <a:xfrm>
            <a:off x="488324" y="1842599"/>
            <a:ext cx="11094076" cy="4441401"/>
          </a:xfrm>
        </p:spPr>
        <p:txBody>
          <a:bodyPr>
            <a:normAutofit/>
          </a:bodyPr>
          <a:lstStyle/>
          <a:p>
            <a:pPr marL="0" indent="0" algn="just">
              <a:lnSpc>
                <a:spcPct val="150000"/>
              </a:lnSpc>
              <a:buNone/>
            </a:pPr>
            <a:r>
              <a:rPr lang="en-US" sz="3200" b="1" dirty="0" smtClean="0">
                <a:solidFill>
                  <a:srgbClr val="FF0000"/>
                </a:solidFill>
              </a:rPr>
              <a:t>// </a:t>
            </a:r>
            <a:r>
              <a:rPr lang="en-US" sz="3200" b="1" dirty="0">
                <a:solidFill>
                  <a:srgbClr val="FF0000"/>
                </a:solidFill>
              </a:rPr>
              <a:t>Program </a:t>
            </a:r>
            <a:r>
              <a:rPr lang="en-US" sz="3200" b="1" dirty="0" smtClean="0">
                <a:solidFill>
                  <a:srgbClr val="FF0000"/>
                </a:solidFill>
              </a:rPr>
              <a:t>6.6:</a:t>
            </a:r>
            <a:r>
              <a:rPr lang="en-US" sz="3200" b="1" dirty="0" smtClean="0"/>
              <a:t> </a:t>
            </a:r>
            <a:r>
              <a:rPr lang="en-US" sz="3200" dirty="0"/>
              <a:t>(Find the highest score</a:t>
            </a:r>
            <a:r>
              <a:rPr lang="en-US" sz="3200" dirty="0" smtClean="0"/>
              <a:t>)</a:t>
            </a:r>
          </a:p>
          <a:p>
            <a:pPr marL="0" indent="0" algn="just">
              <a:lnSpc>
                <a:spcPct val="150000"/>
              </a:lnSpc>
              <a:buNone/>
            </a:pPr>
            <a:r>
              <a:rPr lang="en-US" sz="2800" dirty="0" smtClean="0"/>
              <a:t>Write </a:t>
            </a:r>
            <a:r>
              <a:rPr lang="en-US" sz="2800" dirty="0"/>
              <a:t>a program that </a:t>
            </a:r>
            <a:r>
              <a:rPr lang="en-US" sz="2800" dirty="0" smtClean="0"/>
              <a:t>prompts the </a:t>
            </a:r>
            <a:r>
              <a:rPr lang="en-US" sz="2800" dirty="0"/>
              <a:t>user to enter the number of students and each student’s name and </a:t>
            </a:r>
            <a:r>
              <a:rPr lang="en-US" sz="2800" dirty="0" smtClean="0"/>
              <a:t>score, and </a:t>
            </a:r>
            <a:r>
              <a:rPr lang="en-US" sz="2800" dirty="0"/>
              <a:t>finally displays the name of the student with the highest score.</a:t>
            </a:r>
            <a:endParaRPr lang="en-US" sz="2400" b="1" dirty="0" smtClean="0"/>
          </a:p>
          <a:p>
            <a:pPr marL="0" indent="0" algn="just">
              <a:buNone/>
            </a:pPr>
            <a:endParaRPr lang="en-US" sz="1800" dirty="0"/>
          </a:p>
        </p:txBody>
      </p:sp>
    </p:spTree>
    <p:extLst>
      <p:ext uri="{BB962C8B-B14F-4D97-AF65-F5344CB8AC3E}">
        <p14:creationId xmlns:p14="http://schemas.microsoft.com/office/powerpoint/2010/main" val="1198702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086" y="249218"/>
            <a:ext cx="8610600" cy="1293028"/>
          </a:xfrm>
        </p:spPr>
        <p:txBody>
          <a:bodyPr>
            <a:normAutofit/>
          </a:bodyPr>
          <a:lstStyle/>
          <a:p>
            <a:r>
              <a:rPr lang="en-US" sz="3200" dirty="0" smtClean="0">
                <a:solidFill>
                  <a:srgbClr val="FF0000"/>
                </a:solidFill>
              </a:rPr>
              <a:t>Algorithms &amp; tasks </a:t>
            </a:r>
            <a:endParaRPr lang="en-US" sz="3200" dirty="0">
              <a:solidFill>
                <a:srgbClr val="FF0000"/>
              </a:solidFill>
            </a:endParaRPr>
          </a:p>
        </p:txBody>
      </p:sp>
      <p:sp>
        <p:nvSpPr>
          <p:cNvPr id="3" name="Content Placeholder 2"/>
          <p:cNvSpPr>
            <a:spLocks noGrp="1"/>
          </p:cNvSpPr>
          <p:nvPr>
            <p:ph idx="1"/>
          </p:nvPr>
        </p:nvSpPr>
        <p:spPr>
          <a:xfrm>
            <a:off x="599090" y="1777286"/>
            <a:ext cx="10907110" cy="3908812"/>
          </a:xfrm>
        </p:spPr>
        <p:txBody>
          <a:bodyPr>
            <a:normAutofit fontScale="85000" lnSpcReduction="20000"/>
          </a:bodyPr>
          <a:lstStyle/>
          <a:p>
            <a:pPr marL="0" indent="0" algn="just">
              <a:lnSpc>
                <a:spcPct val="150000"/>
              </a:lnSpc>
              <a:buNone/>
            </a:pPr>
            <a:r>
              <a:rPr lang="en-US" sz="3200" b="1" dirty="0" smtClean="0">
                <a:solidFill>
                  <a:srgbClr val="FF0000"/>
                </a:solidFill>
              </a:rPr>
              <a:t>Program 6.7:</a:t>
            </a:r>
            <a:r>
              <a:rPr lang="en-US" sz="3200" b="1" dirty="0" smtClean="0"/>
              <a:t>  (vote Eligibility)</a:t>
            </a:r>
          </a:p>
          <a:p>
            <a:pPr algn="just">
              <a:lnSpc>
                <a:spcPct val="150000"/>
              </a:lnSpc>
            </a:pPr>
            <a:r>
              <a:rPr lang="en-US" sz="3200" dirty="0" smtClean="0"/>
              <a:t>Using do –whole loop, write a java program to print whether a person is eligible to vote or not. (prompt person’s age)</a:t>
            </a:r>
          </a:p>
          <a:p>
            <a:pPr algn="just">
              <a:lnSpc>
                <a:spcPct val="150000"/>
              </a:lnSpc>
            </a:pPr>
            <a:r>
              <a:rPr lang="en-US" sz="3200" dirty="0" smtClean="0"/>
              <a:t>To vote a person age must be minimum 21 years and above.</a:t>
            </a:r>
          </a:p>
          <a:p>
            <a:pPr algn="just">
              <a:lnSpc>
                <a:spcPct val="150000"/>
              </a:lnSpc>
            </a:pPr>
            <a:r>
              <a:rPr lang="en-US" sz="3200" dirty="0" smtClean="0"/>
              <a:t>The program must run as long as user wish to continue by entering yes or y text or character.</a:t>
            </a:r>
          </a:p>
        </p:txBody>
      </p:sp>
    </p:spTree>
    <p:extLst>
      <p:ext uri="{BB962C8B-B14F-4D97-AF65-F5344CB8AC3E}">
        <p14:creationId xmlns:p14="http://schemas.microsoft.com/office/powerpoint/2010/main" val="3804483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2915"/>
            <a:ext cx="8610600" cy="1293028"/>
          </a:xfrm>
        </p:spPr>
        <p:txBody>
          <a:bodyPr/>
          <a:lstStyle/>
          <a:p>
            <a:r>
              <a:rPr lang="en-US" dirty="0" smtClean="0"/>
              <a:t>Good luck</a:t>
            </a:r>
            <a:endParaRPr lang="en-US" dirty="0"/>
          </a:p>
        </p:txBody>
      </p:sp>
    </p:spTree>
    <p:extLst>
      <p:ext uri="{BB962C8B-B14F-4D97-AF65-F5344CB8AC3E}">
        <p14:creationId xmlns:p14="http://schemas.microsoft.com/office/powerpoint/2010/main" val="3874264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040" y="170013"/>
            <a:ext cx="8610600" cy="1293028"/>
          </a:xfrm>
        </p:spPr>
        <p:txBody>
          <a:bodyPr>
            <a:normAutofit/>
          </a:bodyPr>
          <a:lstStyle/>
          <a:p>
            <a:r>
              <a:rPr lang="en-US" sz="3200" b="1" dirty="0" smtClean="0">
                <a:solidFill>
                  <a:srgbClr val="FF0000"/>
                </a:solidFill>
              </a:rPr>
              <a:t>Definition</a:t>
            </a:r>
            <a:endParaRPr lang="en-US" sz="3200" b="1" dirty="0">
              <a:solidFill>
                <a:srgbClr val="FF0000"/>
              </a:solidFill>
            </a:endParaRPr>
          </a:p>
        </p:txBody>
      </p:sp>
      <p:sp>
        <p:nvSpPr>
          <p:cNvPr id="3" name="Content Placeholder 2"/>
          <p:cNvSpPr>
            <a:spLocks noGrp="1"/>
          </p:cNvSpPr>
          <p:nvPr>
            <p:ph idx="1"/>
          </p:nvPr>
        </p:nvSpPr>
        <p:spPr>
          <a:xfrm>
            <a:off x="320040" y="1565910"/>
            <a:ext cx="10987612" cy="3482609"/>
          </a:xfrm>
        </p:spPr>
        <p:txBody>
          <a:bodyPr>
            <a:normAutofit/>
          </a:bodyPr>
          <a:lstStyle/>
          <a:p>
            <a:pPr marL="0" indent="0" algn="just">
              <a:buNone/>
            </a:pPr>
            <a:r>
              <a:rPr lang="en-US" sz="2400" dirty="0"/>
              <a:t>Control structures allow a programmer to control the flow of program </a:t>
            </a:r>
            <a:r>
              <a:rPr lang="en-US" sz="2400" dirty="0" smtClean="0"/>
              <a:t>execution.</a:t>
            </a:r>
          </a:p>
          <a:p>
            <a:pPr marL="0" indent="0" algn="just">
              <a:buNone/>
            </a:pPr>
            <a:endParaRPr lang="en-US" sz="2000" dirty="0"/>
          </a:p>
          <a:p>
            <a:pPr marL="457200" indent="-457200" algn="just">
              <a:buFont typeface="+mj-lt"/>
              <a:buAutoNum type="arabicPeriod"/>
            </a:pPr>
            <a:r>
              <a:rPr lang="en-US" sz="2000" b="1" dirty="0" smtClean="0"/>
              <a:t>Selection/Decision/conditional </a:t>
            </a:r>
            <a:r>
              <a:rPr lang="en-US" sz="2000" b="1" dirty="0"/>
              <a:t>control </a:t>
            </a:r>
            <a:r>
              <a:rPr lang="en-US" sz="2000" b="1" dirty="0" smtClean="0"/>
              <a:t>structure.   (chapter -05) </a:t>
            </a:r>
          </a:p>
          <a:p>
            <a:pPr marL="457200" indent="-457200" algn="just">
              <a:buFont typeface="+mj-lt"/>
              <a:buAutoNum type="arabicPeriod"/>
            </a:pPr>
            <a:endParaRPr lang="en-US" sz="2000" b="1" dirty="0"/>
          </a:p>
          <a:p>
            <a:pPr marL="457200" indent="-457200" algn="just">
              <a:buFont typeface="+mj-lt"/>
              <a:buAutoNum type="arabicPeriod"/>
            </a:pPr>
            <a:r>
              <a:rPr lang="en-US" sz="2000" b="1" dirty="0" smtClean="0">
                <a:solidFill>
                  <a:srgbClr val="FF0000"/>
                </a:solidFill>
              </a:rPr>
              <a:t>Repetition/Loop </a:t>
            </a:r>
            <a:r>
              <a:rPr lang="en-US" sz="2000" b="1" dirty="0">
                <a:solidFill>
                  <a:srgbClr val="FF0000"/>
                </a:solidFill>
              </a:rPr>
              <a:t>control </a:t>
            </a:r>
            <a:r>
              <a:rPr lang="en-US" sz="2000" b="1" dirty="0" smtClean="0">
                <a:solidFill>
                  <a:srgbClr val="FF0000"/>
                </a:solidFill>
              </a:rPr>
              <a:t>structure.  (chapter -06)</a:t>
            </a:r>
            <a:endParaRPr lang="en-US" sz="2000" b="1" dirty="0">
              <a:solidFill>
                <a:srgbClr val="FF0000"/>
              </a:solidFill>
            </a:endParaRPr>
          </a:p>
          <a:p>
            <a:pPr marL="457200" indent="-457200" algn="just">
              <a:buFont typeface="+mj-lt"/>
              <a:buAutoNum type="arabicPeriod"/>
            </a:pPr>
            <a:endParaRPr lang="en-US" sz="2000" dirty="0"/>
          </a:p>
        </p:txBody>
      </p:sp>
    </p:spTree>
    <p:extLst>
      <p:ext uri="{BB962C8B-B14F-4D97-AF65-F5344CB8AC3E}">
        <p14:creationId xmlns:p14="http://schemas.microsoft.com/office/powerpoint/2010/main" val="3654268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275" y="272882"/>
            <a:ext cx="8610600" cy="1293028"/>
          </a:xfrm>
        </p:spPr>
        <p:txBody>
          <a:bodyPr>
            <a:normAutofit/>
          </a:bodyPr>
          <a:lstStyle/>
          <a:p>
            <a:r>
              <a:rPr lang="en-US" sz="2000" b="1" dirty="0">
                <a:solidFill>
                  <a:srgbClr val="FF0000"/>
                </a:solidFill>
              </a:rPr>
              <a:t>Repetition/Loop control </a:t>
            </a:r>
            <a:r>
              <a:rPr lang="en-US" sz="2000" b="1" dirty="0" smtClean="0">
                <a:solidFill>
                  <a:srgbClr val="FF0000"/>
                </a:solidFill>
              </a:rPr>
              <a:t>structure</a:t>
            </a:r>
            <a:endParaRPr lang="en-US" sz="2000" b="1" dirty="0">
              <a:solidFill>
                <a:srgbClr val="FF0000"/>
              </a:solidFill>
            </a:endParaRPr>
          </a:p>
        </p:txBody>
      </p:sp>
      <p:sp>
        <p:nvSpPr>
          <p:cNvPr id="3" name="Content Placeholder 2"/>
          <p:cNvSpPr>
            <a:spLocks noGrp="1"/>
          </p:cNvSpPr>
          <p:nvPr>
            <p:ph idx="1"/>
          </p:nvPr>
        </p:nvSpPr>
        <p:spPr>
          <a:xfrm>
            <a:off x="320040" y="1565910"/>
            <a:ext cx="11784874" cy="4606290"/>
          </a:xfrm>
        </p:spPr>
        <p:txBody>
          <a:bodyPr>
            <a:normAutofit/>
          </a:bodyPr>
          <a:lstStyle/>
          <a:p>
            <a:pPr algn="just"/>
            <a:r>
              <a:rPr lang="en-US" sz="3200" dirty="0"/>
              <a:t>A loop statement allows to run a statement or block of statements repeatedly for a certain number of times until the condition is </a:t>
            </a:r>
            <a:r>
              <a:rPr lang="en-US" sz="3200" dirty="0">
                <a:solidFill>
                  <a:srgbClr val="00B050"/>
                </a:solidFill>
              </a:rPr>
              <a:t>true</a:t>
            </a:r>
            <a:r>
              <a:rPr lang="en-US" sz="3200" dirty="0" smtClean="0"/>
              <a:t>.</a:t>
            </a:r>
          </a:p>
          <a:p>
            <a:pPr algn="just"/>
            <a:endParaRPr lang="en-US" sz="3200" dirty="0"/>
          </a:p>
          <a:p>
            <a:pPr algn="just"/>
            <a:r>
              <a:rPr lang="en-US" sz="3200" dirty="0" smtClean="0"/>
              <a:t>When </a:t>
            </a:r>
            <a:r>
              <a:rPr lang="en-US" sz="3200" dirty="0"/>
              <a:t>the condition becomes </a:t>
            </a:r>
            <a:r>
              <a:rPr lang="en-US" sz="3200" dirty="0">
                <a:solidFill>
                  <a:srgbClr val="FF0000"/>
                </a:solidFill>
              </a:rPr>
              <a:t>false</a:t>
            </a:r>
            <a:r>
              <a:rPr lang="en-US" sz="3200" dirty="0"/>
              <a:t>, then loop ends and control passed to the </a:t>
            </a:r>
            <a:r>
              <a:rPr lang="en-US" sz="3200" i="1" dirty="0"/>
              <a:t>next statements </a:t>
            </a:r>
            <a:r>
              <a:rPr lang="en-US" sz="3200" dirty="0"/>
              <a:t>following the loop. </a:t>
            </a:r>
            <a:endParaRPr lang="en-US" sz="3200" dirty="0" smtClean="0"/>
          </a:p>
          <a:p>
            <a:pPr algn="just"/>
            <a:endParaRPr lang="en-US" sz="3200" dirty="0"/>
          </a:p>
          <a:p>
            <a:pPr algn="just"/>
            <a:r>
              <a:rPr lang="en-US" sz="3200" dirty="0" smtClean="0"/>
              <a:t>The </a:t>
            </a:r>
            <a:r>
              <a:rPr lang="en-US" sz="3200" dirty="0"/>
              <a:t>part of the loop that contains the statements to be repeated is called the </a:t>
            </a:r>
            <a:r>
              <a:rPr lang="en-US" sz="3200" b="1" i="1" dirty="0"/>
              <a:t>loop body</a:t>
            </a:r>
            <a:r>
              <a:rPr lang="en-US" sz="3200" i="1" dirty="0"/>
              <a:t>. </a:t>
            </a:r>
            <a:endParaRPr lang="en-US" sz="3200" b="1" dirty="0"/>
          </a:p>
        </p:txBody>
      </p:sp>
    </p:spTree>
    <p:extLst>
      <p:ext uri="{BB962C8B-B14F-4D97-AF65-F5344CB8AC3E}">
        <p14:creationId xmlns:p14="http://schemas.microsoft.com/office/powerpoint/2010/main" val="1678272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549" y="1565910"/>
            <a:ext cx="10926651" cy="4652775"/>
          </a:xfrm>
        </p:spPr>
        <p:txBody>
          <a:bodyPr/>
          <a:lstStyle/>
          <a:p>
            <a:pPr marL="0" indent="0">
              <a:buNone/>
            </a:pPr>
            <a:r>
              <a:rPr lang="en-US" sz="3200" dirty="0"/>
              <a:t>Java provides 3 types of loop control statements: </a:t>
            </a:r>
            <a:endParaRPr lang="en-US" sz="3200" dirty="0" smtClean="0"/>
          </a:p>
          <a:p>
            <a:pPr marL="0" indent="0">
              <a:buNone/>
            </a:pPr>
            <a:endParaRPr lang="en-US" sz="3200" dirty="0"/>
          </a:p>
          <a:p>
            <a:pPr marL="0" indent="0">
              <a:buNone/>
            </a:pPr>
            <a:r>
              <a:rPr lang="en-US" sz="3200" b="1" dirty="0" smtClean="0"/>
              <a:t>1</a:t>
            </a:r>
            <a:r>
              <a:rPr lang="en-US" sz="3200" b="1" dirty="0"/>
              <a:t>. </a:t>
            </a:r>
            <a:r>
              <a:rPr lang="en-US" sz="3200" b="1" dirty="0">
                <a:solidFill>
                  <a:srgbClr val="FF0000"/>
                </a:solidFill>
              </a:rPr>
              <a:t>while</a:t>
            </a:r>
            <a:r>
              <a:rPr lang="en-US" sz="3200" b="1" dirty="0"/>
              <a:t> statement </a:t>
            </a:r>
            <a:endParaRPr lang="en-US" sz="3200" dirty="0"/>
          </a:p>
          <a:p>
            <a:pPr marL="0" indent="0">
              <a:buNone/>
            </a:pPr>
            <a:r>
              <a:rPr lang="en-US" sz="3200" b="1" dirty="0" smtClean="0"/>
              <a:t>2</a:t>
            </a:r>
            <a:r>
              <a:rPr lang="en-US" sz="3200" b="1" dirty="0"/>
              <a:t>. </a:t>
            </a:r>
            <a:r>
              <a:rPr lang="en-US" sz="3200" b="1" dirty="0">
                <a:solidFill>
                  <a:srgbClr val="FF0000"/>
                </a:solidFill>
              </a:rPr>
              <a:t>do-while</a:t>
            </a:r>
            <a:r>
              <a:rPr lang="en-US" sz="3200" b="1" dirty="0"/>
              <a:t> statement </a:t>
            </a:r>
            <a:r>
              <a:rPr lang="en-US" sz="3200" b="1" dirty="0" smtClean="0"/>
              <a:t> &amp;</a:t>
            </a:r>
            <a:endParaRPr lang="en-US" sz="3200" dirty="0"/>
          </a:p>
          <a:p>
            <a:pPr marL="0" indent="0">
              <a:buNone/>
            </a:pPr>
            <a:r>
              <a:rPr lang="en-US" sz="3200" b="1" dirty="0" smtClean="0"/>
              <a:t>3</a:t>
            </a:r>
            <a:r>
              <a:rPr lang="en-US" sz="3200" b="1" dirty="0"/>
              <a:t>. </a:t>
            </a:r>
            <a:r>
              <a:rPr lang="en-US" sz="3200" b="1" dirty="0">
                <a:solidFill>
                  <a:srgbClr val="FF0000"/>
                </a:solidFill>
              </a:rPr>
              <a:t>for</a:t>
            </a:r>
            <a:r>
              <a:rPr lang="en-US" sz="3200" b="1" dirty="0"/>
              <a:t> statement </a:t>
            </a:r>
            <a:endParaRPr lang="en-US" sz="3200" dirty="0"/>
          </a:p>
          <a:p>
            <a:endParaRPr lang="en-US" dirty="0"/>
          </a:p>
        </p:txBody>
      </p:sp>
      <p:sp>
        <p:nvSpPr>
          <p:cNvPr id="4" name="Title 1"/>
          <p:cNvSpPr txBox="1">
            <a:spLocks/>
          </p:cNvSpPr>
          <p:nvPr/>
        </p:nvSpPr>
        <p:spPr>
          <a:xfrm>
            <a:off x="3277275" y="272882"/>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b="0" i="0" u="none" kern="1200" cap="all" baseline="0">
                <a:solidFill>
                  <a:schemeClr val="tx1"/>
                </a:solidFill>
                <a:latin typeface="+mj-lt"/>
                <a:ea typeface="+mj-ea"/>
                <a:cs typeface="+mj-cs"/>
              </a:defRPr>
            </a:lvl1pPr>
          </a:lstStyle>
          <a:p>
            <a:r>
              <a:rPr lang="en-US" sz="2000" b="1" smtClean="0">
                <a:solidFill>
                  <a:srgbClr val="FF0000"/>
                </a:solidFill>
              </a:rPr>
              <a:t>Repetition/Loop control structure</a:t>
            </a:r>
            <a:endParaRPr lang="en-US" sz="2000" b="1" dirty="0">
              <a:solidFill>
                <a:srgbClr val="FF0000"/>
              </a:solidFill>
            </a:endParaRPr>
          </a:p>
        </p:txBody>
      </p:sp>
    </p:spTree>
    <p:extLst>
      <p:ext uri="{BB962C8B-B14F-4D97-AF65-F5344CB8AC3E}">
        <p14:creationId xmlns:p14="http://schemas.microsoft.com/office/powerpoint/2010/main" val="1832300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1455313"/>
            <a:ext cx="11449993" cy="4595946"/>
          </a:xfrm>
        </p:spPr>
        <p:txBody>
          <a:bodyPr>
            <a:normAutofit/>
          </a:bodyPr>
          <a:lstStyle/>
          <a:p>
            <a:pPr marL="0" indent="0" algn="just">
              <a:buNone/>
            </a:pPr>
            <a:r>
              <a:rPr lang="en-US" sz="2800" dirty="0" smtClean="0"/>
              <a:t>While loop executes the statements (body </a:t>
            </a:r>
            <a:r>
              <a:rPr lang="en-US" sz="2800" dirty="0"/>
              <a:t>of the loop) repeatedly until the condition is </a:t>
            </a:r>
            <a:r>
              <a:rPr lang="en-US" sz="2800" dirty="0">
                <a:solidFill>
                  <a:srgbClr val="FF0000"/>
                </a:solidFill>
              </a:rPr>
              <a:t>true</a:t>
            </a:r>
            <a:r>
              <a:rPr lang="en-US" sz="2800" dirty="0"/>
              <a:t>. </a:t>
            </a:r>
            <a:endParaRPr lang="en-US" sz="2800" dirty="0" smtClean="0"/>
          </a:p>
          <a:p>
            <a:pPr marL="0" indent="0" algn="just">
              <a:buNone/>
            </a:pPr>
            <a:r>
              <a:rPr lang="en-US" sz="2800" dirty="0" smtClean="0"/>
              <a:t>Once </a:t>
            </a:r>
            <a:r>
              <a:rPr lang="en-US" sz="2800" dirty="0"/>
              <a:t>the condition becomes </a:t>
            </a:r>
            <a:r>
              <a:rPr lang="en-US" sz="2800" dirty="0">
                <a:solidFill>
                  <a:srgbClr val="FF0000"/>
                </a:solidFill>
              </a:rPr>
              <a:t>false</a:t>
            </a:r>
            <a:r>
              <a:rPr lang="en-US" sz="2800" dirty="0"/>
              <a:t> the control immediately passes to the </a:t>
            </a:r>
            <a:r>
              <a:rPr lang="en-US" sz="2800" i="1" dirty="0"/>
              <a:t>next statements </a:t>
            </a:r>
            <a:r>
              <a:rPr lang="en-US" sz="2800" dirty="0"/>
              <a:t>available after the loop </a:t>
            </a:r>
            <a:r>
              <a:rPr lang="en-US" sz="2800" dirty="0" smtClean="0"/>
              <a:t>state.</a:t>
            </a:r>
          </a:p>
          <a:p>
            <a:pPr marL="0" indent="0">
              <a:buNone/>
            </a:pPr>
            <a:r>
              <a:rPr lang="en-US" sz="2800" b="1" dirty="0" smtClean="0"/>
              <a:t>Syntax</a:t>
            </a:r>
            <a:endParaRPr lang="en-US" sz="2800" dirty="0"/>
          </a:p>
          <a:p>
            <a:pPr marL="0" indent="0">
              <a:buNone/>
            </a:pPr>
            <a:r>
              <a:rPr lang="en-US" sz="2800" b="1" dirty="0">
                <a:solidFill>
                  <a:srgbClr val="FF0000"/>
                </a:solidFill>
              </a:rPr>
              <a:t>while (condition</a:t>
            </a:r>
            <a:r>
              <a:rPr lang="en-US" sz="2800" b="1" dirty="0" smtClean="0">
                <a:solidFill>
                  <a:srgbClr val="FF0000"/>
                </a:solidFill>
              </a:rPr>
              <a:t>) { </a:t>
            </a:r>
            <a:endParaRPr lang="en-US" sz="2800" b="1" dirty="0">
              <a:solidFill>
                <a:srgbClr val="FF0000"/>
              </a:solidFill>
            </a:endParaRPr>
          </a:p>
          <a:p>
            <a:pPr marL="0" indent="0">
              <a:buNone/>
            </a:pPr>
            <a:r>
              <a:rPr lang="en-US" sz="2800" b="1" dirty="0" smtClean="0">
                <a:solidFill>
                  <a:srgbClr val="FF0000"/>
                </a:solidFill>
              </a:rPr>
              <a:t>//statement(s); </a:t>
            </a:r>
          </a:p>
          <a:p>
            <a:pPr marL="0" indent="0">
              <a:buNone/>
            </a:pPr>
            <a:r>
              <a:rPr lang="en-US" sz="2800" b="1" dirty="0" smtClean="0">
                <a:solidFill>
                  <a:srgbClr val="FF0000"/>
                </a:solidFill>
              </a:rPr>
              <a:t>//</a:t>
            </a:r>
            <a:r>
              <a:rPr lang="en-US" sz="2800" b="1" dirty="0" err="1" smtClean="0">
                <a:solidFill>
                  <a:srgbClr val="FF0000"/>
                </a:solidFill>
              </a:rPr>
              <a:t>Updation</a:t>
            </a:r>
            <a:r>
              <a:rPr lang="en-US" sz="2800" b="1" dirty="0" smtClean="0">
                <a:solidFill>
                  <a:srgbClr val="FF0000"/>
                </a:solidFill>
              </a:rPr>
              <a:t>;</a:t>
            </a:r>
          </a:p>
          <a:p>
            <a:pPr marL="0" indent="0">
              <a:buNone/>
            </a:pPr>
            <a:r>
              <a:rPr lang="en-US" sz="2800" b="1" dirty="0" smtClean="0">
                <a:solidFill>
                  <a:srgbClr val="FF0000"/>
                </a:solidFill>
              </a:rPr>
              <a:t>} </a:t>
            </a:r>
            <a:endParaRPr lang="en-US" sz="2000" b="1" dirty="0">
              <a:solidFill>
                <a:srgbClr val="FF0000"/>
              </a:solidFill>
            </a:endParaRPr>
          </a:p>
        </p:txBody>
      </p:sp>
      <p:sp>
        <p:nvSpPr>
          <p:cNvPr id="4" name="Title 1"/>
          <p:cNvSpPr txBox="1">
            <a:spLocks/>
          </p:cNvSpPr>
          <p:nvPr/>
        </p:nvSpPr>
        <p:spPr>
          <a:xfrm>
            <a:off x="3277275" y="272882"/>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b="0" i="0" u="none" kern="1200" cap="all" baseline="0">
                <a:solidFill>
                  <a:schemeClr val="tx1"/>
                </a:solidFill>
                <a:latin typeface="+mj-lt"/>
                <a:ea typeface="+mj-ea"/>
                <a:cs typeface="+mj-cs"/>
              </a:defRPr>
            </a:lvl1pPr>
          </a:lstStyle>
          <a:p>
            <a:r>
              <a:rPr lang="en-US" sz="2000" b="1" dirty="0">
                <a:solidFill>
                  <a:srgbClr val="FF0000"/>
                </a:solidFill>
              </a:rPr>
              <a:t>1.While </a:t>
            </a:r>
            <a:r>
              <a:rPr lang="en-US" sz="2000" b="1" dirty="0" smtClean="0">
                <a:solidFill>
                  <a:srgbClr val="FF0000"/>
                </a:solidFill>
              </a:rPr>
              <a:t>Loop Statement</a:t>
            </a:r>
            <a:endParaRPr lang="en-US" sz="2000" b="1" dirty="0">
              <a:solidFill>
                <a:srgbClr val="FF0000"/>
              </a:solidFill>
            </a:endParaRPr>
          </a:p>
        </p:txBody>
      </p:sp>
      <p:pic>
        <p:nvPicPr>
          <p:cNvPr id="2" name="Picture 1"/>
          <p:cNvPicPr>
            <a:picLocks noChangeAspect="1"/>
          </p:cNvPicPr>
          <p:nvPr/>
        </p:nvPicPr>
        <p:blipFill>
          <a:blip r:embed="rId2"/>
          <a:stretch>
            <a:fillRect/>
          </a:stretch>
        </p:blipFill>
        <p:spPr>
          <a:xfrm>
            <a:off x="7188273" y="3299393"/>
            <a:ext cx="3634928" cy="2751866"/>
          </a:xfrm>
          <a:prstGeom prst="rect">
            <a:avLst/>
          </a:prstGeom>
        </p:spPr>
      </p:pic>
    </p:spTree>
    <p:extLst>
      <p:ext uri="{BB962C8B-B14F-4D97-AF65-F5344CB8AC3E}">
        <p14:creationId xmlns:p14="http://schemas.microsoft.com/office/powerpoint/2010/main" val="261065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905347"/>
            <a:ext cx="11589111" cy="5145912"/>
          </a:xfrm>
        </p:spPr>
        <p:txBody>
          <a:bodyPr>
            <a:normAutofit/>
          </a:bodyPr>
          <a:lstStyle/>
          <a:p>
            <a:pPr marL="0" indent="0" algn="just">
              <a:buNone/>
            </a:pPr>
            <a:r>
              <a:rPr lang="en-US" sz="2000" b="1" dirty="0" smtClean="0"/>
              <a:t>A Program to demonstrate while loop statement</a:t>
            </a:r>
          </a:p>
          <a:p>
            <a:pPr marL="0" indent="0" algn="just">
              <a:buNone/>
            </a:pPr>
            <a:endParaRPr lang="en-US" sz="2000" b="1" dirty="0">
              <a:solidFill>
                <a:srgbClr val="FF0000"/>
              </a:solidFill>
            </a:endParaRPr>
          </a:p>
        </p:txBody>
      </p:sp>
      <p:sp>
        <p:nvSpPr>
          <p:cNvPr id="4" name="Title 1"/>
          <p:cNvSpPr txBox="1">
            <a:spLocks/>
          </p:cNvSpPr>
          <p:nvPr/>
        </p:nvSpPr>
        <p:spPr>
          <a:xfrm>
            <a:off x="3277275" y="0"/>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b="0" i="0" u="none" kern="1200" cap="all" baseline="0">
                <a:solidFill>
                  <a:schemeClr val="tx1"/>
                </a:solidFill>
                <a:latin typeface="+mj-lt"/>
                <a:ea typeface="+mj-ea"/>
                <a:cs typeface="+mj-cs"/>
              </a:defRPr>
            </a:lvl1pPr>
          </a:lstStyle>
          <a:p>
            <a:r>
              <a:rPr lang="en-US" sz="2000" b="1" dirty="0">
                <a:solidFill>
                  <a:srgbClr val="FF0000"/>
                </a:solidFill>
              </a:rPr>
              <a:t>1.While </a:t>
            </a:r>
            <a:r>
              <a:rPr lang="en-US" sz="2000" b="1" dirty="0" smtClean="0">
                <a:solidFill>
                  <a:srgbClr val="FF0000"/>
                </a:solidFill>
              </a:rPr>
              <a:t>Loop Statement</a:t>
            </a:r>
            <a:endParaRPr lang="en-US" sz="2000" b="1" dirty="0">
              <a:solidFill>
                <a:srgbClr val="FF0000"/>
              </a:solidFill>
            </a:endParaRPr>
          </a:p>
        </p:txBody>
      </p:sp>
      <p:pic>
        <p:nvPicPr>
          <p:cNvPr id="5" name="Picture 4"/>
          <p:cNvPicPr>
            <a:picLocks noChangeAspect="1"/>
          </p:cNvPicPr>
          <p:nvPr/>
        </p:nvPicPr>
        <p:blipFill>
          <a:blip r:embed="rId2"/>
          <a:stretch>
            <a:fillRect/>
          </a:stretch>
        </p:blipFill>
        <p:spPr>
          <a:xfrm>
            <a:off x="437882" y="1981506"/>
            <a:ext cx="7835123" cy="4069754"/>
          </a:xfrm>
          <a:prstGeom prst="rect">
            <a:avLst/>
          </a:prstGeom>
        </p:spPr>
      </p:pic>
      <p:pic>
        <p:nvPicPr>
          <p:cNvPr id="6" name="Picture 5"/>
          <p:cNvPicPr>
            <a:picLocks noChangeAspect="1"/>
          </p:cNvPicPr>
          <p:nvPr/>
        </p:nvPicPr>
        <p:blipFill>
          <a:blip r:embed="rId3"/>
          <a:stretch>
            <a:fillRect/>
          </a:stretch>
        </p:blipFill>
        <p:spPr>
          <a:xfrm>
            <a:off x="8649375" y="5052139"/>
            <a:ext cx="3238500" cy="1524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4888" t="13968" r="20784" b="3410"/>
          <a:stretch/>
        </p:blipFill>
        <p:spPr>
          <a:xfrm>
            <a:off x="8273005" y="1455312"/>
            <a:ext cx="3492590" cy="27605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625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559" y="515154"/>
            <a:ext cx="4976611" cy="730877"/>
          </a:xfrm>
        </p:spPr>
        <p:txBody>
          <a:bodyPr>
            <a:normAutofit/>
          </a:bodyPr>
          <a:lstStyle/>
          <a:p>
            <a:r>
              <a:rPr lang="en-US" sz="2400" b="1" dirty="0" smtClean="0">
                <a:solidFill>
                  <a:srgbClr val="FF0000"/>
                </a:solidFill>
              </a:rPr>
              <a:t>2. </a:t>
            </a:r>
            <a:r>
              <a:rPr lang="en-US" sz="2400" b="1" dirty="0">
                <a:solidFill>
                  <a:srgbClr val="FF0000"/>
                </a:solidFill>
              </a:rPr>
              <a:t>do - while loop</a:t>
            </a:r>
            <a:endParaRPr lang="en-US" sz="2400" dirty="0">
              <a:solidFill>
                <a:srgbClr val="FF0000"/>
              </a:solidFill>
            </a:endParaRPr>
          </a:p>
        </p:txBody>
      </p:sp>
      <p:sp>
        <p:nvSpPr>
          <p:cNvPr id="3" name="Content Placeholder 2"/>
          <p:cNvSpPr>
            <a:spLocks noGrp="1"/>
          </p:cNvSpPr>
          <p:nvPr>
            <p:ph idx="1"/>
          </p:nvPr>
        </p:nvSpPr>
        <p:spPr>
          <a:xfrm>
            <a:off x="711558" y="1524858"/>
            <a:ext cx="10820400" cy="4024125"/>
          </a:xfrm>
        </p:spPr>
        <p:txBody>
          <a:bodyPr>
            <a:normAutofit/>
          </a:bodyPr>
          <a:lstStyle/>
          <a:p>
            <a:pPr marL="0" indent="0" algn="just">
              <a:buNone/>
            </a:pPr>
            <a:r>
              <a:rPr lang="en-US" sz="2800" dirty="0" smtClean="0"/>
              <a:t>In </a:t>
            </a:r>
            <a:r>
              <a:rPr lang="en-US" sz="2800" dirty="0"/>
              <a:t>do-while loop statement, first the control executes the statements then it checks for the </a:t>
            </a:r>
            <a:r>
              <a:rPr lang="en-US" sz="2800" dirty="0" smtClean="0"/>
              <a:t>condition. The </a:t>
            </a:r>
            <a:r>
              <a:rPr lang="en-US" sz="2800" dirty="0"/>
              <a:t>statements are executed </a:t>
            </a:r>
            <a:r>
              <a:rPr lang="en-US" sz="2800" dirty="0" smtClean="0"/>
              <a:t>repeatedly as long as a given condition is </a:t>
            </a:r>
            <a:r>
              <a:rPr lang="en-US" sz="2800" dirty="0" smtClean="0">
                <a:solidFill>
                  <a:srgbClr val="FF0000"/>
                </a:solidFill>
              </a:rPr>
              <a:t>true</a:t>
            </a:r>
            <a:r>
              <a:rPr lang="en-US" sz="2800" dirty="0" smtClean="0"/>
              <a:t>.</a:t>
            </a:r>
          </a:p>
          <a:p>
            <a:pPr marL="0" indent="0">
              <a:buNone/>
            </a:pPr>
            <a:endParaRPr lang="en-US" sz="2800" b="1" dirty="0" smtClean="0"/>
          </a:p>
          <a:p>
            <a:pPr marL="0" indent="0">
              <a:buNone/>
            </a:pPr>
            <a:r>
              <a:rPr lang="en-US" sz="2400" b="1" dirty="0" smtClean="0"/>
              <a:t>Syntax </a:t>
            </a:r>
            <a:endParaRPr lang="en-US" sz="2400" dirty="0"/>
          </a:p>
          <a:p>
            <a:pPr marL="0" indent="0">
              <a:buNone/>
            </a:pPr>
            <a:r>
              <a:rPr lang="en-US" sz="2400" dirty="0" smtClean="0">
                <a:solidFill>
                  <a:srgbClr val="FF0000"/>
                </a:solidFill>
              </a:rPr>
              <a:t>do { </a:t>
            </a:r>
            <a:endParaRPr lang="en-US" sz="2400" dirty="0">
              <a:solidFill>
                <a:srgbClr val="FF0000"/>
              </a:solidFill>
            </a:endParaRPr>
          </a:p>
          <a:p>
            <a:pPr marL="0" indent="0">
              <a:buNone/>
            </a:pPr>
            <a:r>
              <a:rPr lang="en-US" sz="2400" dirty="0" smtClean="0">
                <a:solidFill>
                  <a:srgbClr val="FF0000"/>
                </a:solidFill>
              </a:rPr>
              <a:t>       Statement(s</a:t>
            </a:r>
            <a:r>
              <a:rPr lang="en-US" sz="2400" dirty="0">
                <a:solidFill>
                  <a:srgbClr val="FF0000"/>
                </a:solidFill>
              </a:rPr>
              <a:t>); </a:t>
            </a:r>
          </a:p>
          <a:p>
            <a:pPr marL="0" indent="0">
              <a:buNone/>
            </a:pPr>
            <a:r>
              <a:rPr lang="en-US" sz="2400" dirty="0">
                <a:solidFill>
                  <a:srgbClr val="FF0000"/>
                </a:solidFill>
              </a:rPr>
              <a:t>} while(condition);</a:t>
            </a:r>
          </a:p>
        </p:txBody>
      </p:sp>
      <p:pic>
        <p:nvPicPr>
          <p:cNvPr id="4" name="Picture 3"/>
          <p:cNvPicPr>
            <a:picLocks noChangeAspect="1"/>
          </p:cNvPicPr>
          <p:nvPr/>
        </p:nvPicPr>
        <p:blipFill rotWithShape="1">
          <a:blip r:embed="rId2"/>
          <a:srcRect l="11017" t="6859"/>
          <a:stretch/>
        </p:blipFill>
        <p:spPr>
          <a:xfrm>
            <a:off x="7865098" y="2873517"/>
            <a:ext cx="2949531" cy="2954293"/>
          </a:xfrm>
          <a:prstGeom prst="rect">
            <a:avLst/>
          </a:prstGeom>
        </p:spPr>
      </p:pic>
    </p:spTree>
    <p:extLst>
      <p:ext uri="{BB962C8B-B14F-4D97-AF65-F5344CB8AC3E}">
        <p14:creationId xmlns:p14="http://schemas.microsoft.com/office/powerpoint/2010/main" val="253156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559" y="515154"/>
            <a:ext cx="4976611" cy="730877"/>
          </a:xfrm>
        </p:spPr>
        <p:txBody>
          <a:bodyPr>
            <a:normAutofit/>
          </a:bodyPr>
          <a:lstStyle/>
          <a:p>
            <a:r>
              <a:rPr lang="en-US" sz="2400" b="1" dirty="0" smtClean="0">
                <a:solidFill>
                  <a:srgbClr val="FF0000"/>
                </a:solidFill>
              </a:rPr>
              <a:t>2. </a:t>
            </a:r>
            <a:r>
              <a:rPr lang="en-US" sz="2400" b="1" dirty="0">
                <a:solidFill>
                  <a:srgbClr val="FF0000"/>
                </a:solidFill>
              </a:rPr>
              <a:t>do - while loop</a:t>
            </a:r>
            <a:endParaRPr lang="en-US" sz="2400" dirty="0">
              <a:solidFill>
                <a:srgbClr val="FF0000"/>
              </a:solidFill>
            </a:endParaRPr>
          </a:p>
        </p:txBody>
      </p:sp>
      <p:sp>
        <p:nvSpPr>
          <p:cNvPr id="3" name="Content Placeholder 2"/>
          <p:cNvSpPr>
            <a:spLocks noGrp="1"/>
          </p:cNvSpPr>
          <p:nvPr>
            <p:ph idx="1"/>
          </p:nvPr>
        </p:nvSpPr>
        <p:spPr>
          <a:xfrm>
            <a:off x="217283" y="841972"/>
            <a:ext cx="11974717" cy="5848539"/>
          </a:xfrm>
        </p:spPr>
        <p:txBody>
          <a:bodyPr>
            <a:normAutofit/>
          </a:bodyPr>
          <a:lstStyle/>
          <a:p>
            <a:pPr marL="0" indent="0" algn="just">
              <a:buNone/>
            </a:pPr>
            <a:r>
              <a:rPr lang="en-US" sz="2000" b="1" dirty="0"/>
              <a:t>A Program to demonstrate d</a:t>
            </a:r>
            <a:r>
              <a:rPr lang="en-US" sz="2000" b="1" dirty="0" smtClean="0"/>
              <a:t>o-while </a:t>
            </a:r>
            <a:r>
              <a:rPr lang="en-US" sz="2000" b="1" dirty="0"/>
              <a:t>loop statement</a:t>
            </a:r>
          </a:p>
          <a:p>
            <a:pPr marL="0" indent="0" algn="just">
              <a:buNone/>
            </a:pPr>
            <a:endParaRPr lang="en-US" sz="2000" dirty="0" smtClean="0">
              <a:solidFill>
                <a:srgbClr val="FF0000"/>
              </a:solidFill>
            </a:endParaRPr>
          </a:p>
          <a:p>
            <a:pPr marL="0" indent="0" algn="just">
              <a:buNone/>
            </a:pPr>
            <a:endParaRPr lang="en-US" sz="2400" dirty="0">
              <a:solidFill>
                <a:srgbClr val="FF0000"/>
              </a:solidFill>
            </a:endParaRPr>
          </a:p>
        </p:txBody>
      </p:sp>
      <p:pic>
        <p:nvPicPr>
          <p:cNvPr id="7" name="Picture 6"/>
          <p:cNvPicPr>
            <a:picLocks noChangeAspect="1"/>
          </p:cNvPicPr>
          <p:nvPr/>
        </p:nvPicPr>
        <p:blipFill>
          <a:blip r:embed="rId2"/>
          <a:stretch>
            <a:fillRect/>
          </a:stretch>
        </p:blipFill>
        <p:spPr>
          <a:xfrm>
            <a:off x="1146221" y="2041288"/>
            <a:ext cx="6979610" cy="4208446"/>
          </a:xfrm>
          <a:prstGeom prst="rect">
            <a:avLst/>
          </a:prstGeom>
        </p:spPr>
      </p:pic>
      <p:pic>
        <p:nvPicPr>
          <p:cNvPr id="8" name="Picture 7"/>
          <p:cNvPicPr>
            <a:picLocks noChangeAspect="1"/>
          </p:cNvPicPr>
          <p:nvPr/>
        </p:nvPicPr>
        <p:blipFill>
          <a:blip r:embed="rId3"/>
          <a:stretch>
            <a:fillRect/>
          </a:stretch>
        </p:blipFill>
        <p:spPr>
          <a:xfrm>
            <a:off x="8293458" y="4899122"/>
            <a:ext cx="3238500" cy="1524000"/>
          </a:xfrm>
          <a:prstGeom prst="rect">
            <a:avLst/>
          </a:prstGeom>
        </p:spPr>
      </p:pic>
      <p:pic>
        <p:nvPicPr>
          <p:cNvPr id="1026" name="Picture 2" descr="https://media.geeksforgeeks.org/wp-content/uploads/20191118154342/do-while-Loop-GeeksforGeeks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732" t="23410" r="9742" b="3785"/>
          <a:stretch/>
        </p:blipFill>
        <p:spPr bwMode="auto">
          <a:xfrm>
            <a:off x="8218869" y="1687132"/>
            <a:ext cx="3747752" cy="2112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9175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 JAVA OPERATORS  Chapter – 04   &amp;quot;&quot;/&gt;&lt;property id=&quot;20307&quot; value=&quot;256&quot;/&gt;&lt;/object&gt;&lt;object type=&quot;3&quot; unique_id=&quot;10004&quot;&gt;&lt;property id=&quot;20148&quot; value=&quot;5&quot;/&gt;&lt;property id=&quot;20300&quot; value=&quot;Slide 2 - &amp;quot;TOPICS&amp;quot;&quot;/&gt;&lt;property id=&quot;20307&quot; value=&quot;273&quot;/&gt;&lt;/object&gt;&lt;object type=&quot;3&quot; unique_id=&quot;10005&quot;&gt;&lt;property id=&quot;20148&quot; value=&quot;5&quot;/&gt;&lt;property id=&quot;20300&quot; value=&quot;Slide 3 - &amp;quot;Java Operators&amp;quot;&quot;/&gt;&lt;property id=&quot;20307&quot; value=&quot;257&quot;/&gt;&lt;/object&gt;&lt;object type=&quot;3&quot; unique_id=&quot;10006&quot;&gt;&lt;property id=&quot;20148&quot; value=&quot;5&quot;/&gt;&lt;property id=&quot;20300&quot; value=&quot;Slide 4 - &amp;quot;Java Operators&amp;quot;&quot;/&gt;&lt;property id=&quot;20307&quot; value=&quot;274&quot;/&gt;&lt;/object&gt;&lt;object type=&quot;3&quot; unique_id=&quot;10007&quot;&gt;&lt;property id=&quot;20148&quot; value=&quot;5&quot;/&gt;&lt;property id=&quot;20300&quot; value=&quot;Slide 5 - &amp;quot;1. Arithmetic operators&amp;quot;&quot;/&gt;&lt;property id=&quot;20307&quot; value=&quot;258&quot;/&gt;&lt;/object&gt;&lt;object type=&quot;3&quot; unique_id=&quot;10008&quot;&gt;&lt;property id=&quot;20148&quot; value=&quot;5&quot;/&gt;&lt;property id=&quot;20300&quot; value=&quot;Slide 6 - &amp;quot;Arithmetic operators&amp;quot;&quot;/&gt;&lt;property id=&quot;20307&quot; value=&quot;279&quot;/&gt;&lt;/object&gt;&lt;object type=&quot;3&quot; unique_id=&quot;10009&quot;&gt;&lt;property id=&quot;20148&quot; value=&quot;5&quot;/&gt;&lt;property id=&quot;20300&quot; value=&quot;Slide 7 - &amp;quot;Arithmetic operators&amp;quot;&quot;/&gt;&lt;property id=&quot;20307&quot; value=&quot;275&quot;/&gt;&lt;/object&gt;&lt;object type=&quot;3&quot; unique_id=&quot;10010&quot;&gt;&lt;property id=&quot;20148&quot; value=&quot;5&quot;/&gt;&lt;property id=&quot;20300&quot; value=&quot;Slide 8 - &amp;quot;Arithmetic operators&amp;quot;&quot;/&gt;&lt;property id=&quot;20307&quot; value=&quot;276&quot;/&gt;&lt;/object&gt;&lt;object type=&quot;3&quot; unique_id=&quot;10011&quot;&gt;&lt;property id=&quot;20148&quot; value=&quot;5&quot;/&gt;&lt;property id=&quot;20300&quot; value=&quot;Slide 9 - &amp;quot;Arithmetic operators&amp;quot;&quot;/&gt;&lt;property id=&quot;20307&quot; value=&quot;277&quot;/&gt;&lt;/object&gt;&lt;object type=&quot;3&quot; unique_id=&quot;10012&quot;&gt;&lt;property id=&quot;20148&quot; value=&quot;5&quot;/&gt;&lt;property id=&quot;20300&quot; value=&quot;Slide 10 - &amp;quot;Arithmetic operators&amp;quot;&quot;/&gt;&lt;property id=&quot;20307&quot; value=&quot;278&quot;/&gt;&lt;/object&gt;&lt;object type=&quot;3&quot; unique_id=&quot;10013&quot;&gt;&lt;property id=&quot;20148&quot; value=&quot;5&quot;/&gt;&lt;property id=&quot;20300&quot; value=&quot;Slide 11 - &amp;quot;TYPE CONVERSION (CASTING) &amp;quot;&quot;/&gt;&lt;property id=&quot;20307&quot; value=&quot;259&quot;/&gt;&lt;/object&gt;&lt;object type=&quot;3&quot; unique_id=&quot;10015&quot;&gt;&lt;property id=&quot;20148&quot; value=&quot;5&quot;/&gt;&lt;property id=&quot;20300&quot; value=&quot;Slide 12 - &amp;quot;2. Increment &amp;amp; Decrement Operator&amp;quot;&quot;/&gt;&lt;property id=&quot;20307&quot; value=&quot;260&quot;/&gt;&lt;/object&gt;&lt;object type=&quot;3&quot; unique_id=&quot;10016&quot;&gt;&lt;property id=&quot;20148&quot; value=&quot;5&quot;/&gt;&lt;property id=&quot;20300&quot; value=&quot;Slide 16 - &amp;quot;3. Relational Operator &amp;quot;&quot;/&gt;&lt;property id=&quot;20307&quot; value=&quot;261&quot;/&gt;&lt;/object&gt;&lt;object type=&quot;3&quot; unique_id=&quot;10017&quot;&gt;&lt;property id=&quot;20148&quot; value=&quot;5&quot;/&gt;&lt;property id=&quot;20300&quot; value=&quot;Slide 17 - &amp;quot;4. Logical Operators&amp;quot;&quot;/&gt;&lt;property id=&quot;20307&quot; value=&quot;262&quot;/&gt;&lt;/object&gt;&lt;object type=&quot;3&quot; unique_id=&quot;10018&quot;&gt;&lt;property id=&quot;20148&quot; value=&quot;5&quot;/&gt;&lt;property id=&quot;20300&quot; value=&quot;Slide 18 - &amp;quot;5. Conditional Operator&amp;quot;&quot;/&gt;&lt;property id=&quot;20307&quot; value=&quot;263&quot;/&gt;&lt;/object&gt;&lt;object type=&quot;3&quot; unique_id=&quot;10019&quot;&gt;&lt;property id=&quot;20148&quot; value=&quot;5&quot;/&gt;&lt;property id=&quot;20300&quot; value=&quot;Slide 19 - &amp;quot;INPUT AND OUTPUT STATEMENTS&amp;quot;&quot;/&gt;&lt;property id=&quot;20307&quot; value=&quot;264&quot;/&gt;&lt;/object&gt;&lt;object type=&quot;3&quot; unique_id=&quot;10020&quot;&gt;&lt;property id=&quot;20148&quot; value=&quot;5&quot;/&gt;&lt;property id=&quot;20300&quot; value=&quot;Slide 23 - &amp;quot;OUTPUT STATEMENT &amp;quot;&quot;/&gt;&lt;property id=&quot;20307&quot; value=&quot;265&quot;/&gt;&lt;/object&gt;&lt;object type=&quot;3&quot; unique_id=&quot;10021&quot;&gt;&lt;property id=&quot;20148&quot; value=&quot;5&quot;/&gt;&lt;property id=&quot;20300&quot; value=&quot;Slide 24 - &amp;quot;Exercises&amp;quot;&quot;/&gt;&lt;property id=&quot;20307&quot; value=&quot;266&quot;/&gt;&lt;/object&gt;&lt;object type=&quot;3&quot; unique_id=&quot;10022&quot;&gt;&lt;property id=&quot;20148&quot; value=&quot;5&quot;/&gt;&lt;property id=&quot;20300&quot; value=&quot;Slide 34&quot;/&gt;&lt;property id=&quot;20307&quot; value=&quot;267&quot;/&gt;&lt;/object&gt;&lt;object type=&quot;3&quot; unique_id=&quot;10023&quot;&gt;&lt;property id=&quot;20148&quot; value=&quot;5&quot;/&gt;&lt;property id=&quot;20300&quot; value=&quot;Slide 35&quot;/&gt;&lt;property id=&quot;20307&quot; value=&quot;268&quot;/&gt;&lt;/object&gt;&lt;object type=&quot;3&quot; unique_id=&quot;10024&quot;&gt;&lt;property id=&quot;20148&quot; value=&quot;5&quot;/&gt;&lt;property id=&quot;20300&quot; value=&quot;Slide 36&quot;/&gt;&lt;property id=&quot;20307&quot; value=&quot;269&quot;/&gt;&lt;/object&gt;&lt;object type=&quot;3&quot; unique_id=&quot;10025&quot;&gt;&lt;property id=&quot;20148&quot; value=&quot;5&quot;/&gt;&lt;property id=&quot;20300&quot; value=&quot;Slide 37&quot;/&gt;&lt;property id=&quot;20307&quot; value=&quot;270&quot;/&gt;&lt;/object&gt;&lt;object type=&quot;3&quot; unique_id=&quot;10026&quot;&gt;&lt;property id=&quot;20148&quot; value=&quot;5&quot;/&gt;&lt;property id=&quot;20300&quot; value=&quot;Slide 38&quot;/&gt;&lt;property id=&quot;20307&quot; value=&quot;271&quot;/&gt;&lt;/object&gt;&lt;object type=&quot;3&quot; unique_id=&quot;10027&quot;&gt;&lt;property id=&quot;20148&quot; value=&quot;5&quot;/&gt;&lt;property id=&quot;20300&quot; value=&quot;Slide 39&quot;/&gt;&lt;property id=&quot;20307&quot; value=&quot;272&quot;/&gt;&lt;/object&gt;&lt;object type=&quot;3&quot; unique_id=&quot;10510&quot;&gt;&lt;property id=&quot;20148&quot; value=&quot;5&quot;/&gt;&lt;property id=&quot;20300&quot; value=&quot;Slide 13 - &amp;quot;2. Increment &amp;amp; Decrement Operator (cont)&amp;quot;&quot;/&gt;&lt;property id=&quot;20307&quot; value=&quot;280&quot;/&gt;&lt;/object&gt;&lt;object type=&quot;3&quot; unique_id=&quot;10754&quot;&gt;&lt;property id=&quot;20148&quot; value=&quot;5&quot;/&gt;&lt;property id=&quot;20300&quot; value=&quot;Slide 14 - &amp;quot;2. Increment &amp;amp; Decrement Operator (cont)&amp;quot;&quot;/&gt;&lt;property id=&quot;20307&quot; value=&quot;281&quot;/&gt;&lt;/object&gt;&lt;object type=&quot;3&quot; unique_id=&quot;10951&quot;&gt;&lt;property id=&quot;20148&quot; value=&quot;5&quot;/&gt;&lt;property id=&quot;20300&quot; value=&quot;Slide 15 - &amp;quot;2. Increment &amp;amp; Decrement Operator (cont)&amp;quot;&quot;/&gt;&lt;property id=&quot;20307&quot; value=&quot;282&quot;/&gt;&lt;/object&gt;&lt;object type=&quot;3&quot; unique_id=&quot;11503&quot;&gt;&lt;property id=&quot;20148&quot; value=&quot;5&quot;/&gt;&lt;property id=&quot;20300&quot; value=&quot;Slide 20 - &amp;quot;INPUT AND OUTPUT STATEMENTS (cont)&amp;quot;&quot;/&gt;&lt;property id=&quot;20307&quot; value=&quot;283&quot;/&gt;&lt;/object&gt;&lt;object type=&quot;3&quot; unique_id=&quot;11714&quot;&gt;&lt;property id=&quot;20148&quot; value=&quot;5&quot;/&gt;&lt;property id=&quot;20300&quot; value=&quot;Slide 21 - &amp;quot;INPUT AND OUTPUT STATEMENTS (cont)&amp;quot;&quot;/&gt;&lt;property id=&quot;20307&quot; value=&quot;284&quot;/&gt;&lt;/object&gt;&lt;object type=&quot;3&quot; unique_id=&quot;11870&quot;&gt;&lt;property id=&quot;20148&quot; value=&quot;5&quot;/&gt;&lt;property id=&quot;20300&quot; value=&quot;Slide 22 - &amp;quot;INPUT AND OUTPUT STATEMENTS (cont)&amp;quot;&quot;/&gt;&lt;property id=&quot;20307&quot; value=&quot;285&quot;/&gt;&lt;/object&gt;&lt;object type=&quot;3&quot; unique_id=&quot;11967&quot;&gt;&lt;property id=&quot;20148&quot; value=&quot;5&quot;/&gt;&lt;property id=&quot;20300&quot; value=&quot;Slide 25 - &amp;quot;Exercises&amp;quot;&quot;/&gt;&lt;property id=&quot;20307&quot; value=&quot;286&quot;/&gt;&lt;/object&gt;&lt;object type=&quot;3&quot; unique_id=&quot;12067&quot;&gt;&lt;property id=&quot;20148&quot; value=&quot;5&quot;/&gt;&lt;property id=&quot;20300&quot; value=&quot;Slide 26 - &amp;quot;Exercises&amp;quot;&quot;/&gt;&lt;property id=&quot;20307&quot; value=&quot;287&quot;/&gt;&lt;/object&gt;&lt;object type=&quot;3&quot; unique_id=&quot;12238&quot;&gt;&lt;property id=&quot;20148&quot; value=&quot;5&quot;/&gt;&lt;property id=&quot;20300&quot; value=&quot;Slide 27 - &amp;quot;Example Programs&amp;quot;&quot;/&gt;&lt;property id=&quot;20307&quot; value=&quot;288&quot;/&gt;&lt;/object&gt;&lt;object type=&quot;3&quot; unique_id=&quot;12344&quot;&gt;&lt;property id=&quot;20148&quot; value=&quot;5&quot;/&gt;&lt;property id=&quot;20300&quot; value=&quot;Slide 28 - &amp;quot;Example Programs&amp;quot;&quot;/&gt;&lt;property id=&quot;20307&quot; value=&quot;289&quot;/&gt;&lt;/object&gt;&lt;object type=&quot;3&quot; unique_id=&quot;12597&quot;&gt;&lt;property id=&quot;20148&quot; value=&quot;5&quot;/&gt;&lt;property id=&quot;20300&quot; value=&quot;Slide 29 - &amp;quot;Example Programs&amp;quot;&quot;/&gt;&lt;property id=&quot;20307&quot; value=&quot;290&quot;/&gt;&lt;/object&gt;&lt;object type=&quot;3&quot; unique_id=&quot;12598&quot;&gt;&lt;property id=&quot;20148&quot; value=&quot;5&quot;/&gt;&lt;property id=&quot;20300&quot; value=&quot;Slide 30 - &amp;quot;Example Programs&amp;quot;&quot;/&gt;&lt;property id=&quot;20307&quot; value=&quot;292&quot;/&gt;&lt;/object&gt;&lt;object type=&quot;3&quot; unique_id=&quot;12599&quot;&gt;&lt;property id=&quot;20148&quot; value=&quot;5&quot;/&gt;&lt;property id=&quot;20300&quot; value=&quot;Slide 32 - &amp;quot;Example Programs&amp;quot;&quot;/&gt;&lt;property id=&quot;20307&quot; value=&quot;291&quot;/&gt;&lt;/object&gt;&lt;object type=&quot;3&quot; unique_id=&quot;12795&quot;&gt;&lt;property id=&quot;20148&quot; value=&quot;5&quot;/&gt;&lt;property id=&quot;20300&quot; value=&quot;Slide 31 - &amp;quot;Example Programs&amp;quot;&quot;/&gt;&lt;property id=&quot;20307&quot; value=&quot;293&quot;/&gt;&lt;/object&gt;&lt;object type=&quot;3&quot; unique_id=&quot;12916&quot;&gt;&lt;property id=&quot;20148&quot; value=&quot;5&quot;/&gt;&lt;property id=&quot;20300&quot; value=&quot;Slide 33 - &amp;quot;Example Programs&amp;quot;&quot;/&gt;&lt;property id=&quot;20307&quot; value=&quot;294&quot;/&gt;&lt;/object&gt;&lt;/object&gt;&lt;object type=&quot;8&quot; unique_id=&quot;10054&quot;&gt;&lt;/object&gt;&lt;/object&gt;&lt;/database&gt;"/>
  <p:tag name="SECTOMILLISECCONVERTED" val="1"/>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SeoKeywords xmlns="http://schemas.microsoft.com/sharepoint/v3" xsi:nil="true"/>
    <PublishingVariationGroupID xmlns="http://schemas.microsoft.com/sharepoint/v3" xsi:nil="true"/>
    <Audience xmlns="http://schemas.microsoft.com/sharepoint/v3" xsi:nil="true"/>
    <PublishingIsFurlPage xmlns="http://schemas.microsoft.com/sharepoint/v3" xsi:nil="true"/>
    <PublishingExpirationDate xmlns="http://schemas.microsoft.com/sharepoint/v3" xsi:nil="true"/>
    <SeoBrowserTitle xmlns="http://schemas.microsoft.com/sharepoint/v3" xsi:nil="true"/>
    <PublishingContactPicture xmlns="http://schemas.microsoft.com/sharepoint/v3">
      <Url xsi:nil="true"/>
      <Description xsi:nil="true"/>
    </PublishingContactPicture>
    <PublishingStartDate xmlns="http://schemas.microsoft.com/sharepoint/v3" xsi:nil="true"/>
    <SeoRobotsNoIndex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55619FDD3AE6EC4BA294AC8E2082D437" ma:contentTypeVersion="3" ma:contentTypeDescription="Page is a system content type template created by the Publishing Resources feature. The column templates from Page will be added to all Pages libraries created by the Publishing feature." ma:contentTypeScope="" ma:versionID="270f77fe8998a15bffba3659540e6f6e">
  <xsd:schema xmlns:xsd="http://www.w3.org/2001/XMLSchema" xmlns:xs="http://www.w3.org/2001/XMLSchema" xmlns:p="http://schemas.microsoft.com/office/2006/metadata/properties" xmlns:ns1="http://schemas.microsoft.com/sharepoint/v3" targetNamespace="http://schemas.microsoft.com/office/2006/metadata/properties" ma:root="true" ma:fieldsID="1ce4810a982b6c7d8d47f90aec4cc8c0"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SeoBrowserTitle" minOccurs="0"/>
                <xsd:element ref="ns1:SeoMetaDescription" minOccurs="0"/>
                <xsd:element ref="ns1:SeoKeywords" minOccurs="0"/>
                <xsd:element ref="ns1:SeoRobotsNoIndex"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SeoBrowserTitle" ma:index="21"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2"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23" nillable="true" ma:displayName="Meta Keywords" ma:description="Meta Keywords" ma:hidden="true" ma:internalName="SeoKeywords">
      <xsd:simpleType>
        <xsd:restriction base="dms:Text"/>
      </xsd:simpleType>
    </xsd:element>
    <xsd:element name="SeoRobotsNoIndex" ma:index="24"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DA3046-5DC5-47E0-A791-38F7C3B2DC8A}">
  <ds:schemaRefs>
    <ds:schemaRef ds:uri="http://schemas.microsoft.com/office/2006/documentManagement/types"/>
    <ds:schemaRef ds:uri="http://purl.org/dc/elements/1.1/"/>
    <ds:schemaRef ds:uri="http://schemas.microsoft.com/office/2006/metadata/properties"/>
    <ds:schemaRef ds:uri="http://www.w3.org/XML/1998/namespace"/>
    <ds:schemaRef ds:uri="b633f75a-fc1a-4c86-a636-fc08070b12f1"/>
    <ds:schemaRef ds:uri="http://schemas.openxmlformats.org/package/2006/metadata/core-properties"/>
    <ds:schemaRef ds:uri="http://schemas.microsoft.com/office/infopath/2007/PartnerControls"/>
    <ds:schemaRef ds:uri="3c56bc01-328c-478a-9ccb-e7549bb6cd3a"/>
    <ds:schemaRef ds:uri="http://purl.org/dc/dcmitype/"/>
    <ds:schemaRef ds:uri="http://purl.org/dc/terms/"/>
  </ds:schemaRefs>
</ds:datastoreItem>
</file>

<file path=customXml/itemProps2.xml><?xml version="1.0" encoding="utf-8"?>
<ds:datastoreItem xmlns:ds="http://schemas.openxmlformats.org/officeDocument/2006/customXml" ds:itemID="{A440DEE9-620F-4971-85FE-73F0C53FE2F1}"/>
</file>

<file path=customXml/itemProps3.xml><?xml version="1.0" encoding="utf-8"?>
<ds:datastoreItem xmlns:ds="http://schemas.openxmlformats.org/officeDocument/2006/customXml" ds:itemID="{D295BC58-F3E5-410D-874D-93B2012550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2631</TotalTime>
  <Words>901</Words>
  <Application>Microsoft Office PowerPoint</Application>
  <PresentationFormat>Widescreen</PresentationFormat>
  <Paragraphs>133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Century Gothic</vt:lpstr>
      <vt:lpstr>Felix Titling</vt:lpstr>
      <vt:lpstr>Times New Roman</vt:lpstr>
      <vt:lpstr>Wingdings</vt:lpstr>
      <vt:lpstr>Vapor Trail</vt:lpstr>
      <vt:lpstr> control structures - II      Chapter – 06   </vt:lpstr>
      <vt:lpstr>TOPICS</vt:lpstr>
      <vt:lpstr>Definition</vt:lpstr>
      <vt:lpstr>Repetition/Loop control structure</vt:lpstr>
      <vt:lpstr>PowerPoint Presentation</vt:lpstr>
      <vt:lpstr>PowerPoint Presentation</vt:lpstr>
      <vt:lpstr>PowerPoint Presentation</vt:lpstr>
      <vt:lpstr>2. do - while loop</vt:lpstr>
      <vt:lpstr>2. do - while loop</vt:lpstr>
      <vt:lpstr>Difference between do while and while statements</vt:lpstr>
      <vt:lpstr>3. For loop statement</vt:lpstr>
      <vt:lpstr>3. For loop statement</vt:lpstr>
      <vt:lpstr>3. For loop statement</vt:lpstr>
      <vt:lpstr>Keywords : break and continue</vt:lpstr>
      <vt:lpstr>Keywords : break and continue</vt:lpstr>
      <vt:lpstr>Exercises - Task</vt:lpstr>
      <vt:lpstr>Algorithms &amp; tasks </vt:lpstr>
      <vt:lpstr>Algorithms &amp; tasks </vt:lpstr>
      <vt:lpstr>Algorithms &amp; tasks </vt:lpstr>
      <vt:lpstr>Algorithms &amp; tasks </vt:lpstr>
      <vt:lpstr>Algorithms &amp; tasks </vt:lpstr>
      <vt:lpstr>Algorithms &amp; tasks </vt:lpstr>
      <vt:lpstr>Algorithms &amp; tasks </vt:lpstr>
      <vt:lpstr>Good luck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163 - Programming Concepts</dc:title>
  <dc:creator>Feroz Mohammed</dc:creator>
  <cp:lastModifiedBy>Feroz Mohammed</cp:lastModifiedBy>
  <cp:revision>420</cp:revision>
  <dcterms:created xsi:type="dcterms:W3CDTF">2020-08-29T11:01:32Z</dcterms:created>
  <dcterms:modified xsi:type="dcterms:W3CDTF">2021-03-12T11:53:11Z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0x010100C568DB52D9D0A14D9B2FDCC96666E9F2007948130EC3DB064584E219954237AF390055619FDD3AE6EC4BA294AC8E2082D437</vt:lpwstr>
  </property>
</Properties>
</file>