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73" r:id="rId6"/>
    <p:sldId id="274" r:id="rId7"/>
    <p:sldId id="275" r:id="rId8"/>
    <p:sldId id="278" r:id="rId9"/>
    <p:sldId id="279" r:id="rId10"/>
    <p:sldId id="280" r:id="rId11"/>
    <p:sldId id="281" r:id="rId12"/>
    <p:sldId id="282" r:id="rId13"/>
    <p:sldId id="283" r:id="rId14"/>
    <p:sldId id="284" r:id="rId15"/>
    <p:sldId id="286" r:id="rId16"/>
    <p:sldId id="289" r:id="rId17"/>
    <p:sldId id="290" r:id="rId18"/>
    <p:sldId id="291" r:id="rId19"/>
    <p:sldId id="292" r:id="rId20"/>
    <p:sldId id="293" r:id="rId21"/>
    <p:sldId id="294" r:id="rId22"/>
    <p:sldId id="295" r:id="rId23"/>
    <p:sldId id="296" r:id="rId24"/>
    <p:sldId id="304" r:id="rId25"/>
    <p:sldId id="277" r:id="rId26"/>
    <p:sldId id="298" r:id="rId27"/>
    <p:sldId id="297" r:id="rId28"/>
    <p:sldId id="303" r:id="rId29"/>
    <p:sldId id="299" r:id="rId30"/>
    <p:sldId id="276" r:id="rId31"/>
    <p:sldId id="300" r:id="rId32"/>
    <p:sldId id="301" r:id="rId33"/>
    <p:sldId id="302" r:id="rId3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96404" autoAdjust="0"/>
  </p:normalViewPr>
  <p:slideViewPr>
    <p:cSldViewPr snapToGrid="0">
      <p:cViewPr varScale="1">
        <p:scale>
          <a:sx n="108" d="100"/>
          <a:sy n="108" d="100"/>
        </p:scale>
        <p:origin x="111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35727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71638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60804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265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43040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28631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51141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803781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61971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28020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88999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69689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DAFFB6-05D7-4D9E-B642-308B59601995}"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13587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DAFFB6-05D7-4D9E-B642-308B59601995}"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81531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AFFB6-05D7-4D9E-B642-308B59601995}"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9666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41614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09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DAFFB6-05D7-4D9E-B642-308B59601995}" type="datetimeFigureOut">
              <a:rPr lang="en-US" smtClean="0"/>
              <a:t>3/11/2021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13A124-768A-41B7-A445-CC0D72999897}" type="slidenum">
              <a:rPr lang="en-US" smtClean="0"/>
              <a:t>‹#›</a:t>
            </a:fld>
            <a:endParaRPr lang="en-US"/>
          </a:p>
        </p:txBody>
      </p:sp>
    </p:spTree>
    <p:extLst>
      <p:ext uri="{BB962C8B-B14F-4D97-AF65-F5344CB8AC3E}">
        <p14:creationId xmlns:p14="http://schemas.microsoft.com/office/powerpoint/2010/main" val="22670888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b="0" i="0" u="none"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1547" y="2101321"/>
            <a:ext cx="10232501" cy="1854558"/>
          </a:xfrm>
        </p:spPr>
        <p:txBody>
          <a:bodyPr anchor="ctr">
            <a:noAutofit/>
          </a:bodyPr>
          <a:lstStyle/>
          <a:p>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54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control structures - I </a:t>
            </a: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t>
            </a: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t>
            </a:r>
            <a:r>
              <a:rPr lang="en-US" sz="4000" b="1" cap="none" dirty="0" smtClean="0">
                <a:ln w="0"/>
                <a:solidFill>
                  <a:srgbClr val="FF0000"/>
                </a:solidFill>
                <a:effectLst>
                  <a:reflection blurRad="6350" stA="53000" endA="300" endPos="35500" dir="5400000" sy="-90000" algn="bl" rotWithShape="0"/>
                </a:effectLst>
                <a:latin typeface="Felix Titling" panose="04060505060202020A04" pitchFamily="82" charset="0"/>
              </a:rPr>
              <a:t>Chapter – 05</a:t>
            </a:r>
            <a:br>
              <a:rPr lang="en-US" sz="4000" b="1" cap="none" dirty="0" smtClean="0">
                <a:ln w="0"/>
                <a:solidFill>
                  <a:srgbClr val="FF0000"/>
                </a:solidFill>
                <a:effectLst>
                  <a:reflection blurRad="6350" stA="53000" endA="300" endPos="35500" dir="5400000" sy="-90000" algn="bl" rotWithShape="0"/>
                </a:effectLst>
                <a:latin typeface="Felix Titling" panose="04060505060202020A04" pitchFamily="82" charset="0"/>
              </a:rPr>
            </a:br>
            <a: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endPar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endParaRPr>
          </a:p>
        </p:txBody>
      </p:sp>
    </p:spTree>
    <p:extLst>
      <p:ext uri="{BB962C8B-B14F-4D97-AF65-F5344CB8AC3E}">
        <p14:creationId xmlns:p14="http://schemas.microsoft.com/office/powerpoint/2010/main" val="1391416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326" y="272882"/>
            <a:ext cx="8610600" cy="1293028"/>
          </a:xfrm>
        </p:spPr>
        <p:txBody>
          <a:bodyPr>
            <a:normAutofit/>
          </a:bodyPr>
          <a:lstStyle/>
          <a:p>
            <a:r>
              <a:rPr lang="en-US" sz="2400" b="1" dirty="0">
                <a:solidFill>
                  <a:srgbClr val="FF0000"/>
                </a:solidFill>
              </a:rPr>
              <a:t>Selection control structure</a:t>
            </a:r>
          </a:p>
        </p:txBody>
      </p:sp>
      <p:sp>
        <p:nvSpPr>
          <p:cNvPr id="3" name="Content Placeholder 2"/>
          <p:cNvSpPr>
            <a:spLocks noGrp="1"/>
          </p:cNvSpPr>
          <p:nvPr>
            <p:ph idx="1"/>
          </p:nvPr>
        </p:nvSpPr>
        <p:spPr>
          <a:xfrm>
            <a:off x="537755" y="1369967"/>
            <a:ext cx="11784874" cy="4606290"/>
          </a:xfrm>
        </p:spPr>
        <p:txBody>
          <a:bodyPr>
            <a:normAutofit/>
          </a:bodyPr>
          <a:lstStyle/>
          <a:p>
            <a:pPr marL="0" indent="0" algn="just">
              <a:buNone/>
            </a:pPr>
            <a:r>
              <a:rPr lang="en-US" sz="2400" b="1" dirty="0">
                <a:solidFill>
                  <a:srgbClr val="FF0000"/>
                </a:solidFill>
              </a:rPr>
              <a:t>3. Nested if –else statements</a:t>
            </a:r>
            <a:r>
              <a:rPr lang="en-US" sz="2400" b="1" dirty="0" smtClean="0">
                <a:solidFill>
                  <a:srgbClr val="FF0000"/>
                </a:solidFill>
              </a:rPr>
              <a:t>:</a:t>
            </a:r>
          </a:p>
          <a:p>
            <a:pPr marL="0" indent="0" algn="just">
              <a:buNone/>
            </a:pPr>
            <a:r>
              <a:rPr lang="en-US" sz="2400" dirty="0">
                <a:solidFill>
                  <a:srgbClr val="FF0000"/>
                </a:solidFill>
              </a:rPr>
              <a:t>Program 4.4: </a:t>
            </a:r>
            <a:r>
              <a:rPr lang="en-US" sz="2400" dirty="0"/>
              <a:t>Write a java program to demonstrate nested if - else statements.</a:t>
            </a:r>
          </a:p>
          <a:p>
            <a:pPr marL="0" indent="0" algn="just">
              <a:buNone/>
            </a:pPr>
            <a:endParaRPr lang="en-US" sz="2400" dirty="0"/>
          </a:p>
        </p:txBody>
      </p:sp>
      <p:sp>
        <p:nvSpPr>
          <p:cNvPr id="6" name="Rectangle 5"/>
          <p:cNvSpPr/>
          <p:nvPr/>
        </p:nvSpPr>
        <p:spPr>
          <a:xfrm>
            <a:off x="870858" y="2213942"/>
            <a:ext cx="9818914" cy="4524315"/>
          </a:xfrm>
          <a:prstGeom prst="rect">
            <a:avLst/>
          </a:prstGeom>
        </p:spPr>
        <p:txBody>
          <a:bodyPr wrap="square">
            <a:spAutoFit/>
          </a:bodyPr>
          <a:lstStyle/>
          <a:p>
            <a:endParaRPr lang="en-US" dirty="0" smtClean="0"/>
          </a:p>
          <a:p>
            <a:r>
              <a:rPr lang="en-US" dirty="0" smtClean="0"/>
              <a:t>class </a:t>
            </a:r>
            <a:r>
              <a:rPr lang="en-US" dirty="0" err="1" smtClean="0"/>
              <a:t>NestedIfElse</a:t>
            </a:r>
            <a:r>
              <a:rPr lang="en-US" dirty="0" smtClean="0"/>
              <a:t> {</a:t>
            </a:r>
            <a:endParaRPr lang="en-US" dirty="0"/>
          </a:p>
          <a:p>
            <a:r>
              <a:rPr lang="en-US" dirty="0"/>
              <a:t>public static void main(String[] </a:t>
            </a:r>
            <a:r>
              <a:rPr lang="en-US" dirty="0" err="1"/>
              <a:t>args</a:t>
            </a:r>
            <a:r>
              <a:rPr lang="en-US" dirty="0" smtClean="0"/>
              <a:t>) {</a:t>
            </a:r>
            <a:endParaRPr lang="en-US" dirty="0"/>
          </a:p>
          <a:p>
            <a:r>
              <a:rPr lang="en-US" dirty="0" smtClean="0"/>
              <a:t>   int </a:t>
            </a:r>
            <a:r>
              <a:rPr lang="en-US" dirty="0"/>
              <a:t>day=3;</a:t>
            </a:r>
          </a:p>
          <a:p>
            <a:r>
              <a:rPr lang="en-US" dirty="0" smtClean="0"/>
              <a:t>   if(day</a:t>
            </a:r>
            <a:r>
              <a:rPr lang="en-US" dirty="0"/>
              <a:t>==1)</a:t>
            </a:r>
          </a:p>
          <a:p>
            <a:r>
              <a:rPr lang="en-US" dirty="0" smtClean="0"/>
              <a:t>       System.out.println </a:t>
            </a:r>
            <a:r>
              <a:rPr lang="en-US" dirty="0"/>
              <a:t>("Sunday");</a:t>
            </a:r>
          </a:p>
          <a:p>
            <a:r>
              <a:rPr lang="en-US" dirty="0" smtClean="0"/>
              <a:t>   else </a:t>
            </a:r>
            <a:r>
              <a:rPr lang="en-US" dirty="0"/>
              <a:t>if(day==2)</a:t>
            </a:r>
          </a:p>
          <a:p>
            <a:r>
              <a:rPr lang="en-US" dirty="0" smtClean="0"/>
              <a:t>     System.out.println </a:t>
            </a:r>
            <a:r>
              <a:rPr lang="en-US" dirty="0"/>
              <a:t>(" Monday");</a:t>
            </a:r>
          </a:p>
          <a:p>
            <a:r>
              <a:rPr lang="en-US" dirty="0" smtClean="0"/>
              <a:t>   else </a:t>
            </a:r>
            <a:r>
              <a:rPr lang="en-US" dirty="0"/>
              <a:t>if(day==3)</a:t>
            </a:r>
          </a:p>
          <a:p>
            <a:r>
              <a:rPr lang="en-US" dirty="0" smtClean="0"/>
              <a:t>    System.out.println </a:t>
            </a:r>
            <a:r>
              <a:rPr lang="en-US" dirty="0"/>
              <a:t>("Tuesday")</a:t>
            </a:r>
          </a:p>
          <a:p>
            <a:r>
              <a:rPr lang="en-US" dirty="0" smtClean="0"/>
              <a:t>   else </a:t>
            </a:r>
            <a:r>
              <a:rPr lang="en-US" dirty="0"/>
              <a:t>if(day==4)</a:t>
            </a:r>
          </a:p>
          <a:p>
            <a:r>
              <a:rPr lang="en-US" dirty="0" smtClean="0"/>
              <a:t>    System.out.println </a:t>
            </a:r>
            <a:r>
              <a:rPr lang="en-US" dirty="0"/>
              <a:t>(" Wednesday");</a:t>
            </a:r>
          </a:p>
          <a:p>
            <a:r>
              <a:rPr lang="en-US" dirty="0" smtClean="0"/>
              <a:t>   else </a:t>
            </a:r>
            <a:r>
              <a:rPr lang="en-US" dirty="0"/>
              <a:t>if(day==5)</a:t>
            </a:r>
          </a:p>
          <a:p>
            <a:r>
              <a:rPr lang="en-US" dirty="0" smtClean="0"/>
              <a:t>   System.out.println </a:t>
            </a:r>
            <a:r>
              <a:rPr lang="en-US" dirty="0"/>
              <a:t>("Thursday")</a:t>
            </a:r>
          </a:p>
          <a:p>
            <a:r>
              <a:rPr lang="en-US" dirty="0" smtClean="0"/>
              <a:t>  }</a:t>
            </a:r>
          </a:p>
          <a:p>
            <a:r>
              <a:rPr lang="en-US" dirty="0"/>
              <a:t>}</a:t>
            </a:r>
          </a:p>
        </p:txBody>
      </p:sp>
    </p:spTree>
    <p:extLst>
      <p:ext uri="{BB962C8B-B14F-4D97-AF65-F5344CB8AC3E}">
        <p14:creationId xmlns:p14="http://schemas.microsoft.com/office/powerpoint/2010/main" val="2118903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326" y="272882"/>
            <a:ext cx="8610600" cy="1293028"/>
          </a:xfrm>
        </p:spPr>
        <p:txBody>
          <a:bodyPr>
            <a:normAutofit/>
          </a:bodyPr>
          <a:lstStyle/>
          <a:p>
            <a:r>
              <a:rPr lang="en-US" sz="2400" b="1" dirty="0">
                <a:solidFill>
                  <a:srgbClr val="FF0000"/>
                </a:solidFill>
              </a:rPr>
              <a:t>Selection control structure</a:t>
            </a:r>
          </a:p>
        </p:txBody>
      </p:sp>
      <p:sp>
        <p:nvSpPr>
          <p:cNvPr id="3" name="Content Placeholder 2"/>
          <p:cNvSpPr>
            <a:spLocks noGrp="1"/>
          </p:cNvSpPr>
          <p:nvPr>
            <p:ph idx="1"/>
          </p:nvPr>
        </p:nvSpPr>
        <p:spPr>
          <a:xfrm>
            <a:off x="190025" y="1421483"/>
            <a:ext cx="11784874" cy="4606290"/>
          </a:xfrm>
        </p:spPr>
        <p:txBody>
          <a:bodyPr>
            <a:normAutofit/>
          </a:bodyPr>
          <a:lstStyle/>
          <a:p>
            <a:pPr marL="0" indent="0" algn="just">
              <a:buNone/>
            </a:pPr>
            <a:r>
              <a:rPr lang="en-US" sz="2000" b="1" dirty="0" smtClean="0">
                <a:solidFill>
                  <a:srgbClr val="FF0000"/>
                </a:solidFill>
              </a:rPr>
              <a:t>4</a:t>
            </a:r>
            <a:r>
              <a:rPr lang="en-US" sz="2000" b="1" dirty="0">
                <a:solidFill>
                  <a:srgbClr val="FF0000"/>
                </a:solidFill>
              </a:rPr>
              <a:t>. Switch </a:t>
            </a:r>
            <a:r>
              <a:rPr lang="en-US" sz="2000" b="1" dirty="0" smtClean="0">
                <a:solidFill>
                  <a:srgbClr val="FF0000"/>
                </a:solidFill>
              </a:rPr>
              <a:t>case statement</a:t>
            </a:r>
            <a:r>
              <a:rPr lang="en-US" sz="2000" b="1" dirty="0">
                <a:solidFill>
                  <a:srgbClr val="FF0000"/>
                </a:solidFill>
              </a:rPr>
              <a:t>: </a:t>
            </a:r>
            <a:endParaRPr lang="en-US" sz="2000" b="1" dirty="0" smtClean="0">
              <a:solidFill>
                <a:srgbClr val="FF0000"/>
              </a:solidFill>
            </a:endParaRPr>
          </a:p>
          <a:p>
            <a:pPr algn="just"/>
            <a:r>
              <a:rPr lang="en-US" sz="2000" dirty="0" smtClean="0"/>
              <a:t>The </a:t>
            </a:r>
            <a:r>
              <a:rPr lang="en-US" sz="2000" dirty="0"/>
              <a:t>switch statement allows selection among </a:t>
            </a:r>
            <a:r>
              <a:rPr lang="en-US" sz="2000" dirty="0" smtClean="0"/>
              <a:t>the multiple </a:t>
            </a:r>
            <a:r>
              <a:rPr lang="en-US" sz="2000" dirty="0"/>
              <a:t>section of a code depending on the value of an expression. The </a:t>
            </a:r>
            <a:r>
              <a:rPr lang="en-US" sz="2000" dirty="0" smtClean="0"/>
              <a:t>value must </a:t>
            </a:r>
            <a:r>
              <a:rPr lang="en-US" sz="2000" dirty="0"/>
              <a:t>be either </a:t>
            </a:r>
            <a:r>
              <a:rPr lang="en-US" sz="2000" b="1" i="1" dirty="0"/>
              <a:t>integer</a:t>
            </a:r>
            <a:r>
              <a:rPr lang="en-US" sz="2000" dirty="0"/>
              <a:t> or </a:t>
            </a:r>
            <a:r>
              <a:rPr lang="en-US" sz="2000" b="1" i="1" dirty="0" smtClean="0"/>
              <a:t>character</a:t>
            </a:r>
            <a:r>
              <a:rPr lang="en-US" sz="2000" dirty="0" smtClean="0"/>
              <a:t> or </a:t>
            </a:r>
            <a:r>
              <a:rPr lang="en-US" sz="2000" b="1" i="1" dirty="0" smtClean="0"/>
              <a:t>String</a:t>
            </a:r>
            <a:r>
              <a:rPr lang="en-US" sz="2000" dirty="0" smtClean="0"/>
              <a:t> type </a:t>
            </a:r>
            <a:r>
              <a:rPr lang="en-US" sz="2000" dirty="0"/>
              <a:t>only. </a:t>
            </a:r>
            <a:endParaRPr lang="en-US" sz="2000" dirty="0" smtClean="0"/>
          </a:p>
          <a:p>
            <a:pPr algn="just"/>
            <a:r>
              <a:rPr lang="en-US" sz="2000" i="1" dirty="0" smtClean="0"/>
              <a:t>Absence </a:t>
            </a:r>
            <a:r>
              <a:rPr lang="en-US" sz="2000" i="1" dirty="0"/>
              <a:t>of </a:t>
            </a:r>
            <a:r>
              <a:rPr lang="en-US" sz="2000" i="1" dirty="0">
                <a:solidFill>
                  <a:srgbClr val="FF0000"/>
                </a:solidFill>
              </a:rPr>
              <a:t>break</a:t>
            </a:r>
            <a:r>
              <a:rPr lang="en-US" sz="2000" i="1" dirty="0"/>
              <a:t> will execute </a:t>
            </a:r>
            <a:r>
              <a:rPr lang="en-US" sz="2000" i="1" dirty="0" smtClean="0"/>
              <a:t>the subsequent </a:t>
            </a:r>
            <a:r>
              <a:rPr lang="en-US" sz="2000" i="1" dirty="0"/>
              <a:t>cases.</a:t>
            </a:r>
          </a:p>
          <a:p>
            <a:pPr algn="just"/>
            <a:endParaRPr lang="en-US" sz="2000" dirty="0"/>
          </a:p>
        </p:txBody>
      </p:sp>
      <p:pic>
        <p:nvPicPr>
          <p:cNvPr id="5" name="Picture 4"/>
          <p:cNvPicPr>
            <a:picLocks noChangeAspect="1"/>
          </p:cNvPicPr>
          <p:nvPr/>
        </p:nvPicPr>
        <p:blipFill>
          <a:blip r:embed="rId2"/>
          <a:stretch>
            <a:fillRect/>
          </a:stretch>
        </p:blipFill>
        <p:spPr>
          <a:xfrm>
            <a:off x="1121501" y="2815318"/>
            <a:ext cx="4057650" cy="3752850"/>
          </a:xfrm>
          <a:prstGeom prst="rect">
            <a:avLst/>
          </a:prstGeom>
        </p:spPr>
      </p:pic>
      <p:pic>
        <p:nvPicPr>
          <p:cNvPr id="7" name="Picture 6"/>
          <p:cNvPicPr>
            <a:picLocks noChangeAspect="1"/>
          </p:cNvPicPr>
          <p:nvPr/>
        </p:nvPicPr>
        <p:blipFill rotWithShape="1">
          <a:blip r:embed="rId3"/>
          <a:srcRect l="6389" t="3204" r="2308"/>
          <a:stretch/>
        </p:blipFill>
        <p:spPr>
          <a:xfrm>
            <a:off x="7173325" y="2670402"/>
            <a:ext cx="4332875" cy="4042682"/>
          </a:xfrm>
          <a:prstGeom prst="rect">
            <a:avLst/>
          </a:prstGeom>
        </p:spPr>
      </p:pic>
    </p:spTree>
    <p:extLst>
      <p:ext uri="{BB962C8B-B14F-4D97-AF65-F5344CB8AC3E}">
        <p14:creationId xmlns:p14="http://schemas.microsoft.com/office/powerpoint/2010/main" val="2885930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2012931"/>
            <a:ext cx="5334000" cy="4024125"/>
          </a:xfrm>
        </p:spPr>
        <p:txBody>
          <a:bodyPr>
            <a:noAutofit/>
          </a:bodyPr>
          <a:lstStyle/>
          <a:p>
            <a:pPr marL="0" indent="0" algn="just">
              <a:buNone/>
            </a:pPr>
            <a:r>
              <a:rPr lang="en-US" sz="1600" b="1" dirty="0"/>
              <a:t>import </a:t>
            </a:r>
            <a:r>
              <a:rPr lang="en-US" sz="1600" b="1" dirty="0" err="1"/>
              <a:t>java.util.Scanner</a:t>
            </a:r>
            <a:r>
              <a:rPr lang="en-US" sz="1600" b="1" dirty="0"/>
              <a:t>;</a:t>
            </a:r>
          </a:p>
          <a:p>
            <a:pPr marL="0" indent="0" algn="just">
              <a:buNone/>
            </a:pPr>
            <a:r>
              <a:rPr lang="en-US" sz="1600" b="1" dirty="0"/>
              <a:t>class </a:t>
            </a:r>
            <a:r>
              <a:rPr lang="en-US" sz="1600" b="1" dirty="0" err="1" smtClean="0"/>
              <a:t>SwitchExample</a:t>
            </a:r>
            <a:r>
              <a:rPr lang="en-US" sz="1600" b="1" dirty="0" smtClean="0"/>
              <a:t>  </a:t>
            </a:r>
            <a:r>
              <a:rPr lang="en-US" sz="1600" b="1" dirty="0"/>
              <a:t>{</a:t>
            </a:r>
          </a:p>
          <a:p>
            <a:pPr marL="0" indent="0" algn="just">
              <a:buNone/>
            </a:pPr>
            <a:r>
              <a:rPr lang="en-US" sz="1600" b="1" dirty="0"/>
              <a:t>public static void main(String </a:t>
            </a:r>
            <a:r>
              <a:rPr lang="en-US" sz="1600" b="1" dirty="0" err="1"/>
              <a:t>args</a:t>
            </a:r>
            <a:r>
              <a:rPr lang="en-US" sz="1600" b="1" dirty="0"/>
              <a:t>[]) </a:t>
            </a:r>
            <a:r>
              <a:rPr lang="en-US" sz="1600" b="1" dirty="0" smtClean="0"/>
              <a:t> {</a:t>
            </a:r>
            <a:endParaRPr lang="en-US" sz="1600" b="1" dirty="0"/>
          </a:p>
          <a:p>
            <a:pPr marL="0" indent="0" algn="just">
              <a:buNone/>
            </a:pPr>
            <a:r>
              <a:rPr lang="en-US" sz="1600" b="1" dirty="0"/>
              <a:t>int choice;</a:t>
            </a:r>
          </a:p>
          <a:p>
            <a:pPr marL="0" indent="0" algn="just">
              <a:buNone/>
            </a:pPr>
            <a:r>
              <a:rPr lang="en-US" sz="1600" b="1" dirty="0"/>
              <a:t>Scanner input = new Scanner(System.in);</a:t>
            </a:r>
          </a:p>
          <a:p>
            <a:pPr marL="0" indent="0" algn="just">
              <a:buNone/>
            </a:pPr>
            <a:r>
              <a:rPr lang="en-US" sz="1600" b="1" dirty="0"/>
              <a:t>System.out.println("Enter your choice");</a:t>
            </a:r>
          </a:p>
          <a:p>
            <a:pPr marL="0" indent="0" algn="just">
              <a:buNone/>
            </a:pPr>
            <a:r>
              <a:rPr lang="en-US" sz="1600" b="1" dirty="0"/>
              <a:t>choice= </a:t>
            </a:r>
            <a:r>
              <a:rPr lang="en-US" sz="1600" b="1" dirty="0" err="1"/>
              <a:t>input.nextInt</a:t>
            </a:r>
            <a:r>
              <a:rPr lang="en-US" sz="1600" b="1" dirty="0"/>
              <a:t>();</a:t>
            </a:r>
          </a:p>
          <a:p>
            <a:pPr marL="0" indent="0" algn="just">
              <a:buNone/>
            </a:pPr>
            <a:r>
              <a:rPr lang="en-US" sz="1600" b="1" dirty="0"/>
              <a:t>switch(choice) {</a:t>
            </a:r>
          </a:p>
          <a:p>
            <a:pPr marL="0" indent="0" algn="just">
              <a:buNone/>
            </a:pPr>
            <a:r>
              <a:rPr lang="en-US" sz="1600" b="1" dirty="0"/>
              <a:t>case 1:</a:t>
            </a:r>
          </a:p>
          <a:p>
            <a:pPr marL="0" indent="0" algn="just">
              <a:buNone/>
            </a:pPr>
            <a:r>
              <a:rPr lang="en-US" sz="1600" b="1" dirty="0"/>
              <a:t>System.out.println ("Sunday");</a:t>
            </a:r>
          </a:p>
          <a:p>
            <a:pPr marL="0" indent="0" algn="just">
              <a:buNone/>
            </a:pPr>
            <a:r>
              <a:rPr lang="en-US" sz="1600" b="1" dirty="0"/>
              <a:t>break</a:t>
            </a:r>
            <a:r>
              <a:rPr lang="en-US" sz="1600" b="1" dirty="0" smtClean="0"/>
              <a:t>;</a:t>
            </a:r>
          </a:p>
          <a:p>
            <a:pPr marL="0" indent="0" algn="just">
              <a:buNone/>
            </a:pPr>
            <a:r>
              <a:rPr lang="en-US" sz="1600" b="1" dirty="0"/>
              <a:t>case 2:</a:t>
            </a:r>
          </a:p>
          <a:p>
            <a:pPr marL="0" indent="0" algn="just">
              <a:buNone/>
            </a:pPr>
            <a:r>
              <a:rPr lang="en-US" sz="1600" b="1" dirty="0"/>
              <a:t>System.out.println ("Monday");</a:t>
            </a:r>
          </a:p>
          <a:p>
            <a:pPr marL="0" indent="0" algn="just">
              <a:buNone/>
            </a:pPr>
            <a:r>
              <a:rPr lang="en-US" sz="1600" b="1" dirty="0"/>
              <a:t>break;</a:t>
            </a:r>
          </a:p>
          <a:p>
            <a:endParaRPr lang="en-US" sz="1600" dirty="0"/>
          </a:p>
        </p:txBody>
      </p:sp>
      <p:sp>
        <p:nvSpPr>
          <p:cNvPr id="4" name="Content Placeholder 3"/>
          <p:cNvSpPr>
            <a:spLocks noGrp="1"/>
          </p:cNvSpPr>
          <p:nvPr>
            <p:ph sz="half" idx="2"/>
          </p:nvPr>
        </p:nvSpPr>
        <p:spPr>
          <a:xfrm>
            <a:off x="6172199" y="1939359"/>
            <a:ext cx="5334000" cy="4024125"/>
          </a:xfrm>
        </p:spPr>
        <p:txBody>
          <a:bodyPr>
            <a:noAutofit/>
          </a:bodyPr>
          <a:lstStyle/>
          <a:p>
            <a:pPr marL="0" indent="0" algn="just">
              <a:buNone/>
            </a:pPr>
            <a:r>
              <a:rPr lang="en-US" sz="1600" b="1" dirty="0" smtClean="0"/>
              <a:t>case </a:t>
            </a:r>
            <a:r>
              <a:rPr lang="en-US" sz="1600" b="1" dirty="0"/>
              <a:t>3:</a:t>
            </a:r>
          </a:p>
          <a:p>
            <a:pPr marL="0" indent="0" algn="just">
              <a:buNone/>
            </a:pPr>
            <a:r>
              <a:rPr lang="en-US" sz="1600" b="1" dirty="0"/>
              <a:t>System.out.println ("Tuesday");</a:t>
            </a:r>
          </a:p>
          <a:p>
            <a:pPr marL="0" indent="0" algn="just">
              <a:buNone/>
            </a:pPr>
            <a:r>
              <a:rPr lang="en-US" sz="1600" b="1" dirty="0"/>
              <a:t>break;</a:t>
            </a:r>
          </a:p>
          <a:p>
            <a:pPr marL="0" indent="0" algn="just">
              <a:buNone/>
            </a:pPr>
            <a:r>
              <a:rPr lang="en-US" sz="1600" b="1" dirty="0"/>
              <a:t>case 4:</a:t>
            </a:r>
          </a:p>
          <a:p>
            <a:pPr marL="0" indent="0" algn="just">
              <a:buNone/>
            </a:pPr>
            <a:r>
              <a:rPr lang="en-US" sz="1600" b="1" dirty="0"/>
              <a:t>System.out.println ("Wednesday");</a:t>
            </a:r>
          </a:p>
          <a:p>
            <a:pPr marL="0" indent="0" algn="just">
              <a:buNone/>
            </a:pPr>
            <a:r>
              <a:rPr lang="en-US" sz="1600" b="1" dirty="0"/>
              <a:t>break;</a:t>
            </a:r>
          </a:p>
          <a:p>
            <a:pPr marL="0" indent="0" algn="just">
              <a:buNone/>
            </a:pPr>
            <a:r>
              <a:rPr lang="en-US" sz="1600" b="1" dirty="0"/>
              <a:t>case 5:</a:t>
            </a:r>
          </a:p>
          <a:p>
            <a:pPr marL="0" indent="0" algn="just">
              <a:buNone/>
            </a:pPr>
            <a:r>
              <a:rPr lang="en-US" sz="1600" b="1" dirty="0"/>
              <a:t>System.out.println ("Thursday");</a:t>
            </a:r>
          </a:p>
          <a:p>
            <a:pPr marL="0" indent="0" algn="just">
              <a:buNone/>
            </a:pPr>
            <a:r>
              <a:rPr lang="en-US" sz="1600" b="1" dirty="0"/>
              <a:t>break;</a:t>
            </a:r>
          </a:p>
          <a:p>
            <a:pPr marL="0" indent="0" algn="just">
              <a:buNone/>
            </a:pPr>
            <a:r>
              <a:rPr lang="en-US" sz="1600" b="1" dirty="0"/>
              <a:t>default:</a:t>
            </a:r>
          </a:p>
          <a:p>
            <a:pPr marL="0" indent="0" algn="just">
              <a:buNone/>
            </a:pPr>
            <a:r>
              <a:rPr lang="en-US" sz="1600" b="1" dirty="0"/>
              <a:t>System.out.println ("enter 1 to 5 only");</a:t>
            </a:r>
          </a:p>
          <a:p>
            <a:pPr marL="0" indent="0" algn="just">
              <a:buNone/>
            </a:pPr>
            <a:r>
              <a:rPr lang="en-US" sz="1600" b="1" dirty="0"/>
              <a:t>}</a:t>
            </a:r>
          </a:p>
          <a:p>
            <a:pPr marL="0" indent="0" algn="just">
              <a:buNone/>
            </a:pPr>
            <a:r>
              <a:rPr lang="en-US" sz="1600" b="1" dirty="0"/>
              <a:t>}</a:t>
            </a:r>
          </a:p>
          <a:p>
            <a:pPr marL="0" indent="0" algn="just">
              <a:buNone/>
            </a:pPr>
            <a:r>
              <a:rPr lang="en-US" sz="1600" b="1" dirty="0"/>
              <a:t>}</a:t>
            </a:r>
          </a:p>
          <a:p>
            <a:endParaRPr lang="en-US" sz="1600" dirty="0"/>
          </a:p>
        </p:txBody>
      </p:sp>
      <p:sp>
        <p:nvSpPr>
          <p:cNvPr id="5" name="Title 1"/>
          <p:cNvSpPr>
            <a:spLocks noGrp="1"/>
          </p:cNvSpPr>
          <p:nvPr>
            <p:ph type="title"/>
          </p:nvPr>
        </p:nvSpPr>
        <p:spPr>
          <a:xfrm>
            <a:off x="3352800" y="0"/>
            <a:ext cx="8610600" cy="1293028"/>
          </a:xfrm>
        </p:spPr>
        <p:txBody>
          <a:bodyPr>
            <a:normAutofit/>
          </a:bodyPr>
          <a:lstStyle/>
          <a:p>
            <a:r>
              <a:rPr lang="en-US" sz="2000" b="1" dirty="0">
                <a:solidFill>
                  <a:srgbClr val="FF0000"/>
                </a:solidFill>
              </a:rPr>
              <a:t>Selection control structure</a:t>
            </a:r>
          </a:p>
        </p:txBody>
      </p:sp>
      <p:sp>
        <p:nvSpPr>
          <p:cNvPr id="6" name="Rectangle 5"/>
          <p:cNvSpPr/>
          <p:nvPr/>
        </p:nvSpPr>
        <p:spPr>
          <a:xfrm>
            <a:off x="1208314" y="1293028"/>
            <a:ext cx="10297885" cy="646331"/>
          </a:xfrm>
          <a:prstGeom prst="rect">
            <a:avLst/>
          </a:prstGeom>
        </p:spPr>
        <p:txBody>
          <a:bodyPr wrap="square">
            <a:spAutoFit/>
          </a:bodyPr>
          <a:lstStyle/>
          <a:p>
            <a:pPr algn="just"/>
            <a:r>
              <a:rPr lang="en-US" b="1" dirty="0">
                <a:solidFill>
                  <a:srgbClr val="FF0000"/>
                </a:solidFill>
              </a:rPr>
              <a:t>4. Switch </a:t>
            </a:r>
            <a:r>
              <a:rPr lang="en-US" b="1" dirty="0" smtClean="0">
                <a:solidFill>
                  <a:srgbClr val="FF0000"/>
                </a:solidFill>
              </a:rPr>
              <a:t>statement</a:t>
            </a:r>
            <a:endParaRPr lang="en-US" b="1" dirty="0">
              <a:solidFill>
                <a:srgbClr val="FF0000"/>
              </a:solidFill>
            </a:endParaRPr>
          </a:p>
          <a:p>
            <a:pPr algn="just"/>
            <a:r>
              <a:rPr lang="en-US" b="1" dirty="0">
                <a:solidFill>
                  <a:srgbClr val="FF0000"/>
                </a:solidFill>
              </a:rPr>
              <a:t>Program 4.5: </a:t>
            </a:r>
            <a:r>
              <a:rPr lang="en-US" b="1" dirty="0"/>
              <a:t>Re-write the </a:t>
            </a:r>
            <a:r>
              <a:rPr lang="en-US" b="1" dirty="0" smtClean="0"/>
              <a:t>Nested If else program 4.4 using </a:t>
            </a:r>
            <a:r>
              <a:rPr lang="en-US" b="1" dirty="0"/>
              <a:t>switch case statement.</a:t>
            </a:r>
          </a:p>
        </p:txBody>
      </p:sp>
    </p:spTree>
    <p:extLst>
      <p:ext uri="{BB962C8B-B14F-4D97-AF65-F5344CB8AC3E}">
        <p14:creationId xmlns:p14="http://schemas.microsoft.com/office/powerpoint/2010/main" val="3705820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5" y="263630"/>
            <a:ext cx="8610600" cy="1293028"/>
          </a:xfrm>
        </p:spPr>
        <p:txBody>
          <a:bodyPr>
            <a:normAutofit/>
          </a:bodyPr>
          <a:lstStyle/>
          <a:p>
            <a:r>
              <a:rPr lang="en-US" sz="3200" b="1" dirty="0" smtClean="0">
                <a:solidFill>
                  <a:srgbClr val="FF0000"/>
                </a:solidFill>
              </a:rPr>
              <a:t>exercises</a:t>
            </a:r>
            <a:endParaRPr lang="en-US" sz="3200" b="1" dirty="0">
              <a:solidFill>
                <a:srgbClr val="FF0000"/>
              </a:solidFill>
            </a:endParaRPr>
          </a:p>
        </p:txBody>
      </p:sp>
      <p:sp>
        <p:nvSpPr>
          <p:cNvPr id="3" name="Content Placeholder 2"/>
          <p:cNvSpPr>
            <a:spLocks noGrp="1"/>
          </p:cNvSpPr>
          <p:nvPr>
            <p:ph idx="1"/>
          </p:nvPr>
        </p:nvSpPr>
        <p:spPr>
          <a:xfrm>
            <a:off x="489857" y="1719944"/>
            <a:ext cx="11430000" cy="4397827"/>
          </a:xfrm>
        </p:spPr>
        <p:txBody>
          <a:bodyPr/>
          <a:lstStyle/>
          <a:p>
            <a:pPr marL="0" indent="0">
              <a:buNone/>
            </a:pPr>
            <a:r>
              <a:rPr lang="en-US" dirty="0" smtClean="0"/>
              <a:t>1. </a:t>
            </a:r>
            <a:r>
              <a:rPr lang="en-US" b="1" dirty="0" smtClean="0"/>
              <a:t>Suppose </a:t>
            </a:r>
            <a:r>
              <a:rPr lang="en-US" b="1" dirty="0"/>
              <a:t>that x , y and z are int variables and x=10, y=15 and z=20.</a:t>
            </a:r>
          </a:p>
          <a:p>
            <a:pPr marL="0" indent="0">
              <a:buNone/>
            </a:pPr>
            <a:r>
              <a:rPr lang="en-US" b="1" dirty="0"/>
              <a:t>Determine whether the following expression evaluates to true or false</a:t>
            </a:r>
            <a:r>
              <a:rPr lang="en-US" b="1" dirty="0" smtClean="0"/>
              <a:t>.</a:t>
            </a:r>
          </a:p>
          <a:p>
            <a:pPr marL="0" indent="0">
              <a:buNone/>
            </a:pPr>
            <a:r>
              <a:rPr lang="en-US" dirty="0" err="1" smtClean="0"/>
              <a:t>i</a:t>
            </a:r>
            <a:r>
              <a:rPr lang="en-US" dirty="0" smtClean="0"/>
              <a:t>. </a:t>
            </a:r>
            <a:r>
              <a:rPr lang="en-US" dirty="0"/>
              <a:t>!(</a:t>
            </a:r>
            <a:r>
              <a:rPr lang="en-US" dirty="0" smtClean="0"/>
              <a:t>x &gt; 10) </a:t>
            </a:r>
            <a:r>
              <a:rPr lang="en-US" dirty="0" smtClean="0">
                <a:sym typeface="Wingdings" panose="05000000000000000000" pitchFamily="2" charset="2"/>
              </a:rPr>
              <a:t></a:t>
            </a:r>
            <a:endParaRPr lang="en-US" dirty="0"/>
          </a:p>
          <a:p>
            <a:pPr marL="0" indent="0">
              <a:buNone/>
            </a:pPr>
            <a:r>
              <a:rPr lang="en-US" dirty="0"/>
              <a:t>ii. </a:t>
            </a:r>
            <a:r>
              <a:rPr lang="en-US" dirty="0" smtClean="0"/>
              <a:t>(x &lt;= 5 </a:t>
            </a:r>
            <a:r>
              <a:rPr lang="en-US" dirty="0"/>
              <a:t>|| </a:t>
            </a:r>
            <a:r>
              <a:rPr lang="en-US" dirty="0" smtClean="0"/>
              <a:t>y &lt; 15 )   </a:t>
            </a:r>
            <a:r>
              <a:rPr lang="en-US" dirty="0" smtClean="0">
                <a:sym typeface="Wingdings" panose="05000000000000000000" pitchFamily="2" charset="2"/>
              </a:rPr>
              <a:t> </a:t>
            </a:r>
            <a:endParaRPr lang="en-US" dirty="0"/>
          </a:p>
          <a:p>
            <a:pPr marL="0" indent="0">
              <a:buNone/>
            </a:pPr>
            <a:r>
              <a:rPr lang="en-US" dirty="0"/>
              <a:t>iii. (</a:t>
            </a:r>
            <a:r>
              <a:rPr lang="en-US" dirty="0" smtClean="0"/>
              <a:t>x != 5</a:t>
            </a:r>
            <a:r>
              <a:rPr lang="en-US" dirty="0"/>
              <a:t>) &amp;&amp; </a:t>
            </a:r>
            <a:r>
              <a:rPr lang="en-US" dirty="0" smtClean="0"/>
              <a:t>( y != z)   </a:t>
            </a:r>
            <a:r>
              <a:rPr lang="en-US" dirty="0" smtClean="0">
                <a:sym typeface="Wingdings" panose="05000000000000000000" pitchFamily="2" charset="2"/>
              </a:rPr>
              <a:t></a:t>
            </a:r>
            <a:endParaRPr lang="en-US" dirty="0"/>
          </a:p>
          <a:p>
            <a:pPr marL="0" indent="0">
              <a:buNone/>
            </a:pPr>
            <a:r>
              <a:rPr lang="en-US" dirty="0"/>
              <a:t>iv</a:t>
            </a:r>
            <a:r>
              <a:rPr lang="en-US" dirty="0" smtClean="0"/>
              <a:t>.(( </a:t>
            </a:r>
            <a:r>
              <a:rPr lang="en-US" dirty="0"/>
              <a:t>x </a:t>
            </a:r>
            <a:r>
              <a:rPr lang="en-US" dirty="0" smtClean="0"/>
              <a:t>&gt;= z) </a:t>
            </a:r>
            <a:r>
              <a:rPr lang="en-US" dirty="0"/>
              <a:t>|| (</a:t>
            </a:r>
            <a:r>
              <a:rPr lang="en-US" dirty="0" err="1" smtClean="0"/>
              <a:t>x+y</a:t>
            </a:r>
            <a:r>
              <a:rPr lang="en-US" dirty="0" smtClean="0"/>
              <a:t> &gt;= z)) </a:t>
            </a:r>
            <a:r>
              <a:rPr lang="en-US" dirty="0" smtClean="0">
                <a:sym typeface="Wingdings" panose="05000000000000000000" pitchFamily="2" charset="2"/>
              </a:rPr>
              <a:t></a:t>
            </a:r>
            <a:endParaRPr lang="en-US" dirty="0"/>
          </a:p>
          <a:p>
            <a:pPr marL="0" indent="0">
              <a:buNone/>
            </a:pPr>
            <a:r>
              <a:rPr lang="en-US" dirty="0"/>
              <a:t>v. </a:t>
            </a:r>
            <a:r>
              <a:rPr lang="en-US" dirty="0" smtClean="0"/>
              <a:t>((x &lt;= y-2</a:t>
            </a:r>
            <a:r>
              <a:rPr lang="en-US" dirty="0"/>
              <a:t>) &amp;&amp;(</a:t>
            </a:r>
            <a:r>
              <a:rPr lang="en-US" dirty="0" smtClean="0"/>
              <a:t>y &gt;= 2))||(</a:t>
            </a:r>
            <a:r>
              <a:rPr lang="en-US" dirty="0"/>
              <a:t>z-2 </a:t>
            </a:r>
            <a:r>
              <a:rPr lang="en-US" dirty="0" smtClean="0"/>
              <a:t> != 20)   </a:t>
            </a:r>
            <a:r>
              <a:rPr lang="en-US" dirty="0" smtClean="0">
                <a:sym typeface="Wingdings" panose="05000000000000000000" pitchFamily="2" charset="2"/>
              </a:rPr>
              <a:t></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0776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5" y="263630"/>
            <a:ext cx="8610600" cy="1293028"/>
          </a:xfrm>
        </p:spPr>
        <p:txBody>
          <a:bodyPr>
            <a:normAutofit/>
          </a:bodyPr>
          <a:lstStyle/>
          <a:p>
            <a:r>
              <a:rPr lang="en-US" sz="3200" b="1" dirty="0" smtClean="0">
                <a:solidFill>
                  <a:srgbClr val="FF0000"/>
                </a:solidFill>
              </a:rPr>
              <a:t>exercises</a:t>
            </a:r>
            <a:endParaRPr lang="en-US" sz="3200" b="1" dirty="0">
              <a:solidFill>
                <a:srgbClr val="FF0000"/>
              </a:solidFill>
            </a:endParaRPr>
          </a:p>
        </p:txBody>
      </p:sp>
      <p:sp>
        <p:nvSpPr>
          <p:cNvPr id="3" name="Content Placeholder 2"/>
          <p:cNvSpPr>
            <a:spLocks noGrp="1"/>
          </p:cNvSpPr>
          <p:nvPr>
            <p:ph idx="1"/>
          </p:nvPr>
        </p:nvSpPr>
        <p:spPr>
          <a:xfrm>
            <a:off x="740228" y="1639389"/>
            <a:ext cx="10820400" cy="4024125"/>
          </a:xfrm>
        </p:spPr>
        <p:txBody>
          <a:bodyPr/>
          <a:lstStyle/>
          <a:p>
            <a:pPr marL="0" indent="0">
              <a:buNone/>
            </a:pPr>
            <a:r>
              <a:rPr lang="en-US" dirty="0" smtClean="0"/>
              <a:t>2</a:t>
            </a:r>
            <a:r>
              <a:rPr lang="en-US" dirty="0"/>
              <a:t>. </a:t>
            </a:r>
            <a:r>
              <a:rPr lang="en-US" b="1" dirty="0"/>
              <a:t>What is the output of the following java code.? Suppose n = 5</a:t>
            </a:r>
            <a:r>
              <a:rPr lang="en-US" b="1" dirty="0" smtClean="0"/>
              <a:t>.</a:t>
            </a:r>
          </a:p>
          <a:p>
            <a:pPr marL="0" indent="0">
              <a:buNone/>
            </a:pPr>
            <a:endParaRPr lang="en-US" dirty="0" smtClean="0"/>
          </a:p>
          <a:p>
            <a:pPr marL="0" indent="0">
              <a:buNone/>
            </a:pPr>
            <a:r>
              <a:rPr lang="en-US" dirty="0" smtClean="0"/>
              <a:t>if(n&gt;5</a:t>
            </a:r>
            <a:r>
              <a:rPr lang="en-US" dirty="0"/>
              <a:t>)</a:t>
            </a:r>
          </a:p>
          <a:p>
            <a:pPr marL="0" indent="0">
              <a:buNone/>
            </a:pPr>
            <a:r>
              <a:rPr lang="en-US" dirty="0"/>
              <a:t>System.out.println(n);</a:t>
            </a:r>
          </a:p>
          <a:p>
            <a:pPr marL="0" indent="0">
              <a:buNone/>
            </a:pPr>
            <a:r>
              <a:rPr lang="en-US" dirty="0" smtClean="0"/>
              <a:t>n=0;</a:t>
            </a:r>
          </a:p>
          <a:p>
            <a:pPr marL="0" indent="0">
              <a:buNone/>
            </a:pPr>
            <a:r>
              <a:rPr lang="en-US" dirty="0" smtClean="0"/>
              <a:t>else</a:t>
            </a:r>
            <a:endParaRPr lang="en-US" dirty="0"/>
          </a:p>
          <a:p>
            <a:pPr marL="0" indent="0">
              <a:buNone/>
            </a:pPr>
            <a:r>
              <a:rPr lang="en-US" dirty="0"/>
              <a:t>System.out.println("number is zero");</a:t>
            </a:r>
          </a:p>
          <a:p>
            <a:pPr marL="0" indent="0">
              <a:buNone/>
            </a:pPr>
            <a:endParaRPr lang="en-US" dirty="0"/>
          </a:p>
          <a:p>
            <a:pPr marL="0" indent="0">
              <a:buNone/>
            </a:pPr>
            <a:r>
              <a:rPr lang="en-US" dirty="0" smtClean="0">
                <a:sym typeface="Wingdings" panose="05000000000000000000" pitchFamily="2" charset="2"/>
              </a:rPr>
              <a:t>Output </a:t>
            </a:r>
            <a:endParaRPr lang="en-US" dirty="0"/>
          </a:p>
        </p:txBody>
      </p:sp>
    </p:spTree>
    <p:extLst>
      <p:ext uri="{BB962C8B-B14F-4D97-AF65-F5344CB8AC3E}">
        <p14:creationId xmlns:p14="http://schemas.microsoft.com/office/powerpoint/2010/main" val="2370309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5" y="263630"/>
            <a:ext cx="8610600" cy="1293028"/>
          </a:xfrm>
        </p:spPr>
        <p:txBody>
          <a:bodyPr>
            <a:normAutofit/>
          </a:bodyPr>
          <a:lstStyle/>
          <a:p>
            <a:r>
              <a:rPr lang="en-US" sz="3200" b="1" dirty="0" smtClean="0">
                <a:solidFill>
                  <a:srgbClr val="FF0000"/>
                </a:solidFill>
              </a:rPr>
              <a:t>exercises</a:t>
            </a:r>
            <a:endParaRPr lang="en-US" sz="3200" b="1" dirty="0">
              <a:solidFill>
                <a:srgbClr val="FF0000"/>
              </a:solidFill>
            </a:endParaRPr>
          </a:p>
        </p:txBody>
      </p:sp>
      <p:sp>
        <p:nvSpPr>
          <p:cNvPr id="3" name="Content Placeholder 2"/>
          <p:cNvSpPr>
            <a:spLocks noGrp="1"/>
          </p:cNvSpPr>
          <p:nvPr>
            <p:ph idx="1"/>
          </p:nvPr>
        </p:nvSpPr>
        <p:spPr>
          <a:xfrm>
            <a:off x="674914" y="1650275"/>
            <a:ext cx="10820400" cy="4024125"/>
          </a:xfrm>
        </p:spPr>
        <p:txBody>
          <a:bodyPr/>
          <a:lstStyle/>
          <a:p>
            <a:pPr marL="0" indent="0">
              <a:buNone/>
            </a:pPr>
            <a:r>
              <a:rPr lang="en-US" dirty="0" smtClean="0"/>
              <a:t>3. </a:t>
            </a:r>
            <a:r>
              <a:rPr lang="en-US" b="1" dirty="0" smtClean="0"/>
              <a:t>Choose </a:t>
            </a:r>
            <a:r>
              <a:rPr lang="en-US" b="1" dirty="0"/>
              <a:t>the correct </a:t>
            </a:r>
            <a:r>
              <a:rPr lang="en-US" b="1" dirty="0" smtClean="0"/>
              <a:t>answer</a:t>
            </a:r>
          </a:p>
          <a:p>
            <a:pPr marL="0" indent="0">
              <a:buNone/>
            </a:pPr>
            <a:endParaRPr lang="en-US" dirty="0"/>
          </a:p>
          <a:p>
            <a:pPr marL="0" indent="0">
              <a:buNone/>
            </a:pPr>
            <a:r>
              <a:rPr lang="en-US" dirty="0"/>
              <a:t>if(6 </a:t>
            </a:r>
            <a:r>
              <a:rPr lang="en-US" dirty="0" smtClean="0"/>
              <a:t>&gt; </a:t>
            </a:r>
            <a:r>
              <a:rPr lang="en-US" dirty="0"/>
              <a:t>2 * 5)</a:t>
            </a:r>
          </a:p>
          <a:p>
            <a:pPr marL="0" indent="0">
              <a:buNone/>
            </a:pPr>
            <a:r>
              <a:rPr lang="en-US" dirty="0" smtClean="0"/>
              <a:t>   System.out.println</a:t>
            </a:r>
            <a:r>
              <a:rPr lang="en-US" dirty="0"/>
              <a:t>("Hello");</a:t>
            </a:r>
          </a:p>
          <a:p>
            <a:pPr marL="0" indent="0">
              <a:buNone/>
            </a:pPr>
            <a:r>
              <a:rPr lang="en-US" dirty="0" smtClean="0"/>
              <a:t>   System.out.println</a:t>
            </a:r>
            <a:r>
              <a:rPr lang="en-US" dirty="0"/>
              <a:t>("There");</a:t>
            </a:r>
          </a:p>
          <a:p>
            <a:pPr marL="0" indent="0">
              <a:buNone/>
            </a:pPr>
            <a:endParaRPr lang="en-US" dirty="0" smtClean="0"/>
          </a:p>
          <a:p>
            <a:pPr marL="0" indent="0">
              <a:buNone/>
            </a:pPr>
            <a:r>
              <a:rPr lang="en-US" dirty="0"/>
              <a:t>a</a:t>
            </a:r>
            <a:r>
              <a:rPr lang="en-US" dirty="0" smtClean="0"/>
              <a:t>. </a:t>
            </a:r>
            <a:r>
              <a:rPr lang="en-US" dirty="0"/>
              <a:t>Hello There </a:t>
            </a:r>
            <a:r>
              <a:rPr lang="en-US" dirty="0" smtClean="0"/>
              <a:t>    b. </a:t>
            </a:r>
            <a:r>
              <a:rPr lang="en-US" dirty="0"/>
              <a:t>Hello </a:t>
            </a:r>
            <a:r>
              <a:rPr lang="en-US" dirty="0" smtClean="0"/>
              <a:t>     c. </a:t>
            </a:r>
            <a:r>
              <a:rPr lang="en-US" dirty="0"/>
              <a:t>Hello </a:t>
            </a:r>
            <a:r>
              <a:rPr lang="en-US" dirty="0" smtClean="0"/>
              <a:t>     d. </a:t>
            </a:r>
            <a:r>
              <a:rPr lang="en-US" dirty="0"/>
              <a:t>There</a:t>
            </a:r>
          </a:p>
          <a:p>
            <a:pPr marL="0" indent="0">
              <a:buNone/>
            </a:pPr>
            <a:r>
              <a:rPr lang="en-US" dirty="0" smtClean="0"/>
              <a:t>                                                   There</a:t>
            </a:r>
            <a:endParaRPr lang="en-US" dirty="0"/>
          </a:p>
          <a:p>
            <a:pPr marL="0" indent="0">
              <a:buNone/>
            </a:pPr>
            <a:endParaRPr lang="en-US" dirty="0"/>
          </a:p>
        </p:txBody>
      </p:sp>
    </p:spTree>
    <p:extLst>
      <p:ext uri="{BB962C8B-B14F-4D97-AF65-F5344CB8AC3E}">
        <p14:creationId xmlns:p14="http://schemas.microsoft.com/office/powerpoint/2010/main" val="2434460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5" y="263630"/>
            <a:ext cx="8610600" cy="1293028"/>
          </a:xfrm>
        </p:spPr>
        <p:txBody>
          <a:bodyPr>
            <a:normAutofit/>
          </a:bodyPr>
          <a:lstStyle/>
          <a:p>
            <a:r>
              <a:rPr lang="en-US" sz="3200" b="1" dirty="0" smtClean="0">
                <a:solidFill>
                  <a:srgbClr val="FF0000"/>
                </a:solidFill>
              </a:rPr>
              <a:t>exercises</a:t>
            </a:r>
            <a:endParaRPr lang="en-US" sz="3200" b="1" dirty="0">
              <a:solidFill>
                <a:srgbClr val="FF0000"/>
              </a:solidFill>
            </a:endParaRPr>
          </a:p>
        </p:txBody>
      </p:sp>
      <p:sp>
        <p:nvSpPr>
          <p:cNvPr id="3" name="Content Placeholder 2"/>
          <p:cNvSpPr>
            <a:spLocks noGrp="1"/>
          </p:cNvSpPr>
          <p:nvPr>
            <p:ph idx="1"/>
          </p:nvPr>
        </p:nvSpPr>
        <p:spPr>
          <a:xfrm>
            <a:off x="674914" y="1650275"/>
            <a:ext cx="10820400" cy="4024125"/>
          </a:xfrm>
        </p:spPr>
        <p:txBody>
          <a:bodyPr>
            <a:normAutofit fontScale="85000" lnSpcReduction="20000"/>
          </a:bodyPr>
          <a:lstStyle/>
          <a:p>
            <a:pPr marL="0" indent="0">
              <a:buNone/>
            </a:pPr>
            <a:r>
              <a:rPr lang="en-US" dirty="0" smtClean="0"/>
              <a:t>4. </a:t>
            </a:r>
            <a:r>
              <a:rPr lang="en-US" b="1" dirty="0" smtClean="0"/>
              <a:t>What is the output o f the program code below</a:t>
            </a:r>
            <a:endParaRPr lang="en-US" b="1" dirty="0"/>
          </a:p>
          <a:p>
            <a:pPr marL="0" indent="0">
              <a:buNone/>
            </a:pPr>
            <a:endParaRPr lang="en-US" dirty="0"/>
          </a:p>
          <a:p>
            <a:pPr marL="0" indent="0">
              <a:buNone/>
            </a:pPr>
            <a:r>
              <a:rPr lang="en-US" dirty="0" smtClean="0"/>
              <a:t>if(7 </a:t>
            </a:r>
            <a:r>
              <a:rPr lang="en-US" dirty="0"/>
              <a:t>&lt;= 7)</a:t>
            </a:r>
          </a:p>
          <a:p>
            <a:pPr marL="0" indent="0">
              <a:buNone/>
            </a:pPr>
            <a:r>
              <a:rPr lang="en-US" dirty="0"/>
              <a:t>System.out.println(6 – 9 * 2 /6</a:t>
            </a:r>
            <a:r>
              <a:rPr lang="en-US" dirty="0" smtClean="0"/>
              <a:t>);</a:t>
            </a:r>
            <a:endParaRPr lang="en-US" dirty="0"/>
          </a:p>
          <a:p>
            <a:pPr marL="0" indent="0">
              <a:buNone/>
            </a:pPr>
            <a:endParaRPr lang="en-US" dirty="0" smtClean="0"/>
          </a:p>
          <a:p>
            <a:pPr marL="0" indent="0">
              <a:buNone/>
            </a:pPr>
            <a:r>
              <a:rPr lang="en-US" dirty="0" smtClean="0"/>
              <a:t>a. </a:t>
            </a:r>
            <a:r>
              <a:rPr lang="en-US" dirty="0"/>
              <a:t>-1 </a:t>
            </a:r>
            <a:endParaRPr lang="en-US" dirty="0" smtClean="0"/>
          </a:p>
          <a:p>
            <a:pPr marL="0" indent="0">
              <a:buNone/>
            </a:pPr>
            <a:r>
              <a:rPr lang="en-US" dirty="0" smtClean="0"/>
              <a:t>b. </a:t>
            </a:r>
            <a:r>
              <a:rPr lang="en-US" dirty="0"/>
              <a:t>3 </a:t>
            </a:r>
            <a:endParaRPr lang="en-US" dirty="0" smtClean="0"/>
          </a:p>
          <a:p>
            <a:pPr marL="0" indent="0">
              <a:buNone/>
            </a:pPr>
            <a:r>
              <a:rPr lang="en-US" dirty="0" smtClean="0"/>
              <a:t>c. </a:t>
            </a:r>
            <a:r>
              <a:rPr lang="en-US" dirty="0"/>
              <a:t>3.0 </a:t>
            </a:r>
            <a:endParaRPr lang="en-US" dirty="0" smtClean="0"/>
          </a:p>
          <a:p>
            <a:pPr marL="0" indent="0">
              <a:buNone/>
            </a:pPr>
            <a:r>
              <a:rPr lang="en-US" dirty="0" smtClean="0"/>
              <a:t>d. None </a:t>
            </a:r>
            <a:r>
              <a:rPr lang="en-US" dirty="0"/>
              <a:t>of these</a:t>
            </a:r>
            <a:r>
              <a:rPr lang="en-US" dirty="0" smtClean="0"/>
              <a:t>.</a:t>
            </a:r>
          </a:p>
          <a:p>
            <a:pPr marL="0" indent="0">
              <a:buNone/>
            </a:pPr>
            <a:endParaRPr lang="en-US" dirty="0"/>
          </a:p>
          <a:p>
            <a:pPr marL="0" indent="0">
              <a:buNone/>
            </a:pPr>
            <a:endParaRPr lang="en-US" dirty="0" smtClean="0"/>
          </a:p>
          <a:p>
            <a:pPr marL="0" indent="0">
              <a:buNone/>
            </a:pPr>
            <a:r>
              <a:rPr lang="en-US" dirty="0"/>
              <a:t>output </a:t>
            </a:r>
            <a:r>
              <a:rPr lang="en-US" dirty="0" smtClean="0">
                <a:sym typeface="Wingdings" panose="05000000000000000000" pitchFamily="2" charset="2"/>
              </a:rPr>
              <a:t></a:t>
            </a:r>
            <a:endParaRPr lang="en-US" dirty="0"/>
          </a:p>
          <a:p>
            <a:pPr marL="0" indent="0">
              <a:buNone/>
            </a:pPr>
            <a:endParaRPr lang="en-US" dirty="0"/>
          </a:p>
        </p:txBody>
      </p:sp>
    </p:spTree>
    <p:extLst>
      <p:ext uri="{BB962C8B-B14F-4D97-AF65-F5344CB8AC3E}">
        <p14:creationId xmlns:p14="http://schemas.microsoft.com/office/powerpoint/2010/main" val="642988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5" y="263630"/>
            <a:ext cx="8610600" cy="1293028"/>
          </a:xfrm>
        </p:spPr>
        <p:txBody>
          <a:bodyPr>
            <a:normAutofit/>
          </a:bodyPr>
          <a:lstStyle/>
          <a:p>
            <a:r>
              <a:rPr lang="en-US" sz="3200" b="1" dirty="0" smtClean="0">
                <a:solidFill>
                  <a:srgbClr val="FF0000"/>
                </a:solidFill>
              </a:rPr>
              <a:t>exercises</a:t>
            </a:r>
            <a:endParaRPr lang="en-US" sz="3200" b="1" dirty="0">
              <a:solidFill>
                <a:srgbClr val="FF0000"/>
              </a:solidFill>
            </a:endParaRPr>
          </a:p>
        </p:txBody>
      </p:sp>
      <p:sp>
        <p:nvSpPr>
          <p:cNvPr id="3" name="Content Placeholder 2"/>
          <p:cNvSpPr>
            <a:spLocks noGrp="1"/>
          </p:cNvSpPr>
          <p:nvPr>
            <p:ph idx="1"/>
          </p:nvPr>
        </p:nvSpPr>
        <p:spPr>
          <a:xfrm>
            <a:off x="674914" y="1650275"/>
            <a:ext cx="10820400" cy="4024125"/>
          </a:xfrm>
        </p:spPr>
        <p:txBody>
          <a:bodyPr>
            <a:normAutofit/>
          </a:bodyPr>
          <a:lstStyle/>
          <a:p>
            <a:pPr marL="0" indent="0">
              <a:buNone/>
            </a:pPr>
            <a:r>
              <a:rPr lang="en-US" dirty="0" smtClean="0"/>
              <a:t>5. </a:t>
            </a:r>
            <a:r>
              <a:rPr lang="en-US" b="1" dirty="0" smtClean="0"/>
              <a:t>Rewrite </a:t>
            </a:r>
            <a:r>
              <a:rPr lang="en-US" b="1" dirty="0"/>
              <a:t>the following ternary expression using if…else statement.</a:t>
            </a:r>
          </a:p>
          <a:p>
            <a:pPr marL="0" indent="0">
              <a:buNone/>
            </a:pPr>
            <a:r>
              <a:rPr lang="en-US" b="1" dirty="0"/>
              <a:t>(Assume all variables are declared properly</a:t>
            </a:r>
            <a:r>
              <a:rPr lang="en-US" b="1" dirty="0" smtClean="0"/>
              <a:t>.)</a:t>
            </a:r>
          </a:p>
          <a:p>
            <a:pPr marL="0" indent="0">
              <a:buNone/>
            </a:pPr>
            <a:endParaRPr lang="en-US" b="1" dirty="0"/>
          </a:p>
          <a:p>
            <a:pPr marL="0" indent="0">
              <a:buNone/>
            </a:pPr>
            <a:endParaRPr lang="en-US" dirty="0"/>
          </a:p>
          <a:p>
            <a:pPr marL="0" indent="0">
              <a:buNone/>
            </a:pPr>
            <a:r>
              <a:rPr lang="en-US" dirty="0" smtClean="0"/>
              <a:t>a. </a:t>
            </a:r>
            <a:r>
              <a:rPr lang="en-US" dirty="0"/>
              <a:t>(x&lt;5) </a:t>
            </a:r>
            <a:r>
              <a:rPr lang="en-US" dirty="0" smtClean="0"/>
              <a:t>? </a:t>
            </a:r>
            <a:r>
              <a:rPr lang="en-US" dirty="0"/>
              <a:t>y=10: y =20;</a:t>
            </a:r>
          </a:p>
          <a:p>
            <a:pPr marL="0" indent="0">
              <a:buNone/>
            </a:pPr>
            <a:r>
              <a:rPr lang="en-US" dirty="0" smtClean="0"/>
              <a:t>b. </a:t>
            </a:r>
            <a:r>
              <a:rPr lang="en-US" dirty="0"/>
              <a:t>(fuel&gt;=10) ? drive=150: drive=30</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71070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5" y="263630"/>
            <a:ext cx="8610600" cy="1293028"/>
          </a:xfrm>
        </p:spPr>
        <p:txBody>
          <a:bodyPr>
            <a:normAutofit/>
          </a:bodyPr>
          <a:lstStyle/>
          <a:p>
            <a:r>
              <a:rPr lang="en-US" sz="3200" b="1" dirty="0" smtClean="0">
                <a:solidFill>
                  <a:srgbClr val="FF0000"/>
                </a:solidFill>
              </a:rPr>
              <a:t>exercises</a:t>
            </a:r>
            <a:endParaRPr lang="en-US" sz="3200" b="1" dirty="0">
              <a:solidFill>
                <a:srgbClr val="FF0000"/>
              </a:solidFill>
            </a:endParaRPr>
          </a:p>
        </p:txBody>
      </p:sp>
      <p:sp>
        <p:nvSpPr>
          <p:cNvPr id="3" name="Content Placeholder 2"/>
          <p:cNvSpPr>
            <a:spLocks noGrp="1"/>
          </p:cNvSpPr>
          <p:nvPr>
            <p:ph idx="1"/>
          </p:nvPr>
        </p:nvSpPr>
        <p:spPr>
          <a:xfrm>
            <a:off x="674914" y="1650275"/>
            <a:ext cx="10820400" cy="4024125"/>
          </a:xfrm>
        </p:spPr>
        <p:txBody>
          <a:bodyPr>
            <a:normAutofit/>
          </a:bodyPr>
          <a:lstStyle/>
          <a:p>
            <a:pPr marL="0" indent="0">
              <a:buNone/>
            </a:pPr>
            <a:r>
              <a:rPr lang="en-US" dirty="0"/>
              <a:t>6. </a:t>
            </a:r>
            <a:r>
              <a:rPr lang="en-US" b="1" dirty="0"/>
              <a:t>Correct the following code and if score value is 60 write the output.</a:t>
            </a:r>
          </a:p>
          <a:p>
            <a:pPr marL="0" indent="0">
              <a:buNone/>
            </a:pPr>
            <a:endParaRPr lang="en-US" dirty="0" smtClean="0"/>
          </a:p>
          <a:p>
            <a:pPr marL="0" indent="0">
              <a:buNone/>
            </a:pPr>
            <a:r>
              <a:rPr lang="en-US" dirty="0" smtClean="0"/>
              <a:t>if </a:t>
            </a:r>
            <a:r>
              <a:rPr lang="en-US" dirty="0"/>
              <a:t>(score&gt;=60);</a:t>
            </a:r>
          </a:p>
          <a:p>
            <a:pPr marL="0" indent="0">
              <a:buNone/>
            </a:pPr>
            <a:r>
              <a:rPr lang="en-US" dirty="0" smtClean="0"/>
              <a:t>       </a:t>
            </a:r>
            <a:r>
              <a:rPr lang="en-US" dirty="0" err="1" smtClean="0"/>
              <a:t>System.out.println</a:t>
            </a:r>
            <a:r>
              <a:rPr lang="en-US" dirty="0" smtClean="0"/>
              <a:t>(“fail.");</a:t>
            </a:r>
            <a:endParaRPr lang="en-US" dirty="0"/>
          </a:p>
          <a:p>
            <a:pPr marL="0" indent="0">
              <a:buNone/>
            </a:pPr>
            <a:r>
              <a:rPr lang="en-US" dirty="0" smtClean="0"/>
              <a:t>   else</a:t>
            </a:r>
            <a:r>
              <a:rPr lang="en-US" dirty="0"/>
              <a:t>;</a:t>
            </a:r>
          </a:p>
          <a:p>
            <a:pPr marL="0" indent="0">
              <a:buNone/>
            </a:pPr>
            <a:r>
              <a:rPr lang="en-US" dirty="0" smtClean="0"/>
              <a:t>      System.out.print(“pass.");</a:t>
            </a:r>
            <a:endParaRPr lang="en-US" dirty="0"/>
          </a:p>
          <a:p>
            <a:pPr marL="0" indent="0">
              <a:buNone/>
            </a:pPr>
            <a:endParaRPr lang="en-US" dirty="0" smtClean="0"/>
          </a:p>
          <a:p>
            <a:pPr marL="0" indent="0">
              <a:buNone/>
            </a:pPr>
            <a:endParaRPr lang="en-US" dirty="0"/>
          </a:p>
          <a:p>
            <a:pPr marL="0" indent="0">
              <a:buNone/>
            </a:pPr>
            <a:r>
              <a:rPr lang="en-US" dirty="0" smtClean="0"/>
              <a:t>Output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888310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5" y="263630"/>
            <a:ext cx="8610600" cy="1293028"/>
          </a:xfrm>
        </p:spPr>
        <p:txBody>
          <a:bodyPr>
            <a:normAutofit/>
          </a:bodyPr>
          <a:lstStyle/>
          <a:p>
            <a:r>
              <a:rPr lang="en-US" sz="3200" b="1" dirty="0" smtClean="0">
                <a:solidFill>
                  <a:srgbClr val="FF0000"/>
                </a:solidFill>
              </a:rPr>
              <a:t>exercises</a:t>
            </a:r>
            <a:endParaRPr lang="en-US" sz="3200" b="1" dirty="0">
              <a:solidFill>
                <a:srgbClr val="FF0000"/>
              </a:solidFill>
            </a:endParaRPr>
          </a:p>
        </p:txBody>
      </p:sp>
      <p:sp>
        <p:nvSpPr>
          <p:cNvPr id="3" name="Content Placeholder 2"/>
          <p:cNvSpPr>
            <a:spLocks noGrp="1"/>
          </p:cNvSpPr>
          <p:nvPr>
            <p:ph idx="1"/>
          </p:nvPr>
        </p:nvSpPr>
        <p:spPr>
          <a:xfrm>
            <a:off x="674914" y="1650275"/>
            <a:ext cx="10820400" cy="4024125"/>
          </a:xfrm>
        </p:spPr>
        <p:txBody>
          <a:bodyPr>
            <a:noAutofit/>
          </a:bodyPr>
          <a:lstStyle/>
          <a:p>
            <a:pPr marL="0" indent="0">
              <a:buNone/>
            </a:pPr>
            <a:r>
              <a:rPr lang="en-US" sz="1800" dirty="0"/>
              <a:t>7</a:t>
            </a:r>
            <a:r>
              <a:rPr lang="en-US" sz="1800" b="1" dirty="0"/>
              <a:t>. </a:t>
            </a:r>
            <a:r>
              <a:rPr lang="en-US" sz="1800" b="1" dirty="0" smtClean="0"/>
              <a:t>Write the output for the following.</a:t>
            </a:r>
            <a:endParaRPr lang="en-US" sz="1800" b="1" dirty="0"/>
          </a:p>
          <a:p>
            <a:pPr marL="0" indent="0">
              <a:buNone/>
            </a:pPr>
            <a:endParaRPr lang="en-US" sz="1800" dirty="0" smtClean="0"/>
          </a:p>
          <a:p>
            <a:pPr marL="0" indent="0">
              <a:buNone/>
            </a:pPr>
            <a:r>
              <a:rPr lang="en-US" sz="1800" b="1" dirty="0" smtClean="0"/>
              <a:t>a. What </a:t>
            </a:r>
            <a:r>
              <a:rPr lang="en-US" sz="1800" b="1" dirty="0"/>
              <a:t>is the output if x = 3 and y = 4? </a:t>
            </a:r>
            <a:r>
              <a:rPr lang="en-US" sz="1800" b="1" dirty="0" smtClean="0"/>
              <a:t> </a:t>
            </a:r>
            <a:r>
              <a:rPr lang="en-US" sz="1800" b="1" dirty="0" smtClean="0">
                <a:sym typeface="Wingdings" panose="05000000000000000000" pitchFamily="2" charset="2"/>
              </a:rPr>
              <a:t></a:t>
            </a:r>
            <a:endParaRPr lang="en-US" sz="1800" b="1" dirty="0" smtClean="0"/>
          </a:p>
          <a:p>
            <a:pPr marL="0" indent="0">
              <a:buNone/>
            </a:pPr>
            <a:r>
              <a:rPr lang="en-US" sz="1800" b="1" dirty="0" smtClean="0"/>
              <a:t>b. What </a:t>
            </a:r>
            <a:r>
              <a:rPr lang="en-US" sz="1800" b="1" dirty="0"/>
              <a:t>is the output if x = 2 and </a:t>
            </a:r>
            <a:r>
              <a:rPr lang="en-US" sz="1800" b="1" dirty="0" smtClean="0"/>
              <a:t>y= </a:t>
            </a:r>
            <a:r>
              <a:rPr lang="en-US" sz="1800" b="1" dirty="0"/>
              <a:t>2</a:t>
            </a:r>
            <a:r>
              <a:rPr lang="en-US" sz="1800" b="1" dirty="0" smtClean="0"/>
              <a:t>? </a:t>
            </a:r>
            <a:r>
              <a:rPr lang="en-US" sz="1800" b="1" dirty="0" smtClean="0">
                <a:sym typeface="Wingdings" panose="05000000000000000000" pitchFamily="2" charset="2"/>
              </a:rPr>
              <a:t></a:t>
            </a:r>
            <a:endParaRPr lang="en-US" sz="1800" b="1" dirty="0"/>
          </a:p>
          <a:p>
            <a:pPr marL="0" indent="0">
              <a:buNone/>
            </a:pPr>
            <a:endParaRPr lang="en-US" sz="1800" dirty="0" smtClean="0"/>
          </a:p>
          <a:p>
            <a:pPr marL="0" indent="0">
              <a:buNone/>
            </a:pPr>
            <a:r>
              <a:rPr lang="en-US" sz="1800" dirty="0" smtClean="0"/>
              <a:t>if </a:t>
            </a:r>
            <a:r>
              <a:rPr lang="en-US" sz="1800" dirty="0"/>
              <a:t>(x &gt; 2) {</a:t>
            </a:r>
          </a:p>
          <a:p>
            <a:pPr marL="0" indent="0">
              <a:buNone/>
            </a:pPr>
            <a:r>
              <a:rPr lang="en-US" sz="1800" dirty="0" smtClean="0"/>
              <a:t>    if </a:t>
            </a:r>
            <a:r>
              <a:rPr lang="en-US" sz="1800" dirty="0"/>
              <a:t>(y &gt; 2) {</a:t>
            </a:r>
          </a:p>
          <a:p>
            <a:pPr marL="0" indent="0">
              <a:buNone/>
            </a:pPr>
            <a:r>
              <a:rPr lang="en-US" sz="1800" dirty="0" smtClean="0"/>
              <a:t>       z </a:t>
            </a:r>
            <a:r>
              <a:rPr lang="en-US" sz="1800" dirty="0"/>
              <a:t>= x + y;</a:t>
            </a:r>
          </a:p>
          <a:p>
            <a:pPr marL="0" indent="0">
              <a:buNone/>
            </a:pPr>
            <a:r>
              <a:rPr lang="en-US" sz="1800" dirty="0" smtClean="0"/>
              <a:t>     System.out.println </a:t>
            </a:r>
            <a:r>
              <a:rPr lang="en-US" sz="1800" dirty="0"/>
              <a:t>("z is" + z);</a:t>
            </a:r>
          </a:p>
          <a:p>
            <a:pPr marL="0" indent="0">
              <a:buNone/>
            </a:pPr>
            <a:r>
              <a:rPr lang="en-US" sz="1800" dirty="0" smtClean="0"/>
              <a:t>    }</a:t>
            </a:r>
            <a:endParaRPr lang="en-US" sz="1800" dirty="0"/>
          </a:p>
          <a:p>
            <a:pPr marL="0" indent="0">
              <a:buNone/>
            </a:pPr>
            <a:r>
              <a:rPr lang="en-US" sz="1800" dirty="0"/>
              <a:t>}</a:t>
            </a:r>
          </a:p>
          <a:p>
            <a:pPr marL="0" indent="0">
              <a:buNone/>
            </a:pPr>
            <a:r>
              <a:rPr lang="en-US" sz="1800" dirty="0"/>
              <a:t>else</a:t>
            </a:r>
          </a:p>
          <a:p>
            <a:pPr marL="0" indent="0">
              <a:buNone/>
            </a:pPr>
            <a:r>
              <a:rPr lang="en-US" sz="1800" dirty="0"/>
              <a:t>System.out.println ("x is" + x);</a:t>
            </a:r>
          </a:p>
        </p:txBody>
      </p:sp>
    </p:spTree>
    <p:extLst>
      <p:ext uri="{BB962C8B-B14F-4D97-AF65-F5344CB8AC3E}">
        <p14:creationId xmlns:p14="http://schemas.microsoft.com/office/powerpoint/2010/main" val="1031257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37802"/>
            <a:ext cx="8610600" cy="1293028"/>
          </a:xfrm>
        </p:spPr>
        <p:txBody>
          <a:bodyPr>
            <a:normAutofit/>
          </a:bodyPr>
          <a:lstStyle/>
          <a:p>
            <a:r>
              <a:rPr lang="en-US" sz="4800" dirty="0" smtClean="0">
                <a:solidFill>
                  <a:srgbClr val="FF0000"/>
                </a:solidFill>
              </a:rPr>
              <a:t>TOPICS</a:t>
            </a:r>
            <a:endParaRPr lang="en-US" sz="4800" dirty="0">
              <a:solidFill>
                <a:srgbClr val="FF0000"/>
              </a:solidFill>
            </a:endParaRPr>
          </a:p>
        </p:txBody>
      </p:sp>
      <p:sp>
        <p:nvSpPr>
          <p:cNvPr id="3" name="Content Placeholder 2"/>
          <p:cNvSpPr>
            <a:spLocks noGrp="1"/>
          </p:cNvSpPr>
          <p:nvPr>
            <p:ph idx="1"/>
          </p:nvPr>
        </p:nvSpPr>
        <p:spPr>
          <a:xfrm>
            <a:off x="468085" y="1900646"/>
            <a:ext cx="11386457" cy="4347754"/>
          </a:xfrm>
        </p:spPr>
        <p:txBody>
          <a:bodyPr>
            <a:normAutofit/>
          </a:bodyPr>
          <a:lstStyle/>
          <a:p>
            <a:pPr>
              <a:buFont typeface="Wingdings" panose="05000000000000000000" pitchFamily="2" charset="2"/>
              <a:buChar char="q"/>
            </a:pPr>
            <a:r>
              <a:rPr lang="en-US" sz="4000" dirty="0" smtClean="0"/>
              <a:t>Definition</a:t>
            </a:r>
          </a:p>
          <a:p>
            <a:pPr>
              <a:buFont typeface="Wingdings" panose="05000000000000000000" pitchFamily="2" charset="2"/>
              <a:buChar char="q"/>
            </a:pPr>
            <a:r>
              <a:rPr lang="en-US" sz="4000" dirty="0" smtClean="0"/>
              <a:t>Selection control statements</a:t>
            </a:r>
          </a:p>
          <a:p>
            <a:pPr>
              <a:buFont typeface="Wingdings" panose="05000000000000000000" pitchFamily="2" charset="2"/>
              <a:buChar char="q"/>
            </a:pPr>
            <a:r>
              <a:rPr lang="en-US" sz="4000" dirty="0" smtClean="0"/>
              <a:t>Example programs</a:t>
            </a:r>
          </a:p>
          <a:p>
            <a:pPr>
              <a:buFont typeface="Wingdings" panose="05000000000000000000" pitchFamily="2" charset="2"/>
              <a:buChar char="q"/>
            </a:pPr>
            <a:r>
              <a:rPr lang="en-US" sz="4000" dirty="0" smtClean="0"/>
              <a:t>Exercises &amp; Tasks</a:t>
            </a:r>
          </a:p>
          <a:p>
            <a:pPr>
              <a:buFont typeface="Wingdings" panose="05000000000000000000" pitchFamily="2" charset="2"/>
              <a:buChar char="q"/>
            </a:pPr>
            <a:r>
              <a:rPr lang="en-US" sz="4000" dirty="0" smtClean="0"/>
              <a:t>Random numbers</a:t>
            </a:r>
            <a:endParaRPr lang="en-US" sz="4000" dirty="0"/>
          </a:p>
        </p:txBody>
      </p:sp>
    </p:spTree>
    <p:extLst>
      <p:ext uri="{BB962C8B-B14F-4D97-AF65-F5344CB8AC3E}">
        <p14:creationId xmlns:p14="http://schemas.microsoft.com/office/powerpoint/2010/main" val="2020586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5" y="263630"/>
            <a:ext cx="8610600" cy="1293028"/>
          </a:xfrm>
        </p:spPr>
        <p:txBody>
          <a:bodyPr>
            <a:normAutofit/>
          </a:bodyPr>
          <a:lstStyle/>
          <a:p>
            <a:r>
              <a:rPr lang="en-US" sz="3200" b="1" dirty="0" smtClean="0">
                <a:solidFill>
                  <a:srgbClr val="FF0000"/>
                </a:solidFill>
              </a:rPr>
              <a:t>exercises</a:t>
            </a:r>
            <a:endParaRPr lang="en-US" sz="3200" b="1" dirty="0">
              <a:solidFill>
                <a:srgbClr val="FF0000"/>
              </a:solidFill>
            </a:endParaRPr>
          </a:p>
        </p:txBody>
      </p:sp>
      <p:sp>
        <p:nvSpPr>
          <p:cNvPr id="3" name="Content Placeholder 2"/>
          <p:cNvSpPr>
            <a:spLocks noGrp="1"/>
          </p:cNvSpPr>
          <p:nvPr>
            <p:ph idx="1"/>
          </p:nvPr>
        </p:nvSpPr>
        <p:spPr>
          <a:xfrm>
            <a:off x="740229" y="1556658"/>
            <a:ext cx="10755085" cy="4117742"/>
          </a:xfrm>
        </p:spPr>
        <p:txBody>
          <a:bodyPr>
            <a:noAutofit/>
          </a:bodyPr>
          <a:lstStyle/>
          <a:p>
            <a:pPr marL="0" indent="0">
              <a:buNone/>
            </a:pPr>
            <a:r>
              <a:rPr lang="en-US" sz="1800" dirty="0"/>
              <a:t>8. </a:t>
            </a:r>
            <a:r>
              <a:rPr lang="en-US" sz="1800" b="1" dirty="0"/>
              <a:t>What is the output of the following java code if the value of digit is 11?</a:t>
            </a:r>
          </a:p>
          <a:p>
            <a:pPr marL="0" indent="0">
              <a:buNone/>
            </a:pPr>
            <a:r>
              <a:rPr lang="en-US" sz="1800" b="1" dirty="0" smtClean="0"/>
              <a:t>switch </a:t>
            </a:r>
            <a:r>
              <a:rPr lang="en-US" sz="1800" b="1" dirty="0"/>
              <a:t>(digit/4</a:t>
            </a:r>
            <a:r>
              <a:rPr lang="en-US" sz="1800" b="1" dirty="0" smtClean="0"/>
              <a:t>) {</a:t>
            </a:r>
            <a:endParaRPr lang="en-US" sz="1800" b="1" dirty="0"/>
          </a:p>
          <a:p>
            <a:pPr marL="0" indent="0">
              <a:buNone/>
            </a:pPr>
            <a:r>
              <a:rPr lang="en-US" sz="1800" b="1" dirty="0"/>
              <a:t>case </a:t>
            </a:r>
            <a:r>
              <a:rPr lang="en-US" sz="1800" b="1" dirty="0" smtClean="0"/>
              <a:t>0:</a:t>
            </a:r>
            <a:endParaRPr lang="en-US" sz="1800" b="1" dirty="0"/>
          </a:p>
          <a:p>
            <a:pPr marL="0" indent="0">
              <a:buNone/>
            </a:pPr>
            <a:r>
              <a:rPr lang="en-US" sz="1800" b="1" dirty="0"/>
              <a:t>case 1:</a:t>
            </a:r>
          </a:p>
          <a:p>
            <a:pPr marL="0" indent="0">
              <a:buNone/>
            </a:pPr>
            <a:r>
              <a:rPr lang="en-US" sz="1800" b="1" dirty="0"/>
              <a:t>System.out.println ("Low.");</a:t>
            </a:r>
          </a:p>
          <a:p>
            <a:pPr marL="0" indent="0">
              <a:buNone/>
            </a:pPr>
            <a:r>
              <a:rPr lang="en-US" sz="1800" b="1" dirty="0"/>
              <a:t>break;</a:t>
            </a:r>
          </a:p>
          <a:p>
            <a:pPr marL="0" indent="0">
              <a:buNone/>
            </a:pPr>
            <a:r>
              <a:rPr lang="en-US" sz="1800" b="1" dirty="0"/>
              <a:t>case </a:t>
            </a:r>
            <a:r>
              <a:rPr lang="en-US" sz="1800" b="1" dirty="0" smtClean="0"/>
              <a:t>2:</a:t>
            </a:r>
            <a:endParaRPr lang="en-US" sz="1800" b="1" dirty="0"/>
          </a:p>
          <a:p>
            <a:pPr marL="0" indent="0">
              <a:buNone/>
            </a:pPr>
            <a:r>
              <a:rPr lang="en-US" sz="1800" b="1" dirty="0"/>
              <a:t>case 3:</a:t>
            </a:r>
          </a:p>
          <a:p>
            <a:pPr marL="0" indent="0">
              <a:buNone/>
            </a:pPr>
            <a:r>
              <a:rPr lang="en-US" sz="1800" b="1" dirty="0"/>
              <a:t>System.out.println("Middle.");</a:t>
            </a:r>
          </a:p>
          <a:p>
            <a:pPr marL="0" indent="0">
              <a:buNone/>
            </a:pPr>
            <a:r>
              <a:rPr lang="en-US" sz="1800" b="1" dirty="0"/>
              <a:t>case 4:</a:t>
            </a:r>
          </a:p>
          <a:p>
            <a:pPr marL="0" indent="0">
              <a:buNone/>
            </a:pPr>
            <a:r>
              <a:rPr lang="en-US" sz="1800" b="1" dirty="0"/>
              <a:t>System.out.println("high.");</a:t>
            </a:r>
          </a:p>
          <a:p>
            <a:pPr marL="0" indent="0">
              <a:buNone/>
            </a:pPr>
            <a:r>
              <a:rPr lang="en-US" sz="1800" b="1" dirty="0"/>
              <a:t>}</a:t>
            </a:r>
          </a:p>
        </p:txBody>
      </p:sp>
    </p:spTree>
    <p:extLst>
      <p:ext uri="{BB962C8B-B14F-4D97-AF65-F5344CB8AC3E}">
        <p14:creationId xmlns:p14="http://schemas.microsoft.com/office/powerpoint/2010/main" val="47408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114" y="78573"/>
            <a:ext cx="8610600" cy="1293028"/>
          </a:xfrm>
        </p:spPr>
        <p:txBody>
          <a:bodyPr>
            <a:normAutofit/>
          </a:bodyPr>
          <a:lstStyle/>
          <a:p>
            <a:r>
              <a:rPr lang="en-US" sz="1800" dirty="0" smtClean="0">
                <a:solidFill>
                  <a:srgbClr val="FF0000"/>
                </a:solidFill>
              </a:rPr>
              <a:t>Practice </a:t>
            </a:r>
            <a:endParaRPr lang="en-US" sz="1800" dirty="0">
              <a:solidFill>
                <a:srgbClr val="FF0000"/>
              </a:solidFill>
            </a:endParaRPr>
          </a:p>
        </p:txBody>
      </p:sp>
      <p:pic>
        <p:nvPicPr>
          <p:cNvPr id="4" name="Picture 3"/>
          <p:cNvPicPr>
            <a:picLocks noChangeAspect="1"/>
          </p:cNvPicPr>
          <p:nvPr/>
        </p:nvPicPr>
        <p:blipFill rotWithShape="1">
          <a:blip r:embed="rId2"/>
          <a:srcRect t="1777"/>
          <a:stretch/>
        </p:blipFill>
        <p:spPr>
          <a:xfrm>
            <a:off x="281666" y="1017951"/>
            <a:ext cx="4067175" cy="264767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8460925" y="5648635"/>
            <a:ext cx="3076575" cy="7048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539344" y="978723"/>
            <a:ext cx="3731078" cy="286937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4585608" y="4253321"/>
            <a:ext cx="3638550" cy="18573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8460925" y="1611086"/>
            <a:ext cx="2486025" cy="18097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8460925" y="3572284"/>
            <a:ext cx="2695575" cy="168592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104775" y="3753259"/>
            <a:ext cx="4362450" cy="3009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9494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7" y="220086"/>
            <a:ext cx="8610600" cy="1293028"/>
          </a:xfrm>
        </p:spPr>
        <p:txBody>
          <a:bodyPr>
            <a:normAutofit/>
          </a:bodyPr>
          <a:lstStyle/>
          <a:p>
            <a:r>
              <a:rPr lang="en-US" sz="3600" b="1" dirty="0" smtClean="0">
                <a:solidFill>
                  <a:srgbClr val="FF0000"/>
                </a:solidFill>
              </a:rPr>
              <a:t>tasks</a:t>
            </a:r>
            <a:endParaRPr lang="en-US" sz="3600" b="1" dirty="0">
              <a:solidFill>
                <a:srgbClr val="FF0000"/>
              </a:solidFill>
            </a:endParaRPr>
          </a:p>
        </p:txBody>
      </p:sp>
      <p:sp>
        <p:nvSpPr>
          <p:cNvPr id="3" name="Content Placeholder 2"/>
          <p:cNvSpPr>
            <a:spLocks noGrp="1"/>
          </p:cNvSpPr>
          <p:nvPr>
            <p:ph idx="1"/>
          </p:nvPr>
        </p:nvSpPr>
        <p:spPr>
          <a:xfrm>
            <a:off x="413657" y="1513114"/>
            <a:ext cx="11092543" cy="4705571"/>
          </a:xfrm>
        </p:spPr>
        <p:txBody>
          <a:bodyPr/>
          <a:lstStyle/>
          <a:p>
            <a:pPr marL="0" indent="0">
              <a:buNone/>
            </a:pPr>
            <a:r>
              <a:rPr lang="en-US" dirty="0">
                <a:solidFill>
                  <a:srgbClr val="FF0000"/>
                </a:solidFill>
              </a:rPr>
              <a:t>Programs </a:t>
            </a:r>
            <a:r>
              <a:rPr lang="en-US" dirty="0" smtClean="0">
                <a:solidFill>
                  <a:srgbClr val="FF0000"/>
                </a:solidFill>
              </a:rPr>
              <a:t>4.6: </a:t>
            </a:r>
            <a:r>
              <a:rPr lang="en-US" dirty="0"/>
              <a:t>write a java program that prompts (read) the user to input a</a:t>
            </a:r>
          </a:p>
          <a:p>
            <a:pPr marL="0" indent="0">
              <a:buNone/>
            </a:pPr>
            <a:r>
              <a:rPr lang="en-US" dirty="0"/>
              <a:t>number. The program should then output the message saying whether the</a:t>
            </a:r>
          </a:p>
          <a:p>
            <a:pPr marL="0" indent="0">
              <a:buNone/>
            </a:pPr>
            <a:r>
              <a:rPr lang="en-US" dirty="0"/>
              <a:t>number is positive, negative or zero.</a:t>
            </a:r>
          </a:p>
          <a:p>
            <a:pPr marL="0" indent="0" algn="ctr">
              <a:buNone/>
            </a:pPr>
            <a:r>
              <a:rPr lang="en-US" dirty="0">
                <a:solidFill>
                  <a:srgbClr val="FF0000"/>
                </a:solidFill>
              </a:rPr>
              <a:t>Algorithm</a:t>
            </a:r>
          </a:p>
          <a:p>
            <a:pPr marL="0" indent="0">
              <a:buNone/>
            </a:pPr>
            <a:r>
              <a:rPr lang="en-US" dirty="0"/>
              <a:t>a) Create a class Number.</a:t>
            </a:r>
          </a:p>
          <a:p>
            <a:pPr marL="0" indent="0">
              <a:buNone/>
            </a:pPr>
            <a:r>
              <a:rPr lang="en-US" dirty="0"/>
              <a:t>b) Read any number from the console using scanner class.</a:t>
            </a:r>
          </a:p>
          <a:p>
            <a:pPr marL="0" indent="0">
              <a:buNone/>
            </a:pPr>
            <a:r>
              <a:rPr lang="en-US" dirty="0"/>
              <a:t>c) If the number is greater than zero then print the number is positive.</a:t>
            </a:r>
          </a:p>
          <a:p>
            <a:pPr marL="0" indent="0">
              <a:buNone/>
            </a:pPr>
            <a:r>
              <a:rPr lang="en-US" dirty="0"/>
              <a:t>d) If the number is less than zero then print the number is negative.</a:t>
            </a:r>
          </a:p>
          <a:p>
            <a:pPr marL="0" indent="0">
              <a:buNone/>
            </a:pPr>
            <a:r>
              <a:rPr lang="en-US" dirty="0"/>
              <a:t>e) If the number is equal to zero then print the number is zero.</a:t>
            </a:r>
          </a:p>
          <a:p>
            <a:pPr marL="0" indent="0">
              <a:buNone/>
            </a:pPr>
            <a:endParaRPr lang="en-US" dirty="0"/>
          </a:p>
        </p:txBody>
      </p:sp>
    </p:spTree>
    <p:extLst>
      <p:ext uri="{BB962C8B-B14F-4D97-AF65-F5344CB8AC3E}">
        <p14:creationId xmlns:p14="http://schemas.microsoft.com/office/powerpoint/2010/main" val="2075695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7" y="220086"/>
            <a:ext cx="8610600" cy="1293028"/>
          </a:xfrm>
        </p:spPr>
        <p:txBody>
          <a:bodyPr>
            <a:normAutofit/>
          </a:bodyPr>
          <a:lstStyle/>
          <a:p>
            <a:r>
              <a:rPr lang="en-US" sz="3600" b="1" dirty="0" smtClean="0">
                <a:solidFill>
                  <a:srgbClr val="FF0000"/>
                </a:solidFill>
              </a:rPr>
              <a:t>tasks</a:t>
            </a:r>
            <a:endParaRPr lang="en-US" sz="3600" b="1" dirty="0">
              <a:solidFill>
                <a:srgbClr val="FF0000"/>
              </a:solidFill>
            </a:endParaRPr>
          </a:p>
        </p:txBody>
      </p:sp>
      <p:sp>
        <p:nvSpPr>
          <p:cNvPr id="3" name="Content Placeholder 2"/>
          <p:cNvSpPr>
            <a:spLocks noGrp="1"/>
          </p:cNvSpPr>
          <p:nvPr>
            <p:ph idx="1"/>
          </p:nvPr>
        </p:nvSpPr>
        <p:spPr>
          <a:xfrm>
            <a:off x="413657" y="1513114"/>
            <a:ext cx="11092543" cy="4705571"/>
          </a:xfrm>
        </p:spPr>
        <p:txBody>
          <a:bodyPr>
            <a:normAutofit/>
          </a:bodyPr>
          <a:lstStyle/>
          <a:p>
            <a:pPr marL="0" indent="0" algn="just">
              <a:lnSpc>
                <a:spcPct val="150000"/>
              </a:lnSpc>
              <a:buNone/>
            </a:pPr>
            <a:r>
              <a:rPr lang="en-US" sz="2800" dirty="0" smtClean="0">
                <a:solidFill>
                  <a:srgbClr val="FF0000"/>
                </a:solidFill>
              </a:rPr>
              <a:t>Program 4.7: </a:t>
            </a:r>
            <a:r>
              <a:rPr lang="en-US" sz="2800" dirty="0"/>
              <a:t>Write a java program that prompts the user to enter an integer. </a:t>
            </a:r>
            <a:r>
              <a:rPr lang="en-US" sz="2800" dirty="0" smtClean="0">
                <a:effectLst>
                  <a:outerShdw blurRad="38100" dist="38100" dir="2700000" algn="tl">
                    <a:srgbClr val="000000">
                      <a:alpha val="43137"/>
                    </a:srgbClr>
                  </a:outerShdw>
                </a:effectLst>
              </a:rPr>
              <a:t>If the </a:t>
            </a:r>
            <a:r>
              <a:rPr lang="en-US" sz="2800" dirty="0">
                <a:effectLst>
                  <a:outerShdw blurRad="38100" dist="38100" dir="2700000" algn="tl">
                    <a:srgbClr val="000000">
                      <a:alpha val="43137"/>
                    </a:srgbClr>
                  </a:outerShdw>
                </a:effectLst>
              </a:rPr>
              <a:t>number is a multiple of 5</a:t>
            </a:r>
            <a:r>
              <a:rPr lang="en-US" sz="2800" dirty="0"/>
              <a:t>, the program displays </a:t>
            </a:r>
            <a:r>
              <a:rPr lang="en-US" sz="2800" b="1" dirty="0" err="1"/>
              <a:t>HiFive</a:t>
            </a:r>
            <a:r>
              <a:rPr lang="en-US" sz="2800" dirty="0"/>
              <a:t>. </a:t>
            </a:r>
            <a:r>
              <a:rPr lang="en-US" sz="2800" dirty="0">
                <a:effectLst>
                  <a:outerShdw blurRad="38100" dist="38100" dir="2700000" algn="tl">
                    <a:srgbClr val="000000">
                      <a:alpha val="43137"/>
                    </a:srgbClr>
                  </a:outerShdw>
                </a:effectLst>
              </a:rPr>
              <a:t>If the number </a:t>
            </a:r>
            <a:r>
              <a:rPr lang="en-US" sz="2800" dirty="0" smtClean="0">
                <a:effectLst>
                  <a:outerShdw blurRad="38100" dist="38100" dir="2700000" algn="tl">
                    <a:srgbClr val="000000">
                      <a:alpha val="43137"/>
                    </a:srgbClr>
                  </a:outerShdw>
                </a:effectLst>
              </a:rPr>
              <a:t>is divisible </a:t>
            </a:r>
            <a:r>
              <a:rPr lang="en-US" sz="2800" dirty="0">
                <a:effectLst>
                  <a:outerShdw blurRad="38100" dist="38100" dir="2700000" algn="tl">
                    <a:srgbClr val="000000">
                      <a:alpha val="43137"/>
                    </a:srgbClr>
                  </a:outerShdw>
                </a:effectLst>
              </a:rPr>
              <a:t>by 2</a:t>
            </a:r>
            <a:r>
              <a:rPr lang="en-US" sz="2800" dirty="0"/>
              <a:t>, it displays </a:t>
            </a:r>
            <a:r>
              <a:rPr lang="en-US" sz="2800" b="1" dirty="0" err="1"/>
              <a:t>HiEven</a:t>
            </a:r>
            <a:r>
              <a:rPr lang="en-US" sz="2800" dirty="0" smtClean="0"/>
              <a:t>.</a:t>
            </a:r>
          </a:p>
          <a:p>
            <a:pPr marL="0" indent="0" algn="just">
              <a:lnSpc>
                <a:spcPct val="150000"/>
              </a:lnSpc>
              <a:buNone/>
            </a:pPr>
            <a:endParaRPr lang="en-US" sz="2800" dirty="0"/>
          </a:p>
          <a:p>
            <a:pPr marL="0" indent="0" algn="just">
              <a:lnSpc>
                <a:spcPct val="150000"/>
              </a:lnSpc>
              <a:buNone/>
            </a:pPr>
            <a:r>
              <a:rPr lang="en-US" sz="2800" dirty="0">
                <a:solidFill>
                  <a:srgbClr val="FF0000"/>
                </a:solidFill>
              </a:rPr>
              <a:t>Program </a:t>
            </a:r>
            <a:r>
              <a:rPr lang="en-US" sz="2800" dirty="0" smtClean="0">
                <a:solidFill>
                  <a:srgbClr val="FF0000"/>
                </a:solidFill>
              </a:rPr>
              <a:t>4.8: </a:t>
            </a:r>
            <a:r>
              <a:rPr lang="en-US" sz="2800" dirty="0"/>
              <a:t>Write a java program to check whether the given number </a:t>
            </a:r>
            <a:r>
              <a:rPr lang="en-US" sz="2800" dirty="0" smtClean="0"/>
              <a:t>is divisible </a:t>
            </a:r>
            <a:r>
              <a:rPr lang="en-US" sz="2800" dirty="0"/>
              <a:t>by 2 and </a:t>
            </a:r>
            <a:r>
              <a:rPr lang="en-US" sz="2800" dirty="0" smtClean="0"/>
              <a:t>3</a:t>
            </a:r>
            <a:r>
              <a:rPr lang="en-US" sz="2800" dirty="0"/>
              <a:t>.</a:t>
            </a:r>
            <a:endParaRPr lang="en-US" sz="2800" dirty="0" smtClean="0"/>
          </a:p>
          <a:p>
            <a:pPr marL="0" indent="0" algn="just">
              <a:lnSpc>
                <a:spcPct val="150000"/>
              </a:lnSpc>
              <a:buNone/>
            </a:pPr>
            <a:endParaRPr lang="en-US" sz="2800" dirty="0"/>
          </a:p>
        </p:txBody>
      </p:sp>
    </p:spTree>
    <p:extLst>
      <p:ext uri="{BB962C8B-B14F-4D97-AF65-F5344CB8AC3E}">
        <p14:creationId xmlns:p14="http://schemas.microsoft.com/office/powerpoint/2010/main" val="3682352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7" y="220086"/>
            <a:ext cx="8610600" cy="1293028"/>
          </a:xfrm>
        </p:spPr>
        <p:txBody>
          <a:bodyPr>
            <a:normAutofit/>
          </a:bodyPr>
          <a:lstStyle/>
          <a:p>
            <a:r>
              <a:rPr lang="en-US" sz="3600" b="1" dirty="0" smtClean="0">
                <a:solidFill>
                  <a:srgbClr val="FF0000"/>
                </a:solidFill>
              </a:rPr>
              <a:t>tasks</a:t>
            </a:r>
            <a:endParaRPr lang="en-US" sz="3600" b="1" dirty="0">
              <a:solidFill>
                <a:srgbClr val="FF0000"/>
              </a:solidFill>
            </a:endParaRPr>
          </a:p>
        </p:txBody>
      </p:sp>
      <p:sp>
        <p:nvSpPr>
          <p:cNvPr id="3" name="Content Placeholder 2"/>
          <p:cNvSpPr>
            <a:spLocks noGrp="1"/>
          </p:cNvSpPr>
          <p:nvPr>
            <p:ph idx="1"/>
          </p:nvPr>
        </p:nvSpPr>
        <p:spPr>
          <a:xfrm>
            <a:off x="413657" y="1513114"/>
            <a:ext cx="11092543" cy="4705571"/>
          </a:xfrm>
        </p:spPr>
        <p:txBody>
          <a:bodyPr>
            <a:normAutofit lnSpcReduction="10000"/>
          </a:bodyPr>
          <a:lstStyle/>
          <a:p>
            <a:pPr marL="0" indent="0">
              <a:buNone/>
            </a:pPr>
            <a:r>
              <a:rPr lang="en-US" dirty="0">
                <a:solidFill>
                  <a:srgbClr val="FF0000"/>
                </a:solidFill>
              </a:rPr>
              <a:t>Program </a:t>
            </a:r>
            <a:r>
              <a:rPr lang="en-US" dirty="0" smtClean="0">
                <a:solidFill>
                  <a:srgbClr val="FF0000"/>
                </a:solidFill>
              </a:rPr>
              <a:t>4.9: </a:t>
            </a:r>
            <a:r>
              <a:rPr lang="en-US" dirty="0"/>
              <a:t>Write a java program that reads three numbers from the user</a:t>
            </a:r>
          </a:p>
          <a:p>
            <a:pPr marL="0" indent="0">
              <a:buNone/>
            </a:pPr>
            <a:r>
              <a:rPr lang="en-US" dirty="0"/>
              <a:t>and print the largest number</a:t>
            </a:r>
            <a:r>
              <a:rPr lang="en-US" dirty="0" smtClean="0"/>
              <a:t>.</a:t>
            </a:r>
          </a:p>
          <a:p>
            <a:pPr marL="0" indent="0" algn="ctr">
              <a:buNone/>
            </a:pPr>
            <a:r>
              <a:rPr lang="en-US" dirty="0" smtClean="0">
                <a:solidFill>
                  <a:srgbClr val="FF0000"/>
                </a:solidFill>
              </a:rPr>
              <a:t>Algorithm</a:t>
            </a:r>
            <a:endParaRPr lang="en-US" dirty="0">
              <a:solidFill>
                <a:srgbClr val="FF0000"/>
              </a:solidFill>
            </a:endParaRPr>
          </a:p>
          <a:p>
            <a:pPr marL="457200" indent="-457200">
              <a:buFont typeface="+mj-lt"/>
              <a:buAutoNum type="alphaLcParenR"/>
            </a:pPr>
            <a:r>
              <a:rPr lang="en-US" dirty="0"/>
              <a:t>Create a class Largest.</a:t>
            </a:r>
          </a:p>
          <a:p>
            <a:pPr marL="0" indent="0">
              <a:buNone/>
            </a:pPr>
            <a:r>
              <a:rPr lang="en-US" dirty="0"/>
              <a:t>b) Read three numbers (first, second and third) from the </a:t>
            </a:r>
            <a:r>
              <a:rPr lang="en-US" dirty="0" smtClean="0"/>
              <a:t>console use scanner class object.</a:t>
            </a:r>
          </a:p>
          <a:p>
            <a:pPr marL="0" indent="0">
              <a:buNone/>
            </a:pPr>
            <a:r>
              <a:rPr lang="en-US" dirty="0" smtClean="0"/>
              <a:t>c</a:t>
            </a:r>
            <a:r>
              <a:rPr lang="en-US" dirty="0"/>
              <a:t>) If first number is greater than second and third, then first number is the</a:t>
            </a:r>
          </a:p>
          <a:p>
            <a:pPr marL="0" indent="0">
              <a:buNone/>
            </a:pPr>
            <a:r>
              <a:rPr lang="en-US" dirty="0"/>
              <a:t>largest.</a:t>
            </a:r>
          </a:p>
          <a:p>
            <a:pPr marL="0" indent="0">
              <a:buNone/>
            </a:pPr>
            <a:r>
              <a:rPr lang="en-US" dirty="0"/>
              <a:t>d) If second number is greater than first and third, then second number is</a:t>
            </a:r>
          </a:p>
          <a:p>
            <a:pPr marL="0" indent="0">
              <a:buNone/>
            </a:pPr>
            <a:r>
              <a:rPr lang="en-US" dirty="0"/>
              <a:t>the largest.</a:t>
            </a:r>
          </a:p>
          <a:p>
            <a:pPr marL="0" indent="0">
              <a:buNone/>
            </a:pPr>
            <a:r>
              <a:rPr lang="en-US" dirty="0"/>
              <a:t>e) If third number is greater than first and second, then third number is</a:t>
            </a:r>
          </a:p>
          <a:p>
            <a:pPr marL="0" indent="0">
              <a:buNone/>
            </a:pPr>
            <a:r>
              <a:rPr lang="en-US" dirty="0"/>
              <a:t>the largest.</a:t>
            </a:r>
          </a:p>
        </p:txBody>
      </p:sp>
    </p:spTree>
    <p:extLst>
      <p:ext uri="{BB962C8B-B14F-4D97-AF65-F5344CB8AC3E}">
        <p14:creationId xmlns:p14="http://schemas.microsoft.com/office/powerpoint/2010/main" val="4163366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905" y="1435413"/>
            <a:ext cx="11234057" cy="5344886"/>
          </a:xfrm>
        </p:spPr>
        <p:txBody>
          <a:bodyPr>
            <a:normAutofit fontScale="92500" lnSpcReduction="20000"/>
          </a:bodyPr>
          <a:lstStyle/>
          <a:p>
            <a:pPr marL="0" indent="0">
              <a:buNone/>
            </a:pPr>
            <a:r>
              <a:rPr lang="en-US" sz="2300" b="1" dirty="0" smtClean="0">
                <a:solidFill>
                  <a:srgbClr val="FF0000"/>
                </a:solidFill>
              </a:rPr>
              <a:t>4.10 Write a java program to print student grade of the course as follows</a:t>
            </a:r>
          </a:p>
          <a:p>
            <a:pPr marL="0" indent="0">
              <a:buNone/>
            </a:pPr>
            <a:r>
              <a:rPr lang="en-US" dirty="0" smtClean="0">
                <a:solidFill>
                  <a:srgbClr val="FF0000"/>
                </a:solidFill>
                <a:effectLst>
                  <a:outerShdw blurRad="38100" dist="38100" dir="2700000" algn="tl">
                    <a:srgbClr val="000000">
                      <a:alpha val="43137"/>
                    </a:srgbClr>
                  </a:outerShdw>
                </a:effectLst>
              </a:rPr>
              <a:t>Algorithm</a:t>
            </a:r>
          </a:p>
          <a:p>
            <a:pPr marL="457200" indent="-457200">
              <a:buFont typeface="+mj-lt"/>
              <a:buAutoNum type="alphaLcParenR"/>
            </a:pPr>
            <a:r>
              <a:rPr lang="en-US" dirty="0" smtClean="0"/>
              <a:t>Create a class  </a:t>
            </a:r>
            <a:r>
              <a:rPr lang="en-US" b="1" dirty="0" err="1" smtClean="0"/>
              <a:t>StudentGrade</a:t>
            </a:r>
            <a:endParaRPr lang="en-US" b="1" dirty="0" smtClean="0"/>
          </a:p>
          <a:p>
            <a:pPr marL="457200" indent="-457200">
              <a:buFont typeface="+mj-lt"/>
              <a:buAutoNum type="alphaLcParenR"/>
            </a:pPr>
            <a:r>
              <a:rPr lang="en-US" dirty="0" smtClean="0"/>
              <a:t>Read total marks using scanner object method.</a:t>
            </a:r>
          </a:p>
          <a:p>
            <a:pPr marL="457200" indent="-457200">
              <a:buFont typeface="+mj-lt"/>
              <a:buAutoNum type="alphaLcParenR"/>
            </a:pPr>
            <a:r>
              <a:rPr lang="en-US" dirty="0" smtClean="0"/>
              <a:t>Print the student grade based on the following table data given</a:t>
            </a:r>
          </a:p>
          <a:p>
            <a:pPr marL="457200" indent="-457200">
              <a:buFont typeface="+mj-lt"/>
              <a:buAutoNum type="alphaLcParenR"/>
            </a:pPr>
            <a:endParaRPr lang="en-US" dirty="0"/>
          </a:p>
          <a:p>
            <a:pPr marL="457200" indent="-457200">
              <a:buFont typeface="+mj-lt"/>
              <a:buAutoNum type="alphaLcParenR"/>
            </a:pPr>
            <a:endParaRPr lang="en-US" dirty="0" smtClean="0"/>
          </a:p>
          <a:p>
            <a:pPr marL="457200" indent="-457200">
              <a:buFont typeface="+mj-lt"/>
              <a:buAutoNum type="alphaLcParenR"/>
            </a:pPr>
            <a:endParaRPr lang="en-US" dirty="0"/>
          </a:p>
          <a:p>
            <a:pPr marL="457200" indent="-457200">
              <a:buFont typeface="+mj-lt"/>
              <a:buAutoNum type="alphaLcParenR"/>
            </a:pPr>
            <a:endParaRPr lang="en-US" dirty="0" smtClean="0"/>
          </a:p>
          <a:p>
            <a:pPr marL="457200" indent="-457200">
              <a:buFont typeface="+mj-lt"/>
              <a:buAutoNum type="alphaLcParenR"/>
            </a:pPr>
            <a:endParaRPr lang="en-US" dirty="0"/>
          </a:p>
          <a:p>
            <a:pPr marL="457200" indent="-457200">
              <a:buFont typeface="+mj-lt"/>
              <a:buAutoNum type="alphaLcParenR"/>
            </a:pPr>
            <a:endParaRPr lang="en-US" dirty="0" smtClean="0"/>
          </a:p>
          <a:p>
            <a:pPr marL="457200" indent="-457200">
              <a:buFont typeface="+mj-lt"/>
              <a:buAutoNum type="alphaLcParenR"/>
            </a:pPr>
            <a:endParaRPr lang="en-US" dirty="0"/>
          </a:p>
          <a:p>
            <a:pPr marL="457200" indent="-457200">
              <a:buFont typeface="+mj-lt"/>
              <a:buAutoNum type="alphaLcParenR"/>
            </a:pPr>
            <a:endParaRPr lang="en-US" dirty="0" smtClean="0"/>
          </a:p>
          <a:p>
            <a:pPr marL="457200" indent="-457200">
              <a:buFont typeface="+mj-lt"/>
              <a:buAutoNum type="alphaLcParenR"/>
            </a:pPr>
            <a:r>
              <a:rPr lang="en-US" dirty="0" smtClean="0"/>
              <a:t>If </a:t>
            </a:r>
            <a:r>
              <a:rPr lang="en-US" dirty="0"/>
              <a:t>the total marks below zero or more than 100 then program must print a message to re-enter the total mark with appropriate message</a:t>
            </a:r>
            <a:r>
              <a:rPr lang="en-US" dirty="0" smtClean="0"/>
              <a: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16775804"/>
              </p:ext>
            </p:extLst>
          </p:nvPr>
        </p:nvGraphicFramePr>
        <p:xfrm>
          <a:off x="1147693" y="3205655"/>
          <a:ext cx="4915338" cy="2194560"/>
        </p:xfrm>
        <a:graphic>
          <a:graphicData uri="http://schemas.openxmlformats.org/drawingml/2006/table">
            <a:tbl>
              <a:tblPr firstRow="1" bandRow="1">
                <a:tableStyleId>{5940675A-B579-460E-94D1-54222C63F5DA}</a:tableStyleId>
              </a:tblPr>
              <a:tblGrid>
                <a:gridCol w="2457669">
                  <a:extLst>
                    <a:ext uri="{9D8B030D-6E8A-4147-A177-3AD203B41FA5}">
                      <a16:colId xmlns:a16="http://schemas.microsoft.com/office/drawing/2014/main" val="584253435"/>
                    </a:ext>
                  </a:extLst>
                </a:gridCol>
                <a:gridCol w="2457669">
                  <a:extLst>
                    <a:ext uri="{9D8B030D-6E8A-4147-A177-3AD203B41FA5}">
                      <a16:colId xmlns:a16="http://schemas.microsoft.com/office/drawing/2014/main" val="1018406129"/>
                    </a:ext>
                  </a:extLst>
                </a:gridCol>
              </a:tblGrid>
              <a:tr h="351872">
                <a:tc>
                  <a:txBody>
                    <a:bodyPr/>
                    <a:lstStyle/>
                    <a:p>
                      <a:r>
                        <a:rPr lang="en-US" b="1" dirty="0" smtClean="0">
                          <a:solidFill>
                            <a:srgbClr val="00B0F0"/>
                          </a:solidFill>
                        </a:rPr>
                        <a:t>Total marks</a:t>
                      </a:r>
                      <a:endParaRPr lang="en-US" b="1" dirty="0">
                        <a:solidFill>
                          <a:srgbClr val="00B0F0"/>
                        </a:solidFill>
                      </a:endParaRPr>
                    </a:p>
                  </a:txBody>
                  <a:tcPr/>
                </a:tc>
                <a:tc>
                  <a:txBody>
                    <a:bodyPr/>
                    <a:lstStyle/>
                    <a:p>
                      <a:r>
                        <a:rPr lang="en-US" b="1" dirty="0" smtClean="0">
                          <a:solidFill>
                            <a:srgbClr val="00B0F0"/>
                          </a:solidFill>
                        </a:rPr>
                        <a:t>Grade</a:t>
                      </a:r>
                      <a:endParaRPr lang="en-US" b="1" dirty="0">
                        <a:solidFill>
                          <a:srgbClr val="00B0F0"/>
                        </a:solidFill>
                      </a:endParaRPr>
                    </a:p>
                  </a:txBody>
                  <a:tcPr/>
                </a:tc>
                <a:extLst>
                  <a:ext uri="{0D108BD9-81ED-4DB2-BD59-A6C34878D82A}">
                    <a16:rowId xmlns:a16="http://schemas.microsoft.com/office/drawing/2014/main" val="1154537863"/>
                  </a:ext>
                </a:extLst>
              </a:tr>
              <a:tr h="134056">
                <a:tc>
                  <a:txBody>
                    <a:bodyPr/>
                    <a:lstStyle/>
                    <a:p>
                      <a:r>
                        <a:rPr lang="en-US" dirty="0" smtClean="0"/>
                        <a:t>Less</a:t>
                      </a:r>
                      <a:r>
                        <a:rPr lang="en-US" baseline="0" dirty="0" smtClean="0"/>
                        <a:t> than 60</a:t>
                      </a:r>
                      <a:endParaRPr lang="en-US" dirty="0"/>
                    </a:p>
                  </a:txBody>
                  <a:tcPr/>
                </a:tc>
                <a:tc>
                  <a:txBody>
                    <a:bodyPr/>
                    <a:lstStyle/>
                    <a:p>
                      <a:pPr algn="ctr"/>
                      <a:r>
                        <a:rPr lang="en-US" b="1" dirty="0" smtClean="0"/>
                        <a:t>F</a:t>
                      </a:r>
                      <a:endParaRPr lang="en-US" b="1" dirty="0"/>
                    </a:p>
                  </a:txBody>
                  <a:tcPr/>
                </a:tc>
                <a:extLst>
                  <a:ext uri="{0D108BD9-81ED-4DB2-BD59-A6C34878D82A}">
                    <a16:rowId xmlns:a16="http://schemas.microsoft.com/office/drawing/2014/main" val="2817758066"/>
                  </a:ext>
                </a:extLst>
              </a:tr>
              <a:tr h="134056">
                <a:tc>
                  <a:txBody>
                    <a:bodyPr/>
                    <a:lstStyle/>
                    <a:p>
                      <a:r>
                        <a:rPr lang="en-US" dirty="0" smtClean="0"/>
                        <a:t>Between 60 to  64</a:t>
                      </a:r>
                      <a:endParaRPr lang="en-US" dirty="0"/>
                    </a:p>
                  </a:txBody>
                  <a:tcPr/>
                </a:tc>
                <a:tc>
                  <a:txBody>
                    <a:bodyPr/>
                    <a:lstStyle/>
                    <a:p>
                      <a:pPr algn="ctr"/>
                      <a:r>
                        <a:rPr lang="en-US" b="1" dirty="0" smtClean="0"/>
                        <a:t>D</a:t>
                      </a:r>
                      <a:endParaRPr lang="en-US" b="1" dirty="0"/>
                    </a:p>
                  </a:txBody>
                  <a:tcPr/>
                </a:tc>
                <a:extLst>
                  <a:ext uri="{0D108BD9-81ED-4DB2-BD59-A6C34878D82A}">
                    <a16:rowId xmlns:a16="http://schemas.microsoft.com/office/drawing/2014/main" val="3413532445"/>
                  </a:ext>
                </a:extLst>
              </a:tr>
              <a:tr h="134056">
                <a:tc>
                  <a:txBody>
                    <a:bodyPr/>
                    <a:lstStyle/>
                    <a:p>
                      <a:r>
                        <a:rPr lang="en-US" dirty="0" smtClean="0"/>
                        <a:t>Between 65 to 69</a:t>
                      </a:r>
                      <a:endParaRPr lang="en-US" dirty="0"/>
                    </a:p>
                  </a:txBody>
                  <a:tcPr/>
                </a:tc>
                <a:tc>
                  <a:txBody>
                    <a:bodyPr/>
                    <a:lstStyle/>
                    <a:p>
                      <a:pPr algn="ctr"/>
                      <a:r>
                        <a:rPr lang="en-US" b="1" dirty="0" smtClean="0"/>
                        <a:t>D+</a:t>
                      </a:r>
                      <a:endParaRPr lang="en-US" b="1" dirty="0"/>
                    </a:p>
                  </a:txBody>
                  <a:tcPr/>
                </a:tc>
                <a:extLst>
                  <a:ext uri="{0D108BD9-81ED-4DB2-BD59-A6C34878D82A}">
                    <a16:rowId xmlns:a16="http://schemas.microsoft.com/office/drawing/2014/main" val="1852767184"/>
                  </a:ext>
                </a:extLst>
              </a:tr>
              <a:tr h="134056">
                <a:tc>
                  <a:txBody>
                    <a:bodyPr/>
                    <a:lstStyle/>
                    <a:p>
                      <a:r>
                        <a:rPr lang="en-US" dirty="0" smtClean="0"/>
                        <a:t>Between 70 to 74</a:t>
                      </a:r>
                      <a:endParaRPr lang="en-US" dirty="0"/>
                    </a:p>
                  </a:txBody>
                  <a:tcPr/>
                </a:tc>
                <a:tc>
                  <a:txBody>
                    <a:bodyPr/>
                    <a:lstStyle/>
                    <a:p>
                      <a:pPr algn="ctr"/>
                      <a:r>
                        <a:rPr lang="en-US" b="1" dirty="0" smtClean="0"/>
                        <a:t>C</a:t>
                      </a:r>
                      <a:endParaRPr lang="en-US" b="1" dirty="0"/>
                    </a:p>
                  </a:txBody>
                  <a:tcPr/>
                </a:tc>
                <a:extLst>
                  <a:ext uri="{0D108BD9-81ED-4DB2-BD59-A6C34878D82A}">
                    <a16:rowId xmlns:a16="http://schemas.microsoft.com/office/drawing/2014/main" val="4165255293"/>
                  </a:ext>
                </a:extLst>
              </a:tr>
              <a:tr h="13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75</a:t>
                      </a:r>
                      <a:r>
                        <a:rPr lang="en-US" baseline="0" dirty="0" smtClean="0"/>
                        <a:t> </a:t>
                      </a:r>
                      <a:r>
                        <a:rPr lang="en-US" dirty="0" smtClean="0"/>
                        <a:t>to 79</a:t>
                      </a:r>
                    </a:p>
                  </a:txBody>
                  <a:tcPr/>
                </a:tc>
                <a:tc>
                  <a:txBody>
                    <a:bodyPr/>
                    <a:lstStyle/>
                    <a:p>
                      <a:pPr algn="ctr"/>
                      <a:r>
                        <a:rPr lang="en-US" b="1" dirty="0" smtClean="0"/>
                        <a:t>C+</a:t>
                      </a:r>
                      <a:endParaRPr lang="en-US" b="1" dirty="0"/>
                    </a:p>
                  </a:txBody>
                  <a:tcPr/>
                </a:tc>
                <a:extLst>
                  <a:ext uri="{0D108BD9-81ED-4DB2-BD59-A6C34878D82A}">
                    <a16:rowId xmlns:a16="http://schemas.microsoft.com/office/drawing/2014/main" val="22535956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95603259"/>
              </p:ext>
            </p:extLst>
          </p:nvPr>
        </p:nvGraphicFramePr>
        <p:xfrm>
          <a:off x="6063031" y="3205655"/>
          <a:ext cx="4915338" cy="2194560"/>
        </p:xfrm>
        <a:graphic>
          <a:graphicData uri="http://schemas.openxmlformats.org/drawingml/2006/table">
            <a:tbl>
              <a:tblPr firstRow="1" bandRow="1">
                <a:tableStyleId>{5940675A-B579-460E-94D1-54222C63F5DA}</a:tableStyleId>
              </a:tblPr>
              <a:tblGrid>
                <a:gridCol w="2457669">
                  <a:extLst>
                    <a:ext uri="{9D8B030D-6E8A-4147-A177-3AD203B41FA5}">
                      <a16:colId xmlns:a16="http://schemas.microsoft.com/office/drawing/2014/main" val="584253435"/>
                    </a:ext>
                  </a:extLst>
                </a:gridCol>
                <a:gridCol w="2457669">
                  <a:extLst>
                    <a:ext uri="{9D8B030D-6E8A-4147-A177-3AD203B41FA5}">
                      <a16:colId xmlns:a16="http://schemas.microsoft.com/office/drawing/2014/main" val="1018406129"/>
                    </a:ext>
                  </a:extLst>
                </a:gridCol>
              </a:tblGrid>
              <a:tr h="0">
                <a:tc>
                  <a:txBody>
                    <a:bodyPr/>
                    <a:lstStyle/>
                    <a:p>
                      <a:r>
                        <a:rPr lang="en-US" b="1" dirty="0" smtClean="0">
                          <a:solidFill>
                            <a:srgbClr val="00B0F0"/>
                          </a:solidFill>
                        </a:rPr>
                        <a:t>Total marks</a:t>
                      </a:r>
                      <a:endParaRPr lang="en-US" b="1" dirty="0">
                        <a:solidFill>
                          <a:srgbClr val="00B0F0"/>
                        </a:solidFill>
                      </a:endParaRPr>
                    </a:p>
                  </a:txBody>
                  <a:tcPr/>
                </a:tc>
                <a:tc>
                  <a:txBody>
                    <a:bodyPr/>
                    <a:lstStyle/>
                    <a:p>
                      <a:r>
                        <a:rPr lang="en-US" b="1" dirty="0" smtClean="0">
                          <a:solidFill>
                            <a:srgbClr val="00B0F0"/>
                          </a:solidFill>
                        </a:rPr>
                        <a:t>Grade</a:t>
                      </a:r>
                      <a:endParaRPr lang="en-US" b="1" dirty="0">
                        <a:solidFill>
                          <a:srgbClr val="00B0F0"/>
                        </a:solidFill>
                      </a:endParaRPr>
                    </a:p>
                  </a:txBody>
                  <a:tcPr/>
                </a:tc>
                <a:extLst>
                  <a:ext uri="{0D108BD9-81ED-4DB2-BD59-A6C34878D82A}">
                    <a16:rowId xmlns:a16="http://schemas.microsoft.com/office/drawing/2014/main" val="1154537863"/>
                  </a:ext>
                </a:extLst>
              </a:tr>
              <a:tr h="13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Between 80 to 84</a:t>
                      </a:r>
                    </a:p>
                  </a:txBody>
                  <a:tcPr/>
                </a:tc>
                <a:tc>
                  <a:txBody>
                    <a:bodyPr/>
                    <a:lstStyle/>
                    <a:p>
                      <a:pPr algn="ctr"/>
                      <a:r>
                        <a:rPr lang="en-US" b="1" dirty="0" smtClean="0"/>
                        <a:t>B</a:t>
                      </a:r>
                      <a:endParaRPr lang="en-US" b="1" dirty="0"/>
                    </a:p>
                  </a:txBody>
                  <a:tcPr/>
                </a:tc>
                <a:extLst>
                  <a:ext uri="{0D108BD9-81ED-4DB2-BD59-A6C34878D82A}">
                    <a16:rowId xmlns:a16="http://schemas.microsoft.com/office/drawing/2014/main" val="2817758066"/>
                  </a:ext>
                </a:extLst>
              </a:tr>
              <a:tr h="13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Between 85 to 89</a:t>
                      </a:r>
                    </a:p>
                  </a:txBody>
                  <a:tcPr/>
                </a:tc>
                <a:tc>
                  <a:txBody>
                    <a:bodyPr/>
                    <a:lstStyle/>
                    <a:p>
                      <a:pPr algn="ctr"/>
                      <a:r>
                        <a:rPr lang="en-US" b="1" dirty="0" smtClean="0"/>
                        <a:t>B+</a:t>
                      </a:r>
                      <a:endParaRPr lang="en-US" b="1" dirty="0"/>
                    </a:p>
                  </a:txBody>
                  <a:tcPr/>
                </a:tc>
                <a:extLst>
                  <a:ext uri="{0D108BD9-81ED-4DB2-BD59-A6C34878D82A}">
                    <a16:rowId xmlns:a16="http://schemas.microsoft.com/office/drawing/2014/main" val="3413532445"/>
                  </a:ext>
                </a:extLst>
              </a:tr>
              <a:tr h="13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Between 90 to 94</a:t>
                      </a:r>
                    </a:p>
                  </a:txBody>
                  <a:tcPr/>
                </a:tc>
                <a:tc>
                  <a:txBody>
                    <a:bodyPr/>
                    <a:lstStyle/>
                    <a:p>
                      <a:pPr algn="ctr"/>
                      <a:r>
                        <a:rPr lang="en-US" b="1" dirty="0" smtClean="0"/>
                        <a:t>A</a:t>
                      </a:r>
                      <a:endParaRPr lang="en-US" b="1" dirty="0"/>
                    </a:p>
                  </a:txBody>
                  <a:tcPr/>
                </a:tc>
                <a:extLst>
                  <a:ext uri="{0D108BD9-81ED-4DB2-BD59-A6C34878D82A}">
                    <a16:rowId xmlns:a16="http://schemas.microsoft.com/office/drawing/2014/main" val="1852767184"/>
                  </a:ext>
                </a:extLst>
              </a:tr>
              <a:tr h="13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Between 95 to 100</a:t>
                      </a:r>
                    </a:p>
                  </a:txBody>
                  <a:tcPr/>
                </a:tc>
                <a:tc>
                  <a:txBody>
                    <a:bodyPr/>
                    <a:lstStyle/>
                    <a:p>
                      <a:pPr algn="ctr"/>
                      <a:r>
                        <a:rPr lang="en-US" b="1" dirty="0" smtClean="0"/>
                        <a:t>A+</a:t>
                      </a:r>
                      <a:endParaRPr lang="en-US" b="1" dirty="0"/>
                    </a:p>
                  </a:txBody>
                  <a:tcPr/>
                </a:tc>
                <a:extLst>
                  <a:ext uri="{0D108BD9-81ED-4DB2-BD59-A6C34878D82A}">
                    <a16:rowId xmlns:a16="http://schemas.microsoft.com/office/drawing/2014/main" val="4165255293"/>
                  </a:ext>
                </a:extLst>
              </a:tr>
              <a:tr h="13405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53595609"/>
                  </a:ext>
                </a:extLst>
              </a:tr>
            </a:tbl>
          </a:graphicData>
        </a:graphic>
      </p:graphicFrame>
      <p:sp>
        <p:nvSpPr>
          <p:cNvPr id="5" name="Title 1"/>
          <p:cNvSpPr>
            <a:spLocks noGrp="1"/>
          </p:cNvSpPr>
          <p:nvPr>
            <p:ph type="title"/>
          </p:nvPr>
        </p:nvSpPr>
        <p:spPr>
          <a:xfrm>
            <a:off x="3004457" y="220086"/>
            <a:ext cx="8610600" cy="1293028"/>
          </a:xfrm>
        </p:spPr>
        <p:txBody>
          <a:bodyPr>
            <a:normAutofit/>
          </a:bodyPr>
          <a:lstStyle/>
          <a:p>
            <a:r>
              <a:rPr lang="en-US" sz="2800" b="1" dirty="0" smtClean="0">
                <a:solidFill>
                  <a:srgbClr val="FF0000"/>
                </a:solidFill>
              </a:rPr>
              <a:t>tasks</a:t>
            </a:r>
            <a:endParaRPr lang="en-US" sz="2800" b="1" dirty="0">
              <a:solidFill>
                <a:srgbClr val="FF0000"/>
              </a:solidFill>
            </a:endParaRPr>
          </a:p>
        </p:txBody>
      </p:sp>
    </p:spTree>
    <p:extLst>
      <p:ext uri="{BB962C8B-B14F-4D97-AF65-F5344CB8AC3E}">
        <p14:creationId xmlns:p14="http://schemas.microsoft.com/office/powerpoint/2010/main" val="1141718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7" y="220086"/>
            <a:ext cx="8610600" cy="1293028"/>
          </a:xfrm>
        </p:spPr>
        <p:txBody>
          <a:bodyPr>
            <a:normAutofit/>
          </a:bodyPr>
          <a:lstStyle/>
          <a:p>
            <a:r>
              <a:rPr lang="en-US" sz="2800" b="1" dirty="0" smtClean="0">
                <a:solidFill>
                  <a:srgbClr val="FF0000"/>
                </a:solidFill>
              </a:rPr>
              <a:t>tasks</a:t>
            </a:r>
            <a:endParaRPr lang="en-US" sz="3600" b="1" dirty="0">
              <a:solidFill>
                <a:srgbClr val="FF0000"/>
              </a:solidFill>
            </a:endParaRPr>
          </a:p>
        </p:txBody>
      </p:sp>
      <p:sp>
        <p:nvSpPr>
          <p:cNvPr id="3" name="Content Placeholder 2"/>
          <p:cNvSpPr>
            <a:spLocks noGrp="1"/>
          </p:cNvSpPr>
          <p:nvPr>
            <p:ph idx="1"/>
          </p:nvPr>
        </p:nvSpPr>
        <p:spPr>
          <a:xfrm>
            <a:off x="413657" y="1513114"/>
            <a:ext cx="11092543" cy="4705571"/>
          </a:xfrm>
        </p:spPr>
        <p:txBody>
          <a:bodyPr>
            <a:normAutofit fontScale="92500" lnSpcReduction="10000"/>
          </a:bodyPr>
          <a:lstStyle/>
          <a:p>
            <a:pPr marL="0" indent="0" algn="just">
              <a:lnSpc>
                <a:spcPct val="150000"/>
              </a:lnSpc>
              <a:buNone/>
            </a:pPr>
            <a:r>
              <a:rPr lang="en-US" dirty="0" smtClean="0">
                <a:solidFill>
                  <a:srgbClr val="FF0000"/>
                </a:solidFill>
              </a:rPr>
              <a:t>Program 4.11: </a:t>
            </a:r>
            <a:r>
              <a:rPr lang="en-US" dirty="0"/>
              <a:t>Write a java program to create simple calculator that reads two</a:t>
            </a:r>
          </a:p>
          <a:p>
            <a:pPr marL="0" indent="0" algn="just">
              <a:lnSpc>
                <a:spcPct val="150000"/>
              </a:lnSpc>
              <a:buNone/>
            </a:pPr>
            <a:r>
              <a:rPr lang="en-US" dirty="0"/>
              <a:t>numbers and one arithmetic </a:t>
            </a:r>
            <a:r>
              <a:rPr lang="en-US" dirty="0" smtClean="0"/>
              <a:t>operator(+,-, * and /) </a:t>
            </a:r>
            <a:r>
              <a:rPr lang="en-US" dirty="0"/>
              <a:t>to be performed. It</a:t>
            </a:r>
          </a:p>
          <a:p>
            <a:pPr marL="0" indent="0" algn="just">
              <a:lnSpc>
                <a:spcPct val="150000"/>
              </a:lnSpc>
              <a:buNone/>
            </a:pPr>
            <a:r>
              <a:rPr lang="en-US" dirty="0"/>
              <a:t>should the output the numbers, the operator, and the result as follows</a:t>
            </a:r>
            <a:r>
              <a:rPr lang="en-US" dirty="0" smtClean="0"/>
              <a:t>. (using nested if-else)</a:t>
            </a:r>
            <a:endParaRPr lang="en-US" dirty="0"/>
          </a:p>
          <a:p>
            <a:pPr marL="914400" lvl="2" indent="0" algn="just">
              <a:lnSpc>
                <a:spcPct val="150000"/>
              </a:lnSpc>
              <a:buNone/>
            </a:pPr>
            <a:r>
              <a:rPr lang="en-US" dirty="0" smtClean="0"/>
              <a:t> 			</a:t>
            </a:r>
            <a:r>
              <a:rPr lang="en-US" sz="2600" b="1" dirty="0" smtClean="0">
                <a:solidFill>
                  <a:srgbClr val="FF0000"/>
                </a:solidFill>
              </a:rPr>
              <a:t>5 </a:t>
            </a:r>
            <a:r>
              <a:rPr lang="en-US" sz="2600" b="1" dirty="0">
                <a:solidFill>
                  <a:srgbClr val="FF0000"/>
                </a:solidFill>
              </a:rPr>
              <a:t>+ 4 = </a:t>
            </a:r>
            <a:r>
              <a:rPr lang="en-US" sz="2600" b="1" dirty="0" smtClean="0">
                <a:solidFill>
                  <a:srgbClr val="FF0000"/>
                </a:solidFill>
              </a:rPr>
              <a:t>9  </a:t>
            </a:r>
            <a:endParaRPr lang="en-US" sz="2600" b="1" dirty="0">
              <a:solidFill>
                <a:srgbClr val="FF0000"/>
              </a:solidFill>
            </a:endParaRPr>
          </a:p>
          <a:p>
            <a:pPr marL="914400" lvl="2" indent="0" algn="just">
              <a:lnSpc>
                <a:spcPct val="150000"/>
              </a:lnSpc>
              <a:buNone/>
            </a:pPr>
            <a:r>
              <a:rPr lang="en-US" sz="2600" b="1" dirty="0" smtClean="0">
                <a:solidFill>
                  <a:srgbClr val="FF0000"/>
                </a:solidFill>
              </a:rPr>
              <a:t>			15 </a:t>
            </a:r>
            <a:r>
              <a:rPr lang="en-US" sz="2600" b="1" dirty="0">
                <a:solidFill>
                  <a:srgbClr val="FF0000"/>
                </a:solidFill>
              </a:rPr>
              <a:t>* 2 = </a:t>
            </a:r>
            <a:r>
              <a:rPr lang="en-US" sz="2600" b="1" dirty="0" smtClean="0">
                <a:solidFill>
                  <a:srgbClr val="FF0000"/>
                </a:solidFill>
              </a:rPr>
              <a:t>30</a:t>
            </a:r>
          </a:p>
          <a:p>
            <a:pPr marL="914400" lvl="2" indent="0" algn="just">
              <a:lnSpc>
                <a:spcPct val="150000"/>
              </a:lnSpc>
              <a:buNone/>
            </a:pPr>
            <a:endParaRPr lang="en-US" dirty="0"/>
          </a:p>
          <a:p>
            <a:pPr marL="0" indent="0" algn="just">
              <a:lnSpc>
                <a:spcPct val="150000"/>
              </a:lnSpc>
              <a:buNone/>
            </a:pPr>
            <a:r>
              <a:rPr lang="en-US" dirty="0">
                <a:solidFill>
                  <a:srgbClr val="FF0000"/>
                </a:solidFill>
              </a:rPr>
              <a:t>Program </a:t>
            </a:r>
            <a:r>
              <a:rPr lang="en-US" dirty="0" smtClean="0">
                <a:solidFill>
                  <a:srgbClr val="FF0000"/>
                </a:solidFill>
              </a:rPr>
              <a:t>4.12 : </a:t>
            </a:r>
            <a:r>
              <a:rPr lang="en-US" dirty="0" smtClean="0"/>
              <a:t>Re </a:t>
            </a:r>
            <a:r>
              <a:rPr lang="en-US" dirty="0"/>
              <a:t>- write the above program </a:t>
            </a:r>
            <a:r>
              <a:rPr lang="en-US" dirty="0" smtClean="0">
                <a:solidFill>
                  <a:srgbClr val="FF0000"/>
                </a:solidFill>
              </a:rPr>
              <a:t>4.11</a:t>
            </a:r>
            <a:r>
              <a:rPr lang="en-US" dirty="0" smtClean="0"/>
              <a:t> </a:t>
            </a:r>
            <a:r>
              <a:rPr lang="en-US" dirty="0"/>
              <a:t>using </a:t>
            </a:r>
            <a:r>
              <a:rPr lang="en-US" b="1" dirty="0"/>
              <a:t>switch case </a:t>
            </a:r>
            <a:r>
              <a:rPr lang="en-US" dirty="0"/>
              <a:t>statement, </a:t>
            </a:r>
            <a:r>
              <a:rPr lang="en-US" dirty="0" smtClean="0"/>
              <a:t>the choice </a:t>
            </a:r>
            <a:r>
              <a:rPr lang="en-US" dirty="0"/>
              <a:t>(expression) must be an arithmetic </a:t>
            </a:r>
            <a:r>
              <a:rPr lang="en-US" dirty="0" smtClean="0"/>
              <a:t>operator.</a:t>
            </a:r>
            <a:endParaRPr lang="en-US" dirty="0"/>
          </a:p>
          <a:p>
            <a:pPr marL="0" indent="0" algn="just">
              <a:lnSpc>
                <a:spcPct val="150000"/>
              </a:lnSpc>
              <a:buNone/>
            </a:pPr>
            <a:endParaRPr lang="en-US" dirty="0"/>
          </a:p>
        </p:txBody>
      </p:sp>
    </p:spTree>
    <p:extLst>
      <p:ext uri="{BB962C8B-B14F-4D97-AF65-F5344CB8AC3E}">
        <p14:creationId xmlns:p14="http://schemas.microsoft.com/office/powerpoint/2010/main" val="1065681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942" y="307173"/>
            <a:ext cx="8610600" cy="1293028"/>
          </a:xfrm>
        </p:spPr>
        <p:txBody>
          <a:bodyPr>
            <a:normAutofit/>
          </a:bodyPr>
          <a:lstStyle/>
          <a:p>
            <a:r>
              <a:rPr lang="en-US" sz="2400" b="1" dirty="0" smtClean="0">
                <a:solidFill>
                  <a:srgbClr val="FF0000"/>
                </a:solidFill>
              </a:rPr>
              <a:t>Random Numbers</a:t>
            </a:r>
            <a:endParaRPr lang="en-US" sz="2400" b="1" dirty="0">
              <a:solidFill>
                <a:srgbClr val="FF0000"/>
              </a:solidFill>
            </a:endParaRPr>
          </a:p>
        </p:txBody>
      </p:sp>
      <p:sp>
        <p:nvSpPr>
          <p:cNvPr id="3" name="Content Placeholder 2"/>
          <p:cNvSpPr>
            <a:spLocks noGrp="1"/>
          </p:cNvSpPr>
          <p:nvPr>
            <p:ph idx="1"/>
          </p:nvPr>
        </p:nvSpPr>
        <p:spPr>
          <a:xfrm>
            <a:off x="511628" y="1600201"/>
            <a:ext cx="11342913" cy="4208171"/>
          </a:xfrm>
        </p:spPr>
        <p:txBody>
          <a:bodyPr>
            <a:normAutofit lnSpcReduction="10000"/>
          </a:bodyPr>
          <a:lstStyle/>
          <a:p>
            <a:pPr algn="just"/>
            <a:r>
              <a:rPr lang="en-US" sz="3200" dirty="0"/>
              <a:t>You can use </a:t>
            </a:r>
            <a:r>
              <a:rPr lang="en-US" sz="3200" dirty="0" err="1" smtClean="0">
                <a:solidFill>
                  <a:srgbClr val="FF0000"/>
                </a:solidFill>
              </a:rPr>
              <a:t>Math.random</a:t>
            </a:r>
            <a:r>
              <a:rPr lang="en-US" sz="3200" dirty="0" smtClean="0">
                <a:solidFill>
                  <a:srgbClr val="FF0000"/>
                </a:solidFill>
              </a:rPr>
              <a:t> () </a:t>
            </a:r>
            <a:r>
              <a:rPr lang="en-US" sz="3200" dirty="0" smtClean="0"/>
              <a:t>to </a:t>
            </a:r>
            <a:r>
              <a:rPr lang="en-US" sz="3200" dirty="0"/>
              <a:t>obtain a random double value </a:t>
            </a:r>
            <a:r>
              <a:rPr lang="en-US" sz="3200" dirty="0" smtClean="0"/>
              <a:t>between </a:t>
            </a:r>
            <a:r>
              <a:rPr lang="en-US" sz="3200" dirty="0">
                <a:solidFill>
                  <a:srgbClr val="FF0000"/>
                </a:solidFill>
              </a:rPr>
              <a:t>0.0</a:t>
            </a:r>
            <a:r>
              <a:rPr lang="en-US" sz="3200" dirty="0"/>
              <a:t> </a:t>
            </a:r>
            <a:r>
              <a:rPr lang="en-US" sz="3200" dirty="0" smtClean="0"/>
              <a:t>and </a:t>
            </a:r>
            <a:r>
              <a:rPr lang="en-US" sz="3200" dirty="0" smtClean="0">
                <a:solidFill>
                  <a:srgbClr val="FF0000"/>
                </a:solidFill>
              </a:rPr>
              <a:t>1.0</a:t>
            </a:r>
            <a:r>
              <a:rPr lang="en-US" sz="3200" dirty="0"/>
              <a:t>, excluding 1.0</a:t>
            </a:r>
            <a:r>
              <a:rPr lang="en-US" sz="3200" dirty="0" smtClean="0"/>
              <a:t>.</a:t>
            </a:r>
          </a:p>
          <a:p>
            <a:pPr marL="0" indent="0" algn="just">
              <a:buNone/>
            </a:pPr>
            <a:endParaRPr lang="en-US" sz="3200" dirty="0"/>
          </a:p>
          <a:p>
            <a:pPr algn="just"/>
            <a:r>
              <a:rPr lang="en-US" sz="3200" dirty="0"/>
              <a:t>Invoking this method </a:t>
            </a:r>
            <a:r>
              <a:rPr lang="en-US" sz="3200" dirty="0">
                <a:solidFill>
                  <a:srgbClr val="FF0000"/>
                </a:solidFill>
              </a:rPr>
              <a:t>returns</a:t>
            </a:r>
            <a:r>
              <a:rPr lang="en-US" sz="3200" dirty="0"/>
              <a:t> a random double value </a:t>
            </a:r>
            <a:endParaRPr lang="en-US" sz="3200" dirty="0" smtClean="0"/>
          </a:p>
          <a:p>
            <a:pPr marL="0" indent="0" algn="just">
              <a:buNone/>
            </a:pPr>
            <a:r>
              <a:rPr lang="en-US" sz="3200" dirty="0"/>
              <a:t> </a:t>
            </a:r>
            <a:r>
              <a:rPr lang="en-US" sz="3200" dirty="0" smtClean="0"/>
              <a:t>   d </a:t>
            </a:r>
            <a:r>
              <a:rPr lang="en-US" sz="3200" dirty="0"/>
              <a:t>such that </a:t>
            </a:r>
            <a:r>
              <a:rPr lang="en-US" sz="3200" dirty="0">
                <a:solidFill>
                  <a:srgbClr val="FF0000"/>
                </a:solidFill>
              </a:rPr>
              <a:t>0.0 &lt;= </a:t>
            </a:r>
            <a:r>
              <a:rPr lang="en-US" sz="3200" dirty="0" smtClean="0">
                <a:solidFill>
                  <a:srgbClr val="FF0000"/>
                </a:solidFill>
              </a:rPr>
              <a:t>number &lt; </a:t>
            </a:r>
            <a:r>
              <a:rPr lang="en-US" sz="3200" dirty="0">
                <a:solidFill>
                  <a:srgbClr val="FF0000"/>
                </a:solidFill>
              </a:rPr>
              <a:t>1.0</a:t>
            </a:r>
            <a:r>
              <a:rPr lang="en-US" sz="3200" dirty="0" smtClean="0">
                <a:solidFill>
                  <a:srgbClr val="FF0000"/>
                </a:solidFill>
              </a:rPr>
              <a:t>.</a:t>
            </a:r>
          </a:p>
          <a:p>
            <a:pPr algn="just"/>
            <a:endParaRPr lang="en-US" sz="3200" dirty="0"/>
          </a:p>
          <a:p>
            <a:pPr algn="just"/>
            <a:r>
              <a:rPr lang="en-US" sz="3200" dirty="0"/>
              <a:t>Thus, </a:t>
            </a:r>
            <a:r>
              <a:rPr lang="en-US" sz="3200" dirty="0">
                <a:solidFill>
                  <a:srgbClr val="FF0000"/>
                </a:solidFill>
              </a:rPr>
              <a:t>(int)(</a:t>
            </a:r>
            <a:r>
              <a:rPr lang="en-US" sz="3200" dirty="0" err="1">
                <a:solidFill>
                  <a:srgbClr val="FF0000"/>
                </a:solidFill>
              </a:rPr>
              <a:t>Math.random</a:t>
            </a:r>
            <a:r>
              <a:rPr lang="en-US" sz="3200" dirty="0">
                <a:solidFill>
                  <a:srgbClr val="FF0000"/>
                </a:solidFill>
              </a:rPr>
              <a:t>() * 10) </a:t>
            </a:r>
            <a:r>
              <a:rPr lang="en-US" sz="3200" dirty="0"/>
              <a:t>returns a random single-digit integer </a:t>
            </a:r>
            <a:r>
              <a:rPr lang="en-US" sz="3200" dirty="0" smtClean="0"/>
              <a:t> (</a:t>
            </a:r>
            <a:r>
              <a:rPr lang="en-US" sz="3200" dirty="0"/>
              <a:t>i.e., </a:t>
            </a:r>
            <a:r>
              <a:rPr lang="en-US" sz="3200" dirty="0" smtClean="0"/>
              <a:t>a number </a:t>
            </a:r>
            <a:r>
              <a:rPr lang="en-US" sz="3200" dirty="0"/>
              <a:t>between 0 and 9).</a:t>
            </a:r>
          </a:p>
          <a:p>
            <a:pPr algn="just"/>
            <a:endParaRPr lang="en-US" sz="2000" dirty="0"/>
          </a:p>
        </p:txBody>
      </p:sp>
    </p:spTree>
    <p:extLst>
      <p:ext uri="{BB962C8B-B14F-4D97-AF65-F5344CB8AC3E}">
        <p14:creationId xmlns:p14="http://schemas.microsoft.com/office/powerpoint/2010/main" val="3225669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942" y="307173"/>
            <a:ext cx="8610600" cy="1293028"/>
          </a:xfrm>
        </p:spPr>
        <p:txBody>
          <a:bodyPr>
            <a:normAutofit/>
          </a:bodyPr>
          <a:lstStyle/>
          <a:p>
            <a:r>
              <a:rPr lang="en-US" sz="2800" b="1" dirty="0" smtClean="0">
                <a:solidFill>
                  <a:srgbClr val="FF0000"/>
                </a:solidFill>
              </a:rPr>
              <a:t>Random Numbers</a:t>
            </a:r>
            <a:endParaRPr lang="en-US" sz="2800" b="1" dirty="0">
              <a:solidFill>
                <a:srgbClr val="FF0000"/>
              </a:solidFill>
            </a:endParaRPr>
          </a:p>
        </p:txBody>
      </p:sp>
      <p:sp>
        <p:nvSpPr>
          <p:cNvPr id="3" name="Content Placeholder 2"/>
          <p:cNvSpPr>
            <a:spLocks noGrp="1"/>
          </p:cNvSpPr>
          <p:nvPr>
            <p:ph idx="1"/>
          </p:nvPr>
        </p:nvSpPr>
        <p:spPr>
          <a:xfrm>
            <a:off x="478970" y="1447801"/>
            <a:ext cx="11375571" cy="5116285"/>
          </a:xfrm>
        </p:spPr>
        <p:txBody>
          <a:bodyPr>
            <a:normAutofit/>
          </a:bodyPr>
          <a:lstStyle/>
          <a:p>
            <a:pPr marL="0" indent="0">
              <a:buNone/>
            </a:pPr>
            <a:r>
              <a:rPr lang="en-US" sz="2800" dirty="0" smtClean="0">
                <a:solidFill>
                  <a:srgbClr val="FF0000"/>
                </a:solidFill>
              </a:rPr>
              <a:t>Task</a:t>
            </a:r>
            <a:endParaRPr lang="en-US" sz="2800" dirty="0">
              <a:solidFill>
                <a:srgbClr val="FF0000"/>
              </a:solidFill>
            </a:endParaRPr>
          </a:p>
          <a:p>
            <a:r>
              <a:rPr lang="en-US" sz="2800" dirty="0"/>
              <a:t>Suppose you want to develop a program for a first-grader to </a:t>
            </a:r>
            <a:r>
              <a:rPr lang="en-US" sz="2800" dirty="0" smtClean="0"/>
              <a:t>practice subtraction.</a:t>
            </a:r>
          </a:p>
          <a:p>
            <a:endParaRPr lang="en-US" sz="2800" dirty="0" smtClean="0"/>
          </a:p>
          <a:p>
            <a:r>
              <a:rPr lang="en-US" sz="2800" dirty="0" smtClean="0"/>
              <a:t>The </a:t>
            </a:r>
            <a:r>
              <a:rPr lang="en-US" sz="2800" dirty="0"/>
              <a:t>program randomly generates two single-digit </a:t>
            </a:r>
            <a:r>
              <a:rPr lang="en-US" sz="2800" dirty="0" smtClean="0"/>
              <a:t>integers, </a:t>
            </a:r>
            <a:r>
              <a:rPr lang="en-US" sz="2800" dirty="0" smtClean="0">
                <a:solidFill>
                  <a:srgbClr val="FF0000"/>
                </a:solidFill>
              </a:rPr>
              <a:t>number1</a:t>
            </a:r>
            <a:r>
              <a:rPr lang="en-US" sz="2800" dirty="0" smtClean="0"/>
              <a:t> </a:t>
            </a:r>
            <a:r>
              <a:rPr lang="en-US" sz="2800" dirty="0"/>
              <a:t>and </a:t>
            </a:r>
            <a:r>
              <a:rPr lang="en-US" sz="2800" dirty="0">
                <a:solidFill>
                  <a:srgbClr val="FF0000"/>
                </a:solidFill>
              </a:rPr>
              <a:t>number2</a:t>
            </a:r>
            <a:r>
              <a:rPr lang="en-US" sz="2800" dirty="0"/>
              <a:t>, with </a:t>
            </a:r>
            <a:r>
              <a:rPr lang="en-US" sz="2800" dirty="0">
                <a:solidFill>
                  <a:srgbClr val="FF0000"/>
                </a:solidFill>
              </a:rPr>
              <a:t>number1 &gt;= number2</a:t>
            </a:r>
            <a:r>
              <a:rPr lang="en-US" sz="2800" dirty="0"/>
              <a:t>, and it displays to </a:t>
            </a:r>
            <a:r>
              <a:rPr lang="en-US" sz="2800" dirty="0" smtClean="0"/>
              <a:t>the student </a:t>
            </a:r>
            <a:r>
              <a:rPr lang="en-US" sz="2800" dirty="0"/>
              <a:t>a question such as </a:t>
            </a:r>
            <a:r>
              <a:rPr lang="en-US" sz="2800" dirty="0">
                <a:solidFill>
                  <a:srgbClr val="0070C0"/>
                </a:solidFill>
              </a:rPr>
              <a:t>“What is 9 - 2</a:t>
            </a:r>
            <a:r>
              <a:rPr lang="en-US" sz="2800" dirty="0" smtClean="0">
                <a:solidFill>
                  <a:srgbClr val="0070C0"/>
                </a:solidFill>
              </a:rPr>
              <a:t>?”.</a:t>
            </a:r>
          </a:p>
          <a:p>
            <a:endParaRPr lang="en-US" sz="2800" dirty="0" smtClean="0">
              <a:solidFill>
                <a:srgbClr val="0070C0"/>
              </a:solidFill>
            </a:endParaRPr>
          </a:p>
          <a:p>
            <a:r>
              <a:rPr lang="en-US" sz="2800" dirty="0" smtClean="0">
                <a:solidFill>
                  <a:srgbClr val="0070C0"/>
                </a:solidFill>
              </a:rPr>
              <a:t> </a:t>
            </a:r>
            <a:r>
              <a:rPr lang="en-US" sz="2800" dirty="0"/>
              <a:t>After the student enters the answer</a:t>
            </a:r>
            <a:r>
              <a:rPr lang="en-US" sz="2800" dirty="0" smtClean="0"/>
              <a:t>, the </a:t>
            </a:r>
            <a:r>
              <a:rPr lang="en-US" sz="2800" dirty="0"/>
              <a:t>program displays a message indicating whether it is correct.</a:t>
            </a:r>
          </a:p>
          <a:p>
            <a:endParaRPr lang="en-US" sz="1800" dirty="0"/>
          </a:p>
        </p:txBody>
      </p:sp>
    </p:spTree>
    <p:extLst>
      <p:ext uri="{BB962C8B-B14F-4D97-AF65-F5344CB8AC3E}">
        <p14:creationId xmlns:p14="http://schemas.microsoft.com/office/powerpoint/2010/main" val="3195215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942" y="307173"/>
            <a:ext cx="8610600" cy="1293028"/>
          </a:xfrm>
        </p:spPr>
        <p:txBody>
          <a:bodyPr>
            <a:normAutofit/>
          </a:bodyPr>
          <a:lstStyle/>
          <a:p>
            <a:r>
              <a:rPr lang="en-US" sz="2800" b="1" dirty="0" smtClean="0">
                <a:solidFill>
                  <a:srgbClr val="FF0000"/>
                </a:solidFill>
              </a:rPr>
              <a:t>Random Numbers</a:t>
            </a:r>
            <a:endParaRPr lang="en-US" sz="2800" b="1" dirty="0">
              <a:solidFill>
                <a:srgbClr val="FF0000"/>
              </a:solidFill>
            </a:endParaRPr>
          </a:p>
        </p:txBody>
      </p:sp>
      <p:sp>
        <p:nvSpPr>
          <p:cNvPr id="3" name="Content Placeholder 2"/>
          <p:cNvSpPr>
            <a:spLocks noGrp="1"/>
          </p:cNvSpPr>
          <p:nvPr>
            <p:ph idx="1"/>
          </p:nvPr>
        </p:nvSpPr>
        <p:spPr>
          <a:xfrm>
            <a:off x="478970" y="1447801"/>
            <a:ext cx="11375571" cy="5116285"/>
          </a:xfrm>
        </p:spPr>
        <p:txBody>
          <a:bodyPr>
            <a:normAutofit/>
          </a:bodyPr>
          <a:lstStyle/>
          <a:p>
            <a:pPr marL="0" indent="0" algn="ctr">
              <a:buNone/>
            </a:pPr>
            <a:r>
              <a:rPr lang="en-US" sz="2800" dirty="0" smtClean="0">
                <a:solidFill>
                  <a:srgbClr val="FF0000"/>
                </a:solidFill>
              </a:rPr>
              <a:t>Algorithm</a:t>
            </a:r>
          </a:p>
          <a:p>
            <a:pPr marL="0" indent="0" algn="ctr">
              <a:buNone/>
            </a:pPr>
            <a:endParaRPr lang="en-US" sz="2800" dirty="0">
              <a:solidFill>
                <a:srgbClr val="FF0000"/>
              </a:solidFill>
            </a:endParaRPr>
          </a:p>
          <a:p>
            <a:pPr marL="514350" indent="-514350">
              <a:buFont typeface="+mj-lt"/>
              <a:buAutoNum type="alphaLcParenR"/>
            </a:pPr>
            <a:r>
              <a:rPr lang="en-US" sz="2800" dirty="0" smtClean="0"/>
              <a:t>Generate </a:t>
            </a:r>
            <a:r>
              <a:rPr lang="en-US" sz="2800" dirty="0"/>
              <a:t>two single-digit integers into number1 and number2.</a:t>
            </a:r>
          </a:p>
          <a:p>
            <a:pPr marL="514350" indent="-514350">
              <a:buFont typeface="+mj-lt"/>
              <a:buAutoNum type="alphaLcParenR"/>
            </a:pPr>
            <a:r>
              <a:rPr lang="en-US" sz="2800" dirty="0" smtClean="0"/>
              <a:t>If </a:t>
            </a:r>
            <a:r>
              <a:rPr lang="en-US" sz="2800" dirty="0"/>
              <a:t>number1 &lt; number2, swap number1 with number2.</a:t>
            </a:r>
          </a:p>
          <a:p>
            <a:pPr marL="514350" indent="-514350">
              <a:buFont typeface="+mj-lt"/>
              <a:buAutoNum type="alphaLcParenR"/>
            </a:pPr>
            <a:r>
              <a:rPr lang="en-US" sz="2800" dirty="0" smtClean="0"/>
              <a:t>Prompt </a:t>
            </a:r>
            <a:r>
              <a:rPr lang="en-US" sz="2800" dirty="0"/>
              <a:t>the student to answer, "What is number1 – number2?"</a:t>
            </a:r>
          </a:p>
          <a:p>
            <a:pPr marL="514350" indent="-514350">
              <a:buFont typeface="+mj-lt"/>
              <a:buAutoNum type="alphaLcParenR"/>
            </a:pPr>
            <a:r>
              <a:rPr lang="en-US" sz="2800" dirty="0" smtClean="0"/>
              <a:t>Check </a:t>
            </a:r>
            <a:r>
              <a:rPr lang="en-US" sz="2800" dirty="0"/>
              <a:t>the student’s answer and display whether the answer is correct.</a:t>
            </a:r>
          </a:p>
          <a:p>
            <a:endParaRPr lang="en-US" sz="1800" dirty="0"/>
          </a:p>
        </p:txBody>
      </p:sp>
    </p:spTree>
    <p:extLst>
      <p:ext uri="{BB962C8B-B14F-4D97-AF65-F5344CB8AC3E}">
        <p14:creationId xmlns:p14="http://schemas.microsoft.com/office/powerpoint/2010/main" val="66166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170013"/>
            <a:ext cx="8610600" cy="1293028"/>
          </a:xfrm>
        </p:spPr>
        <p:txBody>
          <a:bodyPr>
            <a:normAutofit/>
          </a:bodyPr>
          <a:lstStyle/>
          <a:p>
            <a:r>
              <a:rPr lang="en-US" sz="3200" b="1" dirty="0" smtClean="0">
                <a:solidFill>
                  <a:srgbClr val="FF0000"/>
                </a:solidFill>
              </a:rPr>
              <a:t>Definition</a:t>
            </a:r>
            <a:endParaRPr lang="en-US" sz="3200" b="1" dirty="0">
              <a:solidFill>
                <a:srgbClr val="FF0000"/>
              </a:solidFill>
            </a:endParaRPr>
          </a:p>
        </p:txBody>
      </p:sp>
      <p:sp>
        <p:nvSpPr>
          <p:cNvPr id="3" name="Content Placeholder 2"/>
          <p:cNvSpPr>
            <a:spLocks noGrp="1"/>
          </p:cNvSpPr>
          <p:nvPr>
            <p:ph idx="1"/>
          </p:nvPr>
        </p:nvSpPr>
        <p:spPr>
          <a:xfrm>
            <a:off x="320040" y="1565910"/>
            <a:ext cx="10987612" cy="3482609"/>
          </a:xfrm>
        </p:spPr>
        <p:txBody>
          <a:bodyPr>
            <a:normAutofit/>
          </a:bodyPr>
          <a:lstStyle/>
          <a:p>
            <a:pPr marL="0" indent="0" algn="just">
              <a:buNone/>
            </a:pPr>
            <a:r>
              <a:rPr lang="en-US" sz="2400" dirty="0"/>
              <a:t>Control structures allow a programmer to control the flow of </a:t>
            </a:r>
            <a:r>
              <a:rPr lang="en-US" sz="2400" dirty="0" smtClean="0"/>
              <a:t>execution.</a:t>
            </a:r>
          </a:p>
          <a:p>
            <a:pPr marL="0" indent="0" algn="just">
              <a:buNone/>
            </a:pPr>
            <a:endParaRPr lang="en-US" sz="2000" dirty="0"/>
          </a:p>
          <a:p>
            <a:pPr marL="457200" indent="-457200" algn="just">
              <a:buFont typeface="+mj-lt"/>
              <a:buAutoNum type="arabicPeriod"/>
            </a:pPr>
            <a:r>
              <a:rPr lang="en-US" sz="2000" b="1" dirty="0" smtClean="0">
                <a:solidFill>
                  <a:srgbClr val="FF0000"/>
                </a:solidFill>
              </a:rPr>
              <a:t>Selection/Decision/conditional </a:t>
            </a:r>
            <a:r>
              <a:rPr lang="en-US" sz="2000" b="1" dirty="0">
                <a:solidFill>
                  <a:srgbClr val="FF0000"/>
                </a:solidFill>
              </a:rPr>
              <a:t>control </a:t>
            </a:r>
            <a:r>
              <a:rPr lang="en-US" sz="2000" b="1" dirty="0" smtClean="0">
                <a:solidFill>
                  <a:srgbClr val="FF0000"/>
                </a:solidFill>
              </a:rPr>
              <a:t>structure.   (chapter -05) </a:t>
            </a:r>
          </a:p>
          <a:p>
            <a:pPr marL="457200" indent="-457200" algn="just">
              <a:buFont typeface="+mj-lt"/>
              <a:buAutoNum type="arabicPeriod"/>
            </a:pPr>
            <a:endParaRPr lang="en-US" sz="2000" b="1" dirty="0"/>
          </a:p>
          <a:p>
            <a:pPr marL="457200" indent="-457200" algn="just">
              <a:buFont typeface="+mj-lt"/>
              <a:buAutoNum type="arabicPeriod"/>
            </a:pPr>
            <a:r>
              <a:rPr lang="en-US" sz="2000" b="1" dirty="0" smtClean="0"/>
              <a:t>Repetition/Loop </a:t>
            </a:r>
            <a:r>
              <a:rPr lang="en-US" sz="2000" b="1" dirty="0"/>
              <a:t>control </a:t>
            </a:r>
            <a:r>
              <a:rPr lang="en-US" sz="2000" b="1" dirty="0" smtClean="0"/>
              <a:t>structure.  (chapter -06)</a:t>
            </a:r>
            <a:endParaRPr lang="en-US" sz="2000" b="1" dirty="0"/>
          </a:p>
          <a:p>
            <a:pPr marL="457200" indent="-457200" algn="just">
              <a:buFont typeface="+mj-lt"/>
              <a:buAutoNum type="arabicPeriod"/>
            </a:pPr>
            <a:endParaRPr lang="en-US" sz="2000" dirty="0"/>
          </a:p>
        </p:txBody>
      </p:sp>
    </p:spTree>
    <p:extLst>
      <p:ext uri="{BB962C8B-B14F-4D97-AF65-F5344CB8AC3E}">
        <p14:creationId xmlns:p14="http://schemas.microsoft.com/office/powerpoint/2010/main" val="3654268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2915"/>
            <a:ext cx="8610600" cy="1293028"/>
          </a:xfrm>
        </p:spPr>
        <p:txBody>
          <a:bodyPr/>
          <a:lstStyle/>
          <a:p>
            <a:r>
              <a:rPr lang="en-US" dirty="0" smtClean="0"/>
              <a:t>Good luck</a:t>
            </a:r>
            <a:endParaRPr lang="en-US" dirty="0"/>
          </a:p>
        </p:txBody>
      </p:sp>
    </p:spTree>
    <p:extLst>
      <p:ext uri="{BB962C8B-B14F-4D97-AF65-F5344CB8AC3E}">
        <p14:creationId xmlns:p14="http://schemas.microsoft.com/office/powerpoint/2010/main" val="3874264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697" y="365956"/>
            <a:ext cx="8610600" cy="1293028"/>
          </a:xfrm>
        </p:spPr>
        <p:txBody>
          <a:bodyPr>
            <a:normAutofit/>
          </a:bodyPr>
          <a:lstStyle/>
          <a:p>
            <a:r>
              <a:rPr lang="en-US" sz="2400" b="1" dirty="0">
                <a:solidFill>
                  <a:srgbClr val="FF0000"/>
                </a:solidFill>
              </a:rPr>
              <a:t>Selection control structure</a:t>
            </a:r>
          </a:p>
        </p:txBody>
      </p:sp>
      <p:sp>
        <p:nvSpPr>
          <p:cNvPr id="3" name="Content Placeholder 2"/>
          <p:cNvSpPr>
            <a:spLocks noGrp="1"/>
          </p:cNvSpPr>
          <p:nvPr>
            <p:ph idx="1"/>
          </p:nvPr>
        </p:nvSpPr>
        <p:spPr>
          <a:xfrm>
            <a:off x="320040" y="1565910"/>
            <a:ext cx="11784874" cy="4606290"/>
          </a:xfrm>
        </p:spPr>
        <p:txBody>
          <a:bodyPr>
            <a:normAutofit/>
          </a:bodyPr>
          <a:lstStyle/>
          <a:p>
            <a:pPr algn="just"/>
            <a:r>
              <a:rPr lang="en-US" sz="3200" dirty="0" smtClean="0"/>
              <a:t>In selection control structure, statements are executed based on conditions. </a:t>
            </a:r>
          </a:p>
          <a:p>
            <a:pPr algn="just"/>
            <a:r>
              <a:rPr lang="en-US" sz="3200" dirty="0" smtClean="0"/>
              <a:t>There are four different types of selection control structures.</a:t>
            </a:r>
          </a:p>
          <a:p>
            <a:pPr marL="0" indent="0" algn="just">
              <a:buNone/>
            </a:pPr>
            <a:r>
              <a:rPr lang="en-US" sz="2400" b="1" dirty="0" smtClean="0">
                <a:solidFill>
                  <a:srgbClr val="FF0000"/>
                </a:solidFill>
              </a:rPr>
              <a:t>1. if </a:t>
            </a:r>
            <a:r>
              <a:rPr lang="en-US" sz="2400" b="1" dirty="0">
                <a:solidFill>
                  <a:srgbClr val="FF0000"/>
                </a:solidFill>
              </a:rPr>
              <a:t>– statement</a:t>
            </a:r>
          </a:p>
          <a:p>
            <a:pPr marL="0" indent="0" algn="just">
              <a:buNone/>
            </a:pPr>
            <a:r>
              <a:rPr lang="en-US" sz="2400" b="1" dirty="0" smtClean="0">
                <a:solidFill>
                  <a:srgbClr val="FF0000"/>
                </a:solidFill>
              </a:rPr>
              <a:t>2. </a:t>
            </a:r>
            <a:r>
              <a:rPr lang="en-US" sz="2400" b="1" dirty="0">
                <a:solidFill>
                  <a:srgbClr val="FF0000"/>
                </a:solidFill>
              </a:rPr>
              <a:t>if-else statement</a:t>
            </a:r>
          </a:p>
          <a:p>
            <a:pPr marL="0" indent="0" algn="just">
              <a:buNone/>
            </a:pPr>
            <a:r>
              <a:rPr lang="en-US" sz="2400" b="1" dirty="0" smtClean="0">
                <a:solidFill>
                  <a:srgbClr val="FF0000"/>
                </a:solidFill>
              </a:rPr>
              <a:t>3. </a:t>
            </a:r>
            <a:r>
              <a:rPr lang="en-US" sz="2400" b="1" dirty="0">
                <a:solidFill>
                  <a:srgbClr val="FF0000"/>
                </a:solidFill>
              </a:rPr>
              <a:t>nested if-else statement</a:t>
            </a:r>
          </a:p>
          <a:p>
            <a:pPr marL="0" indent="0" algn="just">
              <a:buNone/>
            </a:pPr>
            <a:r>
              <a:rPr lang="en-US" sz="2400" b="1" dirty="0" smtClean="0">
                <a:solidFill>
                  <a:srgbClr val="FF0000"/>
                </a:solidFill>
              </a:rPr>
              <a:t>4. switch </a:t>
            </a:r>
            <a:r>
              <a:rPr lang="en-US" sz="2400" b="1" dirty="0">
                <a:solidFill>
                  <a:srgbClr val="FF0000"/>
                </a:solidFill>
              </a:rPr>
              <a:t>case statement</a:t>
            </a:r>
          </a:p>
        </p:txBody>
      </p:sp>
    </p:spTree>
    <p:extLst>
      <p:ext uri="{BB962C8B-B14F-4D97-AF65-F5344CB8AC3E}">
        <p14:creationId xmlns:p14="http://schemas.microsoft.com/office/powerpoint/2010/main" val="1678272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697" y="365956"/>
            <a:ext cx="8610600" cy="1293028"/>
          </a:xfrm>
        </p:spPr>
        <p:txBody>
          <a:bodyPr>
            <a:normAutofit/>
          </a:bodyPr>
          <a:lstStyle/>
          <a:p>
            <a:r>
              <a:rPr lang="en-US" sz="2400" dirty="0">
                <a:solidFill>
                  <a:srgbClr val="FF0000"/>
                </a:solidFill>
              </a:rPr>
              <a:t>Selection control structure</a:t>
            </a:r>
            <a:endParaRPr lang="en-US" sz="2400" b="1" dirty="0">
              <a:solidFill>
                <a:srgbClr val="FF0000"/>
              </a:solidFill>
            </a:endParaRPr>
          </a:p>
        </p:txBody>
      </p:sp>
      <p:sp>
        <p:nvSpPr>
          <p:cNvPr id="3" name="Content Placeholder 2"/>
          <p:cNvSpPr>
            <a:spLocks noGrp="1"/>
          </p:cNvSpPr>
          <p:nvPr>
            <p:ph idx="1"/>
          </p:nvPr>
        </p:nvSpPr>
        <p:spPr>
          <a:xfrm>
            <a:off x="222068" y="1533252"/>
            <a:ext cx="11784874" cy="4606290"/>
          </a:xfrm>
        </p:spPr>
        <p:txBody>
          <a:bodyPr>
            <a:normAutofit/>
          </a:bodyPr>
          <a:lstStyle/>
          <a:p>
            <a:pPr marL="0" indent="0" algn="just">
              <a:buNone/>
            </a:pPr>
            <a:r>
              <a:rPr lang="en-US" sz="2400" b="1" dirty="0" smtClean="0">
                <a:solidFill>
                  <a:srgbClr val="FF0000"/>
                </a:solidFill>
              </a:rPr>
              <a:t>1. </a:t>
            </a:r>
            <a:r>
              <a:rPr lang="en-US" sz="2400" b="1" dirty="0">
                <a:solidFill>
                  <a:srgbClr val="FF0000"/>
                </a:solidFill>
              </a:rPr>
              <a:t>if – </a:t>
            </a:r>
            <a:r>
              <a:rPr lang="en-US" sz="2400" b="1" dirty="0" smtClean="0">
                <a:solidFill>
                  <a:srgbClr val="FF0000"/>
                </a:solidFill>
              </a:rPr>
              <a:t>statement: </a:t>
            </a:r>
          </a:p>
          <a:p>
            <a:pPr marL="0" indent="0" algn="just">
              <a:lnSpc>
                <a:spcPct val="150000"/>
              </a:lnSpc>
              <a:buNone/>
            </a:pPr>
            <a:r>
              <a:rPr lang="en-US" sz="2400" dirty="0" smtClean="0"/>
              <a:t>It </a:t>
            </a:r>
            <a:r>
              <a:rPr lang="en-US" sz="2400" dirty="0"/>
              <a:t>is one-way selection control statement, the statements are </a:t>
            </a:r>
            <a:r>
              <a:rPr lang="en-US" sz="2400" dirty="0" smtClean="0"/>
              <a:t>executed  if </a:t>
            </a:r>
            <a:r>
              <a:rPr lang="en-US" sz="2400" dirty="0"/>
              <a:t>and only if the condition is </a:t>
            </a:r>
            <a:r>
              <a:rPr lang="en-US" sz="2400" b="1" dirty="0">
                <a:solidFill>
                  <a:srgbClr val="00B050"/>
                </a:solidFill>
              </a:rPr>
              <a:t>true</a:t>
            </a:r>
            <a:r>
              <a:rPr lang="en-US" sz="2400" dirty="0" smtClean="0"/>
              <a:t>.</a:t>
            </a:r>
            <a:endParaRPr lang="en-US" sz="2400" dirty="0"/>
          </a:p>
          <a:p>
            <a:pPr marL="0" indent="0" algn="just">
              <a:buNone/>
            </a:pPr>
            <a:endParaRPr lang="en-US" sz="2400" b="1" dirty="0">
              <a:solidFill>
                <a:srgbClr val="FF0000"/>
              </a:solidFill>
            </a:endParaRPr>
          </a:p>
        </p:txBody>
      </p:sp>
      <p:pic>
        <p:nvPicPr>
          <p:cNvPr id="4" name="Picture 3"/>
          <p:cNvPicPr>
            <a:picLocks noChangeAspect="1"/>
          </p:cNvPicPr>
          <p:nvPr/>
        </p:nvPicPr>
        <p:blipFill rotWithShape="1">
          <a:blip r:embed="rId2"/>
          <a:srcRect l="5523" t="7092" r="66038" b="5489"/>
          <a:stretch/>
        </p:blipFill>
        <p:spPr>
          <a:xfrm>
            <a:off x="1197429" y="3309258"/>
            <a:ext cx="2928257" cy="2373086"/>
          </a:xfrm>
          <a:prstGeom prst="rect">
            <a:avLst/>
          </a:prstGeom>
        </p:spPr>
      </p:pic>
      <p:pic>
        <p:nvPicPr>
          <p:cNvPr id="5" name="Picture 4"/>
          <p:cNvPicPr>
            <a:picLocks noChangeAspect="1"/>
          </p:cNvPicPr>
          <p:nvPr/>
        </p:nvPicPr>
        <p:blipFill rotWithShape="1">
          <a:blip r:embed="rId3"/>
          <a:srcRect t="5555"/>
          <a:stretch/>
        </p:blipFill>
        <p:spPr>
          <a:xfrm>
            <a:off x="5003075" y="3054747"/>
            <a:ext cx="6143625" cy="3238500"/>
          </a:xfrm>
          <a:prstGeom prst="rect">
            <a:avLst/>
          </a:prstGeom>
        </p:spPr>
      </p:pic>
    </p:spTree>
    <p:extLst>
      <p:ext uri="{BB962C8B-B14F-4D97-AF65-F5344CB8AC3E}">
        <p14:creationId xmlns:p14="http://schemas.microsoft.com/office/powerpoint/2010/main" val="1029400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326" y="272882"/>
            <a:ext cx="8610600" cy="1293028"/>
          </a:xfrm>
        </p:spPr>
        <p:txBody>
          <a:bodyPr>
            <a:normAutofit/>
          </a:bodyPr>
          <a:lstStyle/>
          <a:p>
            <a:r>
              <a:rPr lang="en-US" sz="2400" b="1" dirty="0">
                <a:solidFill>
                  <a:srgbClr val="FF0000"/>
                </a:solidFill>
              </a:rPr>
              <a:t>Selection control structure</a:t>
            </a:r>
          </a:p>
        </p:txBody>
      </p:sp>
      <p:sp>
        <p:nvSpPr>
          <p:cNvPr id="3" name="Content Placeholder 2"/>
          <p:cNvSpPr>
            <a:spLocks noGrp="1"/>
          </p:cNvSpPr>
          <p:nvPr>
            <p:ph idx="1"/>
          </p:nvPr>
        </p:nvSpPr>
        <p:spPr>
          <a:xfrm>
            <a:off x="631370" y="1565910"/>
            <a:ext cx="11386457" cy="4452257"/>
          </a:xfrm>
        </p:spPr>
        <p:txBody>
          <a:bodyPr>
            <a:normAutofit fontScale="70000" lnSpcReduction="20000"/>
          </a:bodyPr>
          <a:lstStyle/>
          <a:p>
            <a:pPr marL="0" indent="0" algn="just">
              <a:buNone/>
            </a:pPr>
            <a:r>
              <a:rPr lang="en-US" sz="2400" b="1" dirty="0" smtClean="0">
                <a:solidFill>
                  <a:srgbClr val="FF0000"/>
                </a:solidFill>
              </a:rPr>
              <a:t>1. if </a:t>
            </a:r>
            <a:r>
              <a:rPr lang="en-US" sz="2400" b="1" dirty="0">
                <a:solidFill>
                  <a:srgbClr val="FF0000"/>
                </a:solidFill>
              </a:rPr>
              <a:t>– </a:t>
            </a:r>
            <a:r>
              <a:rPr lang="en-US" sz="2400" b="1" dirty="0" smtClean="0">
                <a:solidFill>
                  <a:srgbClr val="FF0000"/>
                </a:solidFill>
              </a:rPr>
              <a:t>statement</a:t>
            </a:r>
          </a:p>
          <a:p>
            <a:pPr marL="0" indent="0" algn="just">
              <a:buNone/>
            </a:pPr>
            <a:endParaRPr lang="en-US" sz="2400" b="1" dirty="0">
              <a:solidFill>
                <a:srgbClr val="FF0000"/>
              </a:solidFill>
            </a:endParaRPr>
          </a:p>
          <a:p>
            <a:pPr marL="0" indent="0" algn="just">
              <a:buNone/>
            </a:pPr>
            <a:r>
              <a:rPr lang="en-US" sz="2400" dirty="0">
                <a:solidFill>
                  <a:srgbClr val="FF0000"/>
                </a:solidFill>
              </a:rPr>
              <a:t>Program 4.1: </a:t>
            </a:r>
            <a:r>
              <a:rPr lang="en-US" sz="2400" dirty="0"/>
              <a:t>A java program to demonstrate if statement.</a:t>
            </a:r>
          </a:p>
          <a:p>
            <a:pPr marL="0" indent="0" algn="just">
              <a:buNone/>
            </a:pPr>
            <a:endParaRPr lang="en-US" sz="2400" dirty="0" smtClean="0"/>
          </a:p>
          <a:p>
            <a:pPr marL="0" indent="0" algn="just">
              <a:buNone/>
            </a:pPr>
            <a:r>
              <a:rPr lang="en-US" sz="2400" dirty="0" smtClean="0"/>
              <a:t>class SimpleIf  {</a:t>
            </a:r>
            <a:endParaRPr lang="en-US" sz="2400" dirty="0"/>
          </a:p>
          <a:p>
            <a:pPr marL="0" indent="0" algn="just">
              <a:buNone/>
            </a:pPr>
            <a:r>
              <a:rPr lang="en-US" sz="2400" dirty="0" smtClean="0"/>
              <a:t>	public </a:t>
            </a:r>
            <a:r>
              <a:rPr lang="en-US" sz="2400" dirty="0"/>
              <a:t>static void main (String </a:t>
            </a:r>
            <a:r>
              <a:rPr lang="en-US" sz="2400" dirty="0" err="1"/>
              <a:t>args</a:t>
            </a:r>
            <a:r>
              <a:rPr lang="en-US" sz="2400" dirty="0"/>
              <a:t> </a:t>
            </a:r>
            <a:r>
              <a:rPr lang="en-US" sz="2400" dirty="0" smtClean="0"/>
              <a:t>[]) {</a:t>
            </a:r>
            <a:endParaRPr lang="en-US" sz="2400" dirty="0"/>
          </a:p>
          <a:p>
            <a:pPr marL="0" indent="0" algn="just">
              <a:buNone/>
            </a:pPr>
            <a:r>
              <a:rPr lang="en-US" sz="2400" dirty="0" smtClean="0"/>
              <a:t>	    int </a:t>
            </a:r>
            <a:r>
              <a:rPr lang="en-US" sz="2400" dirty="0"/>
              <a:t>score=76;</a:t>
            </a:r>
          </a:p>
          <a:p>
            <a:pPr marL="0" indent="0" algn="just">
              <a:buNone/>
            </a:pPr>
            <a:r>
              <a:rPr lang="en-US" sz="2400" dirty="0" smtClean="0"/>
              <a:t>	    if </a:t>
            </a:r>
            <a:r>
              <a:rPr lang="en-US" sz="2400" dirty="0"/>
              <a:t>(</a:t>
            </a:r>
            <a:r>
              <a:rPr lang="en-US" sz="2400" dirty="0" smtClean="0"/>
              <a:t>score &gt;=  60) </a:t>
            </a:r>
            <a:endParaRPr lang="en-US" sz="2400" dirty="0"/>
          </a:p>
          <a:p>
            <a:pPr marL="0" indent="0" algn="just">
              <a:buNone/>
            </a:pPr>
            <a:r>
              <a:rPr lang="en-US" sz="2400" dirty="0" smtClean="0"/>
              <a:t>	       System.out.println </a:t>
            </a:r>
            <a:r>
              <a:rPr lang="en-US" sz="2400" dirty="0"/>
              <a:t>("You passed the exam</a:t>
            </a:r>
            <a:r>
              <a:rPr lang="en-US" sz="2400" dirty="0" smtClean="0"/>
              <a:t>");</a:t>
            </a:r>
          </a:p>
          <a:p>
            <a:pPr marL="0" indent="0" algn="just">
              <a:buNone/>
            </a:pPr>
            <a:r>
              <a:rPr lang="en-US" sz="2400" dirty="0" smtClean="0"/>
              <a:t>                </a:t>
            </a:r>
            <a:endParaRPr lang="en-US" sz="2400" dirty="0"/>
          </a:p>
          <a:p>
            <a:pPr marL="0" indent="0" algn="just">
              <a:buNone/>
            </a:pPr>
            <a:r>
              <a:rPr lang="en-US" sz="2400" dirty="0" smtClean="0"/>
              <a:t>           }</a:t>
            </a:r>
            <a:endParaRPr lang="en-US" sz="2400" dirty="0"/>
          </a:p>
          <a:p>
            <a:pPr marL="0" indent="0" algn="just">
              <a:buNone/>
            </a:pPr>
            <a:r>
              <a:rPr lang="en-US" sz="2400" dirty="0" smtClean="0"/>
              <a:t>}</a:t>
            </a:r>
          </a:p>
          <a:p>
            <a:pPr marL="0" indent="0" algn="just">
              <a:buNone/>
            </a:pPr>
            <a:endParaRPr lang="en-US" sz="2400" dirty="0"/>
          </a:p>
          <a:p>
            <a:pPr marL="0" indent="0" algn="just">
              <a:buNone/>
            </a:pPr>
            <a:r>
              <a:rPr lang="en-US" sz="2400" dirty="0">
                <a:solidFill>
                  <a:srgbClr val="FF0000"/>
                </a:solidFill>
              </a:rPr>
              <a:t>Program 4.2: </a:t>
            </a:r>
            <a:r>
              <a:rPr lang="en-US" sz="2400" dirty="0"/>
              <a:t>Write a java program to swap </a:t>
            </a:r>
            <a:r>
              <a:rPr lang="en-US" sz="2400" dirty="0" smtClean="0"/>
              <a:t>two numbers</a:t>
            </a:r>
            <a:r>
              <a:rPr lang="en-US" sz="2400" dirty="0"/>
              <a:t> </a:t>
            </a:r>
            <a:r>
              <a:rPr lang="en-US" sz="2400" dirty="0" smtClean="0"/>
              <a:t>if first number is smaller than second.</a:t>
            </a:r>
            <a:endParaRPr lang="en-US" sz="2400" dirty="0"/>
          </a:p>
          <a:p>
            <a:pPr marL="0" indent="0" algn="just">
              <a:buNone/>
            </a:pPr>
            <a:endParaRPr lang="en-US" sz="2400" dirty="0"/>
          </a:p>
        </p:txBody>
      </p:sp>
    </p:spTree>
    <p:extLst>
      <p:ext uri="{BB962C8B-B14F-4D97-AF65-F5344CB8AC3E}">
        <p14:creationId xmlns:p14="http://schemas.microsoft.com/office/powerpoint/2010/main" val="1380407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326" y="272882"/>
            <a:ext cx="8610600" cy="1293028"/>
          </a:xfrm>
        </p:spPr>
        <p:txBody>
          <a:bodyPr>
            <a:normAutofit/>
          </a:bodyPr>
          <a:lstStyle/>
          <a:p>
            <a:r>
              <a:rPr lang="en-US" sz="2400" b="1" dirty="0">
                <a:solidFill>
                  <a:srgbClr val="FF0000"/>
                </a:solidFill>
              </a:rPr>
              <a:t>Selection control structure</a:t>
            </a:r>
          </a:p>
        </p:txBody>
      </p:sp>
      <p:sp>
        <p:nvSpPr>
          <p:cNvPr id="3" name="Content Placeholder 2"/>
          <p:cNvSpPr>
            <a:spLocks noGrp="1"/>
          </p:cNvSpPr>
          <p:nvPr>
            <p:ph idx="1"/>
          </p:nvPr>
        </p:nvSpPr>
        <p:spPr>
          <a:xfrm>
            <a:off x="407126" y="1565910"/>
            <a:ext cx="11784874" cy="4606290"/>
          </a:xfrm>
        </p:spPr>
        <p:txBody>
          <a:bodyPr>
            <a:normAutofit/>
          </a:bodyPr>
          <a:lstStyle/>
          <a:p>
            <a:pPr marL="0" indent="0" algn="just">
              <a:buNone/>
            </a:pPr>
            <a:r>
              <a:rPr lang="en-US" sz="2400" b="1" dirty="0" smtClean="0">
                <a:solidFill>
                  <a:srgbClr val="FF0000"/>
                </a:solidFill>
              </a:rPr>
              <a:t>2. </a:t>
            </a:r>
            <a:r>
              <a:rPr lang="en-US" sz="2400" b="1" dirty="0">
                <a:solidFill>
                  <a:srgbClr val="FF0000"/>
                </a:solidFill>
              </a:rPr>
              <a:t>if – else statement: </a:t>
            </a:r>
            <a:r>
              <a:rPr lang="en-US" sz="2400" dirty="0"/>
              <a:t>It is a two-way selection control structure. Here, if the </a:t>
            </a:r>
            <a:r>
              <a:rPr lang="en-US" sz="2400" dirty="0" smtClean="0"/>
              <a:t>condition is </a:t>
            </a:r>
            <a:r>
              <a:rPr lang="en-US" sz="2400" dirty="0">
                <a:solidFill>
                  <a:srgbClr val="FF0000"/>
                </a:solidFill>
              </a:rPr>
              <a:t>true</a:t>
            </a:r>
            <a:r>
              <a:rPr lang="en-US" sz="2400" dirty="0"/>
              <a:t>, executes the true block of statements </a:t>
            </a:r>
            <a:r>
              <a:rPr lang="en-US" sz="2400" dirty="0">
                <a:solidFill>
                  <a:srgbClr val="FF0000"/>
                </a:solidFill>
              </a:rPr>
              <a:t>else</a:t>
            </a:r>
            <a:r>
              <a:rPr lang="en-US" sz="2400" dirty="0"/>
              <a:t> executes the </a:t>
            </a:r>
            <a:r>
              <a:rPr lang="en-US" sz="2400" dirty="0">
                <a:solidFill>
                  <a:srgbClr val="FF0000"/>
                </a:solidFill>
              </a:rPr>
              <a:t>false</a:t>
            </a:r>
            <a:r>
              <a:rPr lang="en-US" sz="2400" dirty="0"/>
              <a:t> block of statements</a:t>
            </a:r>
            <a:r>
              <a:rPr lang="en-US" sz="2400" dirty="0" smtClean="0"/>
              <a:t>. </a:t>
            </a:r>
          </a:p>
          <a:p>
            <a:pPr marL="0" indent="0" algn="just">
              <a:buNone/>
            </a:pPr>
            <a:r>
              <a:rPr lang="en-US" sz="2400" i="1" dirty="0" smtClean="0"/>
              <a:t>Else block must follow if block</a:t>
            </a:r>
          </a:p>
          <a:p>
            <a:pPr marL="0" indent="0" algn="just">
              <a:buNone/>
            </a:pPr>
            <a:endParaRPr lang="en-US" sz="2400" dirty="0" smtClean="0"/>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p:txBody>
      </p:sp>
      <p:pic>
        <p:nvPicPr>
          <p:cNvPr id="4" name="Picture 3"/>
          <p:cNvPicPr>
            <a:picLocks noChangeAspect="1"/>
          </p:cNvPicPr>
          <p:nvPr/>
        </p:nvPicPr>
        <p:blipFill>
          <a:blip r:embed="rId2"/>
          <a:stretch>
            <a:fillRect/>
          </a:stretch>
        </p:blipFill>
        <p:spPr>
          <a:xfrm>
            <a:off x="1001486" y="3052084"/>
            <a:ext cx="3754890" cy="2886412"/>
          </a:xfrm>
          <a:prstGeom prst="rect">
            <a:avLst/>
          </a:prstGeom>
        </p:spPr>
      </p:pic>
      <p:pic>
        <p:nvPicPr>
          <p:cNvPr id="5" name="Picture 4"/>
          <p:cNvPicPr>
            <a:picLocks noChangeAspect="1"/>
          </p:cNvPicPr>
          <p:nvPr/>
        </p:nvPicPr>
        <p:blipFill>
          <a:blip r:embed="rId3"/>
          <a:stretch>
            <a:fillRect/>
          </a:stretch>
        </p:blipFill>
        <p:spPr>
          <a:xfrm>
            <a:off x="5803106" y="2943225"/>
            <a:ext cx="5483678" cy="3409165"/>
          </a:xfrm>
          <a:prstGeom prst="rect">
            <a:avLst/>
          </a:prstGeom>
        </p:spPr>
      </p:pic>
    </p:spTree>
    <p:extLst>
      <p:ext uri="{BB962C8B-B14F-4D97-AF65-F5344CB8AC3E}">
        <p14:creationId xmlns:p14="http://schemas.microsoft.com/office/powerpoint/2010/main" val="2243087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326" y="272882"/>
            <a:ext cx="8610600" cy="1293028"/>
          </a:xfrm>
        </p:spPr>
        <p:txBody>
          <a:bodyPr>
            <a:normAutofit/>
          </a:bodyPr>
          <a:lstStyle/>
          <a:p>
            <a:r>
              <a:rPr lang="en-US" sz="2400" b="1" dirty="0">
                <a:solidFill>
                  <a:srgbClr val="FF0000"/>
                </a:solidFill>
              </a:rPr>
              <a:t>Selection control structure</a:t>
            </a:r>
          </a:p>
        </p:txBody>
      </p:sp>
      <p:sp>
        <p:nvSpPr>
          <p:cNvPr id="3" name="Content Placeholder 2"/>
          <p:cNvSpPr>
            <a:spLocks noGrp="1"/>
          </p:cNvSpPr>
          <p:nvPr>
            <p:ph idx="1"/>
          </p:nvPr>
        </p:nvSpPr>
        <p:spPr>
          <a:xfrm>
            <a:off x="320040" y="1565910"/>
            <a:ext cx="11784874" cy="4606290"/>
          </a:xfrm>
        </p:spPr>
        <p:txBody>
          <a:bodyPr>
            <a:normAutofit fontScale="92500" lnSpcReduction="20000"/>
          </a:bodyPr>
          <a:lstStyle/>
          <a:p>
            <a:pPr marL="0" indent="0" algn="just">
              <a:buNone/>
            </a:pPr>
            <a:r>
              <a:rPr lang="en-US" sz="2400" b="1" dirty="0" smtClean="0">
                <a:solidFill>
                  <a:srgbClr val="FF0000"/>
                </a:solidFill>
              </a:rPr>
              <a:t>2. </a:t>
            </a:r>
            <a:r>
              <a:rPr lang="en-US" sz="2400" b="1" dirty="0">
                <a:solidFill>
                  <a:srgbClr val="FF0000"/>
                </a:solidFill>
              </a:rPr>
              <a:t>if – else statement</a:t>
            </a:r>
            <a:r>
              <a:rPr lang="en-US" sz="2400" b="1" dirty="0" smtClean="0">
                <a:solidFill>
                  <a:srgbClr val="FF0000"/>
                </a:solidFill>
              </a:rPr>
              <a:t>:</a:t>
            </a:r>
          </a:p>
          <a:p>
            <a:pPr marL="0" indent="0" algn="just">
              <a:buNone/>
            </a:pPr>
            <a:r>
              <a:rPr lang="en-US" sz="2400" dirty="0">
                <a:solidFill>
                  <a:srgbClr val="FF0000"/>
                </a:solidFill>
              </a:rPr>
              <a:t>Program 4.3:</a:t>
            </a:r>
            <a:r>
              <a:rPr lang="en-US" sz="2400" dirty="0"/>
              <a:t> Write a java program to demonstrate if-else statement.</a:t>
            </a:r>
          </a:p>
          <a:p>
            <a:pPr marL="0" indent="0" algn="just">
              <a:buNone/>
            </a:pPr>
            <a:endParaRPr lang="en-US" sz="2400" dirty="0" smtClean="0"/>
          </a:p>
          <a:p>
            <a:pPr marL="0" indent="0" algn="just">
              <a:buNone/>
            </a:pPr>
            <a:r>
              <a:rPr lang="en-US" sz="2400" dirty="0" smtClean="0"/>
              <a:t>class </a:t>
            </a:r>
            <a:r>
              <a:rPr lang="en-US" sz="2400" dirty="0" err="1" smtClean="0"/>
              <a:t>IfElse</a:t>
            </a:r>
            <a:r>
              <a:rPr lang="en-US" sz="2400" dirty="0" smtClean="0"/>
              <a:t> {</a:t>
            </a:r>
            <a:endParaRPr lang="en-US" sz="2400" dirty="0"/>
          </a:p>
          <a:p>
            <a:pPr marL="0" indent="0" algn="just">
              <a:buNone/>
            </a:pPr>
            <a:r>
              <a:rPr lang="en-US" sz="2400" dirty="0"/>
              <a:t>public static void main (String </a:t>
            </a:r>
            <a:r>
              <a:rPr lang="en-US" sz="2400" dirty="0" err="1"/>
              <a:t>args</a:t>
            </a:r>
            <a:r>
              <a:rPr lang="en-US" sz="2400" dirty="0"/>
              <a:t> </a:t>
            </a:r>
            <a:r>
              <a:rPr lang="en-US" sz="2400" dirty="0" smtClean="0"/>
              <a:t>[]) {</a:t>
            </a:r>
            <a:endParaRPr lang="en-US" sz="2400" dirty="0"/>
          </a:p>
          <a:p>
            <a:pPr marL="0" indent="0" algn="just">
              <a:buNone/>
            </a:pPr>
            <a:r>
              <a:rPr lang="en-US" sz="2400" dirty="0" smtClean="0"/>
              <a:t>    int </a:t>
            </a:r>
            <a:r>
              <a:rPr lang="en-US" sz="2400" dirty="0"/>
              <a:t>score=59;</a:t>
            </a:r>
          </a:p>
          <a:p>
            <a:pPr marL="0" indent="0" algn="just">
              <a:buNone/>
            </a:pPr>
            <a:r>
              <a:rPr lang="en-US" sz="2400" dirty="0" smtClean="0"/>
              <a:t>    if </a:t>
            </a:r>
            <a:r>
              <a:rPr lang="en-US" sz="2400" dirty="0"/>
              <a:t>(</a:t>
            </a:r>
            <a:r>
              <a:rPr lang="en-US" sz="2400" dirty="0" smtClean="0"/>
              <a:t>score &gt;= 60</a:t>
            </a:r>
            <a:r>
              <a:rPr lang="en-US" sz="2400" dirty="0"/>
              <a:t>)</a:t>
            </a:r>
          </a:p>
          <a:p>
            <a:pPr marL="0" indent="0" algn="just">
              <a:buNone/>
            </a:pPr>
            <a:r>
              <a:rPr lang="en-US" sz="2400" dirty="0" smtClean="0"/>
              <a:t>            System.out.println </a:t>
            </a:r>
            <a:r>
              <a:rPr lang="en-US" sz="2400" dirty="0"/>
              <a:t>("You passed the </a:t>
            </a:r>
            <a:r>
              <a:rPr lang="en-US" sz="2400" dirty="0" smtClean="0"/>
              <a:t>Test");</a:t>
            </a:r>
            <a:endParaRPr lang="en-US" sz="2400" dirty="0"/>
          </a:p>
          <a:p>
            <a:pPr marL="0" indent="0" algn="just">
              <a:buNone/>
            </a:pPr>
            <a:r>
              <a:rPr lang="en-US" sz="2400" dirty="0" smtClean="0"/>
              <a:t>        else</a:t>
            </a:r>
            <a:endParaRPr lang="en-US" sz="2400" dirty="0"/>
          </a:p>
          <a:p>
            <a:pPr marL="0" indent="0" algn="just">
              <a:buNone/>
            </a:pPr>
            <a:r>
              <a:rPr lang="en-US" sz="2400" dirty="0" smtClean="0"/>
              <a:t>      System.out.println </a:t>
            </a:r>
            <a:r>
              <a:rPr lang="en-US" sz="2400" dirty="0"/>
              <a:t>("You Failed in the </a:t>
            </a:r>
            <a:r>
              <a:rPr lang="en-US" sz="2400" dirty="0" smtClean="0"/>
              <a:t>Test");</a:t>
            </a:r>
            <a:endParaRPr lang="en-US" sz="2400" dirty="0"/>
          </a:p>
          <a:p>
            <a:pPr marL="0" indent="0" algn="just">
              <a:buNone/>
            </a:pPr>
            <a:r>
              <a:rPr lang="en-US" sz="2400" dirty="0" smtClean="0"/>
              <a:t>    }</a:t>
            </a:r>
            <a:endParaRPr lang="en-US" sz="2400" dirty="0"/>
          </a:p>
          <a:p>
            <a:pPr marL="0" indent="0" algn="just">
              <a:buNone/>
            </a:pPr>
            <a:r>
              <a:rPr lang="en-US" sz="2400" dirty="0"/>
              <a:t>}</a:t>
            </a:r>
          </a:p>
          <a:p>
            <a:pPr marL="0" indent="0" algn="just">
              <a:buNone/>
            </a:pPr>
            <a:endParaRPr lang="en-US" sz="2400" dirty="0"/>
          </a:p>
        </p:txBody>
      </p:sp>
    </p:spTree>
    <p:extLst>
      <p:ext uri="{BB962C8B-B14F-4D97-AF65-F5344CB8AC3E}">
        <p14:creationId xmlns:p14="http://schemas.microsoft.com/office/powerpoint/2010/main" val="3039067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326" y="272882"/>
            <a:ext cx="8610600" cy="1293028"/>
          </a:xfrm>
        </p:spPr>
        <p:txBody>
          <a:bodyPr>
            <a:normAutofit/>
          </a:bodyPr>
          <a:lstStyle/>
          <a:p>
            <a:r>
              <a:rPr lang="en-US" sz="2400" b="1" dirty="0">
                <a:solidFill>
                  <a:srgbClr val="FF0000"/>
                </a:solidFill>
              </a:rPr>
              <a:t>Selection control structure</a:t>
            </a:r>
          </a:p>
        </p:txBody>
      </p:sp>
      <p:sp>
        <p:nvSpPr>
          <p:cNvPr id="3" name="Content Placeholder 2"/>
          <p:cNvSpPr>
            <a:spLocks noGrp="1"/>
          </p:cNvSpPr>
          <p:nvPr>
            <p:ph idx="1"/>
          </p:nvPr>
        </p:nvSpPr>
        <p:spPr>
          <a:xfrm>
            <a:off x="320040" y="1565910"/>
            <a:ext cx="11784874" cy="4606290"/>
          </a:xfrm>
        </p:spPr>
        <p:txBody>
          <a:bodyPr>
            <a:normAutofit/>
          </a:bodyPr>
          <a:lstStyle/>
          <a:p>
            <a:pPr marL="0" indent="0" algn="just">
              <a:buNone/>
            </a:pPr>
            <a:r>
              <a:rPr lang="en-US" sz="2400" b="1" dirty="0">
                <a:solidFill>
                  <a:srgbClr val="FF0000"/>
                </a:solidFill>
              </a:rPr>
              <a:t>3. Nested if –else statements: </a:t>
            </a:r>
            <a:r>
              <a:rPr lang="en-US" sz="2400" dirty="0"/>
              <a:t>The if-else statement is placed within another if else statement such methods are called nested if-else statements.</a:t>
            </a:r>
          </a:p>
          <a:p>
            <a:pPr marL="0" indent="0" algn="just">
              <a:buNone/>
            </a:pPr>
            <a:endParaRPr lang="en-US" sz="2400" b="1" dirty="0" smtClean="0"/>
          </a:p>
          <a:p>
            <a:pPr marL="0" indent="0" algn="just">
              <a:buNone/>
            </a:pPr>
            <a:endParaRPr lang="en-US" sz="2400" dirty="0"/>
          </a:p>
        </p:txBody>
      </p:sp>
      <p:pic>
        <p:nvPicPr>
          <p:cNvPr id="4" name="Picture 3"/>
          <p:cNvPicPr>
            <a:picLocks noChangeAspect="1"/>
          </p:cNvPicPr>
          <p:nvPr/>
        </p:nvPicPr>
        <p:blipFill>
          <a:blip r:embed="rId2"/>
          <a:stretch>
            <a:fillRect/>
          </a:stretch>
        </p:blipFill>
        <p:spPr>
          <a:xfrm>
            <a:off x="915663" y="2543253"/>
            <a:ext cx="2957201" cy="3541862"/>
          </a:xfrm>
          <a:prstGeom prst="rect">
            <a:avLst/>
          </a:prstGeom>
        </p:spPr>
      </p:pic>
      <p:pic>
        <p:nvPicPr>
          <p:cNvPr id="5" name="Picture 4"/>
          <p:cNvPicPr>
            <a:picLocks noChangeAspect="1"/>
          </p:cNvPicPr>
          <p:nvPr/>
        </p:nvPicPr>
        <p:blipFill>
          <a:blip r:embed="rId3"/>
          <a:stretch>
            <a:fillRect/>
          </a:stretch>
        </p:blipFill>
        <p:spPr>
          <a:xfrm>
            <a:off x="5848827" y="2346931"/>
            <a:ext cx="5361011" cy="3934505"/>
          </a:xfrm>
          <a:prstGeom prst="rect">
            <a:avLst/>
          </a:prstGeom>
        </p:spPr>
      </p:pic>
    </p:spTree>
    <p:extLst>
      <p:ext uri="{BB962C8B-B14F-4D97-AF65-F5344CB8AC3E}">
        <p14:creationId xmlns:p14="http://schemas.microsoft.com/office/powerpoint/2010/main" val="1106442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 JAVA OPERATORS  Chapter – 04   &amp;quot;&quot;/&gt;&lt;property id=&quot;20307&quot; value=&quot;256&quot;/&gt;&lt;/object&gt;&lt;object type=&quot;3&quot; unique_id=&quot;10004&quot;&gt;&lt;property id=&quot;20148&quot; value=&quot;5&quot;/&gt;&lt;property id=&quot;20300&quot; value=&quot;Slide 2 - &amp;quot;TOPICS&amp;quot;&quot;/&gt;&lt;property id=&quot;20307&quot; value=&quot;273&quot;/&gt;&lt;/object&gt;&lt;object type=&quot;3&quot; unique_id=&quot;10005&quot;&gt;&lt;property id=&quot;20148&quot; value=&quot;5&quot;/&gt;&lt;property id=&quot;20300&quot; value=&quot;Slide 3 - &amp;quot;Java Operators&amp;quot;&quot;/&gt;&lt;property id=&quot;20307&quot; value=&quot;257&quot;/&gt;&lt;/object&gt;&lt;object type=&quot;3&quot; unique_id=&quot;10006&quot;&gt;&lt;property id=&quot;20148&quot; value=&quot;5&quot;/&gt;&lt;property id=&quot;20300&quot; value=&quot;Slide 4 - &amp;quot;Java Operators&amp;quot;&quot;/&gt;&lt;property id=&quot;20307&quot; value=&quot;274&quot;/&gt;&lt;/object&gt;&lt;object type=&quot;3&quot; unique_id=&quot;10007&quot;&gt;&lt;property id=&quot;20148&quot; value=&quot;5&quot;/&gt;&lt;property id=&quot;20300&quot; value=&quot;Slide 5 - &amp;quot;1. Arithmetic operators&amp;quot;&quot;/&gt;&lt;property id=&quot;20307&quot; value=&quot;258&quot;/&gt;&lt;/object&gt;&lt;object type=&quot;3&quot; unique_id=&quot;10008&quot;&gt;&lt;property id=&quot;20148&quot; value=&quot;5&quot;/&gt;&lt;property id=&quot;20300&quot; value=&quot;Slide 6 - &amp;quot;Arithmetic operators&amp;quot;&quot;/&gt;&lt;property id=&quot;20307&quot; value=&quot;279&quot;/&gt;&lt;/object&gt;&lt;object type=&quot;3&quot; unique_id=&quot;10009&quot;&gt;&lt;property id=&quot;20148&quot; value=&quot;5&quot;/&gt;&lt;property id=&quot;20300&quot; value=&quot;Slide 7 - &amp;quot;Arithmetic operators&amp;quot;&quot;/&gt;&lt;property id=&quot;20307&quot; value=&quot;275&quot;/&gt;&lt;/object&gt;&lt;object type=&quot;3&quot; unique_id=&quot;10010&quot;&gt;&lt;property id=&quot;20148&quot; value=&quot;5&quot;/&gt;&lt;property id=&quot;20300&quot; value=&quot;Slide 8 - &amp;quot;Arithmetic operators&amp;quot;&quot;/&gt;&lt;property id=&quot;20307&quot; value=&quot;276&quot;/&gt;&lt;/object&gt;&lt;object type=&quot;3&quot; unique_id=&quot;10011&quot;&gt;&lt;property id=&quot;20148&quot; value=&quot;5&quot;/&gt;&lt;property id=&quot;20300&quot; value=&quot;Slide 9 - &amp;quot;Arithmetic operators&amp;quot;&quot;/&gt;&lt;property id=&quot;20307&quot; value=&quot;277&quot;/&gt;&lt;/object&gt;&lt;object type=&quot;3&quot; unique_id=&quot;10012&quot;&gt;&lt;property id=&quot;20148&quot; value=&quot;5&quot;/&gt;&lt;property id=&quot;20300&quot; value=&quot;Slide 10 - &amp;quot;Arithmetic operators&amp;quot;&quot;/&gt;&lt;property id=&quot;20307&quot; value=&quot;278&quot;/&gt;&lt;/object&gt;&lt;object type=&quot;3&quot; unique_id=&quot;10013&quot;&gt;&lt;property id=&quot;20148&quot; value=&quot;5&quot;/&gt;&lt;property id=&quot;20300&quot; value=&quot;Slide 11 - &amp;quot;TYPE CONVERSION (CASTING) &amp;quot;&quot;/&gt;&lt;property id=&quot;20307&quot; value=&quot;259&quot;/&gt;&lt;/object&gt;&lt;object type=&quot;3&quot; unique_id=&quot;10015&quot;&gt;&lt;property id=&quot;20148&quot; value=&quot;5&quot;/&gt;&lt;property id=&quot;20300&quot; value=&quot;Slide 12 - &amp;quot;2. Increment &amp;amp; Decrement Operator&amp;quot;&quot;/&gt;&lt;property id=&quot;20307&quot; value=&quot;260&quot;/&gt;&lt;/object&gt;&lt;object type=&quot;3&quot; unique_id=&quot;10016&quot;&gt;&lt;property id=&quot;20148&quot; value=&quot;5&quot;/&gt;&lt;property id=&quot;20300&quot; value=&quot;Slide 16 - &amp;quot;3. Relational Operator &amp;quot;&quot;/&gt;&lt;property id=&quot;20307&quot; value=&quot;261&quot;/&gt;&lt;/object&gt;&lt;object type=&quot;3&quot; unique_id=&quot;10017&quot;&gt;&lt;property id=&quot;20148&quot; value=&quot;5&quot;/&gt;&lt;property id=&quot;20300&quot; value=&quot;Slide 17 - &amp;quot;4. Logical Operators&amp;quot;&quot;/&gt;&lt;property id=&quot;20307&quot; value=&quot;262&quot;/&gt;&lt;/object&gt;&lt;object type=&quot;3&quot; unique_id=&quot;10018&quot;&gt;&lt;property id=&quot;20148&quot; value=&quot;5&quot;/&gt;&lt;property id=&quot;20300&quot; value=&quot;Slide 18 - &amp;quot;5. Conditional Operator&amp;quot;&quot;/&gt;&lt;property id=&quot;20307&quot; value=&quot;263&quot;/&gt;&lt;/object&gt;&lt;object type=&quot;3&quot; unique_id=&quot;10019&quot;&gt;&lt;property id=&quot;20148&quot; value=&quot;5&quot;/&gt;&lt;property id=&quot;20300&quot; value=&quot;Slide 19 - &amp;quot;INPUT AND OUTPUT STATEMENTS&amp;quot;&quot;/&gt;&lt;property id=&quot;20307&quot; value=&quot;264&quot;/&gt;&lt;/object&gt;&lt;object type=&quot;3&quot; unique_id=&quot;10020&quot;&gt;&lt;property id=&quot;20148&quot; value=&quot;5&quot;/&gt;&lt;property id=&quot;20300&quot; value=&quot;Slide 23 - &amp;quot;OUTPUT STATEMENT &amp;quot;&quot;/&gt;&lt;property id=&quot;20307&quot; value=&quot;265&quot;/&gt;&lt;/object&gt;&lt;object type=&quot;3&quot; unique_id=&quot;10021&quot;&gt;&lt;property id=&quot;20148&quot; value=&quot;5&quot;/&gt;&lt;property id=&quot;20300&quot; value=&quot;Slide 24 - &amp;quot;Exercises&amp;quot;&quot;/&gt;&lt;property id=&quot;20307&quot; value=&quot;266&quot;/&gt;&lt;/object&gt;&lt;object type=&quot;3&quot; unique_id=&quot;10022&quot;&gt;&lt;property id=&quot;20148&quot; value=&quot;5&quot;/&gt;&lt;property id=&quot;20300&quot; value=&quot;Slide 34&quot;/&gt;&lt;property id=&quot;20307&quot; value=&quot;267&quot;/&gt;&lt;/object&gt;&lt;object type=&quot;3&quot; unique_id=&quot;10023&quot;&gt;&lt;property id=&quot;20148&quot; value=&quot;5&quot;/&gt;&lt;property id=&quot;20300&quot; value=&quot;Slide 35&quot;/&gt;&lt;property id=&quot;20307&quot; value=&quot;268&quot;/&gt;&lt;/object&gt;&lt;object type=&quot;3&quot; unique_id=&quot;10024&quot;&gt;&lt;property id=&quot;20148&quot; value=&quot;5&quot;/&gt;&lt;property id=&quot;20300&quot; value=&quot;Slide 36&quot;/&gt;&lt;property id=&quot;20307&quot; value=&quot;269&quot;/&gt;&lt;/object&gt;&lt;object type=&quot;3&quot; unique_id=&quot;10025&quot;&gt;&lt;property id=&quot;20148&quot; value=&quot;5&quot;/&gt;&lt;property id=&quot;20300&quot; value=&quot;Slide 37&quot;/&gt;&lt;property id=&quot;20307&quot; value=&quot;270&quot;/&gt;&lt;/object&gt;&lt;object type=&quot;3&quot; unique_id=&quot;10026&quot;&gt;&lt;property id=&quot;20148&quot; value=&quot;5&quot;/&gt;&lt;property id=&quot;20300&quot; value=&quot;Slide 38&quot;/&gt;&lt;property id=&quot;20307&quot; value=&quot;271&quot;/&gt;&lt;/object&gt;&lt;object type=&quot;3&quot; unique_id=&quot;10027&quot;&gt;&lt;property id=&quot;20148&quot; value=&quot;5&quot;/&gt;&lt;property id=&quot;20300&quot; value=&quot;Slide 39&quot;/&gt;&lt;property id=&quot;20307&quot; value=&quot;272&quot;/&gt;&lt;/object&gt;&lt;object type=&quot;3&quot; unique_id=&quot;10510&quot;&gt;&lt;property id=&quot;20148&quot; value=&quot;5&quot;/&gt;&lt;property id=&quot;20300&quot; value=&quot;Slide 13 - &amp;quot;2. Increment &amp;amp; Decrement Operator (cont)&amp;quot;&quot;/&gt;&lt;property id=&quot;20307&quot; value=&quot;280&quot;/&gt;&lt;/object&gt;&lt;object type=&quot;3&quot; unique_id=&quot;10754&quot;&gt;&lt;property id=&quot;20148&quot; value=&quot;5&quot;/&gt;&lt;property id=&quot;20300&quot; value=&quot;Slide 14 - &amp;quot;2. Increment &amp;amp; Decrement Operator (cont)&amp;quot;&quot;/&gt;&lt;property id=&quot;20307&quot; value=&quot;281&quot;/&gt;&lt;/object&gt;&lt;object type=&quot;3&quot; unique_id=&quot;10951&quot;&gt;&lt;property id=&quot;20148&quot; value=&quot;5&quot;/&gt;&lt;property id=&quot;20300&quot; value=&quot;Slide 15 - &amp;quot;2. Increment &amp;amp; Decrement Operator (cont)&amp;quot;&quot;/&gt;&lt;property id=&quot;20307&quot; value=&quot;282&quot;/&gt;&lt;/object&gt;&lt;object type=&quot;3&quot; unique_id=&quot;11503&quot;&gt;&lt;property id=&quot;20148&quot; value=&quot;5&quot;/&gt;&lt;property id=&quot;20300&quot; value=&quot;Slide 20 - &amp;quot;INPUT AND OUTPUT STATEMENTS (cont)&amp;quot;&quot;/&gt;&lt;property id=&quot;20307&quot; value=&quot;283&quot;/&gt;&lt;/object&gt;&lt;object type=&quot;3&quot; unique_id=&quot;11714&quot;&gt;&lt;property id=&quot;20148&quot; value=&quot;5&quot;/&gt;&lt;property id=&quot;20300&quot; value=&quot;Slide 21 - &amp;quot;INPUT AND OUTPUT STATEMENTS (cont)&amp;quot;&quot;/&gt;&lt;property id=&quot;20307&quot; value=&quot;284&quot;/&gt;&lt;/object&gt;&lt;object type=&quot;3&quot; unique_id=&quot;11870&quot;&gt;&lt;property id=&quot;20148&quot; value=&quot;5&quot;/&gt;&lt;property id=&quot;20300&quot; value=&quot;Slide 22 - &amp;quot;INPUT AND OUTPUT STATEMENTS (cont)&amp;quot;&quot;/&gt;&lt;property id=&quot;20307&quot; value=&quot;285&quot;/&gt;&lt;/object&gt;&lt;object type=&quot;3&quot; unique_id=&quot;11967&quot;&gt;&lt;property id=&quot;20148&quot; value=&quot;5&quot;/&gt;&lt;property id=&quot;20300&quot; value=&quot;Slide 25 - &amp;quot;Exercises&amp;quot;&quot;/&gt;&lt;property id=&quot;20307&quot; value=&quot;286&quot;/&gt;&lt;/object&gt;&lt;object type=&quot;3&quot; unique_id=&quot;12067&quot;&gt;&lt;property id=&quot;20148&quot; value=&quot;5&quot;/&gt;&lt;property id=&quot;20300&quot; value=&quot;Slide 26 - &amp;quot;Exercises&amp;quot;&quot;/&gt;&lt;property id=&quot;20307&quot; value=&quot;287&quot;/&gt;&lt;/object&gt;&lt;object type=&quot;3&quot; unique_id=&quot;12238&quot;&gt;&lt;property id=&quot;20148&quot; value=&quot;5&quot;/&gt;&lt;property id=&quot;20300&quot; value=&quot;Slide 27 - &amp;quot;Example Programs&amp;quot;&quot;/&gt;&lt;property id=&quot;20307&quot; value=&quot;288&quot;/&gt;&lt;/object&gt;&lt;object type=&quot;3&quot; unique_id=&quot;12344&quot;&gt;&lt;property id=&quot;20148&quot; value=&quot;5&quot;/&gt;&lt;property id=&quot;20300&quot; value=&quot;Slide 28 - &amp;quot;Example Programs&amp;quot;&quot;/&gt;&lt;property id=&quot;20307&quot; value=&quot;289&quot;/&gt;&lt;/object&gt;&lt;object type=&quot;3&quot; unique_id=&quot;12597&quot;&gt;&lt;property id=&quot;20148&quot; value=&quot;5&quot;/&gt;&lt;property id=&quot;20300&quot; value=&quot;Slide 29 - &amp;quot;Example Programs&amp;quot;&quot;/&gt;&lt;property id=&quot;20307&quot; value=&quot;290&quot;/&gt;&lt;/object&gt;&lt;object type=&quot;3&quot; unique_id=&quot;12598&quot;&gt;&lt;property id=&quot;20148&quot; value=&quot;5&quot;/&gt;&lt;property id=&quot;20300&quot; value=&quot;Slide 30 - &amp;quot;Example Programs&amp;quot;&quot;/&gt;&lt;property id=&quot;20307&quot; value=&quot;292&quot;/&gt;&lt;/object&gt;&lt;object type=&quot;3&quot; unique_id=&quot;12599&quot;&gt;&lt;property id=&quot;20148&quot; value=&quot;5&quot;/&gt;&lt;property id=&quot;20300&quot; value=&quot;Slide 32 - &amp;quot;Example Programs&amp;quot;&quot;/&gt;&lt;property id=&quot;20307&quot; value=&quot;291&quot;/&gt;&lt;/object&gt;&lt;object type=&quot;3&quot; unique_id=&quot;12795&quot;&gt;&lt;property id=&quot;20148&quot; value=&quot;5&quot;/&gt;&lt;property id=&quot;20300&quot; value=&quot;Slide 31 - &amp;quot;Example Programs&amp;quot;&quot;/&gt;&lt;property id=&quot;20307&quot; value=&quot;293&quot;/&gt;&lt;/object&gt;&lt;object type=&quot;3&quot; unique_id=&quot;12916&quot;&gt;&lt;property id=&quot;20148&quot; value=&quot;5&quot;/&gt;&lt;property id=&quot;20300&quot; value=&quot;Slide 33 - &amp;quot;Example Programs&amp;quot;&quot;/&gt;&lt;property id=&quot;20307&quot; value=&quot;294&quot;/&gt;&lt;/object&gt;&lt;/object&gt;&lt;object type=&quot;8&quot; unique_id=&quot;10054&quot;&gt;&lt;/object&gt;&lt;/object&gt;&lt;/database&gt;"/>
  <p:tag name="SECTOMILLISECCONVERTED" val="1"/>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55619FDD3AE6EC4BA294AC8E2082D437" ma:contentTypeVersion="3" ma:contentTypeDescription="Page is a system content type template created by the Publishing Resources feature. The column templates from Page will be added to all Pages libraries created by the Publishing feature." ma:contentTypeScope="" ma:versionID="270f77fe8998a15bffba3659540e6f6e">
  <xsd:schema xmlns:xsd="http://www.w3.org/2001/XMLSchema" xmlns:xs="http://www.w3.org/2001/XMLSchema" xmlns:p="http://schemas.microsoft.com/office/2006/metadata/properties" xmlns:ns1="http://schemas.microsoft.com/sharepoint/v3" targetNamespace="http://schemas.microsoft.com/office/2006/metadata/properties" ma:root="true" ma:fieldsID="1ce4810a982b6c7d8d47f90aec4cc8c0"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 xsi:nil="tru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A69BA5-A917-4121-94ED-C445DF0634D2}"/>
</file>

<file path=customXml/itemProps2.xml><?xml version="1.0" encoding="utf-8"?>
<ds:datastoreItem xmlns:ds="http://schemas.openxmlformats.org/officeDocument/2006/customXml" ds:itemID="{D3DA3046-5DC5-47E0-A791-38F7C3B2DC8A}">
  <ds:schemaRefs>
    <ds:schemaRef ds:uri="http://schemas.microsoft.com/office/2006/documentManagement/types"/>
    <ds:schemaRef ds:uri="http://purl.org/dc/elements/1.1/"/>
    <ds:schemaRef ds:uri="http://schemas.microsoft.com/office/2006/metadata/properties"/>
    <ds:schemaRef ds:uri="http://www.w3.org/XML/1998/namespace"/>
    <ds:schemaRef ds:uri="b633f75a-fc1a-4c86-a636-fc08070b12f1"/>
    <ds:schemaRef ds:uri="http://schemas.openxmlformats.org/package/2006/metadata/core-properties"/>
    <ds:schemaRef ds:uri="http://schemas.microsoft.com/office/infopath/2007/PartnerControls"/>
    <ds:schemaRef ds:uri="3c56bc01-328c-478a-9ccb-e7549bb6cd3a"/>
    <ds:schemaRef ds:uri="http://purl.org/dc/dcmitype/"/>
    <ds:schemaRef ds:uri="http://purl.org/dc/terms/"/>
  </ds:schemaRefs>
</ds:datastoreItem>
</file>

<file path=customXml/itemProps3.xml><?xml version="1.0" encoding="utf-8"?>
<ds:datastoreItem xmlns:ds="http://schemas.openxmlformats.org/officeDocument/2006/customXml" ds:itemID="{D295BC58-F3E5-410D-874D-93B2012550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2303</TotalTime>
  <Words>1600</Words>
  <Application>Microsoft Office PowerPoint</Application>
  <PresentationFormat>Widescreen</PresentationFormat>
  <Paragraphs>300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Century Gothic</vt:lpstr>
      <vt:lpstr>Felix Titling</vt:lpstr>
      <vt:lpstr>Wingdings</vt:lpstr>
      <vt:lpstr>Vapor Trail</vt:lpstr>
      <vt:lpstr> control structures - I      Chapter – 05   </vt:lpstr>
      <vt:lpstr>TOPICS</vt:lpstr>
      <vt:lpstr>Definition</vt:lpstr>
      <vt:lpstr>Selection control structure</vt:lpstr>
      <vt:lpstr>Selection control structure</vt:lpstr>
      <vt:lpstr>Selection control structure</vt:lpstr>
      <vt:lpstr>Selection control structure</vt:lpstr>
      <vt:lpstr>Selection control structure</vt:lpstr>
      <vt:lpstr>Selection control structure</vt:lpstr>
      <vt:lpstr>Selection control structure</vt:lpstr>
      <vt:lpstr>Selection control structure</vt:lpstr>
      <vt:lpstr>Selection control structure</vt:lpstr>
      <vt:lpstr>exercises</vt:lpstr>
      <vt:lpstr>exercises</vt:lpstr>
      <vt:lpstr>exercises</vt:lpstr>
      <vt:lpstr>exercises</vt:lpstr>
      <vt:lpstr>exercises</vt:lpstr>
      <vt:lpstr>exercises</vt:lpstr>
      <vt:lpstr>exercises</vt:lpstr>
      <vt:lpstr>exercises</vt:lpstr>
      <vt:lpstr>Practice </vt:lpstr>
      <vt:lpstr>tasks</vt:lpstr>
      <vt:lpstr>tasks</vt:lpstr>
      <vt:lpstr>tasks</vt:lpstr>
      <vt:lpstr>tasks</vt:lpstr>
      <vt:lpstr>tasks</vt:lpstr>
      <vt:lpstr>Random Numbers</vt:lpstr>
      <vt:lpstr>Random Numbers</vt:lpstr>
      <vt:lpstr>Random Numbers</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163 - Programming Concepts</dc:title>
  <dc:creator>Feroz Mohammed</dc:creator>
  <cp:lastModifiedBy>Feroz Mohammed</cp:lastModifiedBy>
  <cp:revision>366</cp:revision>
  <dcterms:created xsi:type="dcterms:W3CDTF">2020-08-29T11:01:32Z</dcterms:created>
  <dcterms:modified xsi:type="dcterms:W3CDTF">2021-03-11T09:45:19Z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0x010100C568DB52D9D0A14D9B2FDCC96666E9F2007948130EC3DB064584E219954237AF390055619FDD3AE6EC4BA294AC8E2082D437</vt:lpwstr>
  </property>
</Properties>
</file>