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3" r:id="rId6"/>
    <p:sldId id="257" r:id="rId7"/>
    <p:sldId id="274" r:id="rId8"/>
    <p:sldId id="258" r:id="rId9"/>
    <p:sldId id="279" r:id="rId10"/>
    <p:sldId id="275" r:id="rId11"/>
    <p:sldId id="276" r:id="rId12"/>
    <p:sldId id="277" r:id="rId13"/>
    <p:sldId id="278" r:id="rId14"/>
    <p:sldId id="259" r:id="rId15"/>
    <p:sldId id="260" r:id="rId16"/>
    <p:sldId id="280" r:id="rId17"/>
    <p:sldId id="281" r:id="rId18"/>
    <p:sldId id="282" r:id="rId19"/>
    <p:sldId id="261" r:id="rId20"/>
    <p:sldId id="295" r:id="rId21"/>
    <p:sldId id="262" r:id="rId22"/>
    <p:sldId id="296" r:id="rId23"/>
    <p:sldId id="263" r:id="rId24"/>
    <p:sldId id="264" r:id="rId25"/>
    <p:sldId id="283" r:id="rId26"/>
    <p:sldId id="284" r:id="rId27"/>
    <p:sldId id="285" r:id="rId28"/>
    <p:sldId id="265" r:id="rId29"/>
    <p:sldId id="266" r:id="rId30"/>
    <p:sldId id="286" r:id="rId31"/>
    <p:sldId id="288" r:id="rId32"/>
    <p:sldId id="289" r:id="rId33"/>
    <p:sldId id="290" r:id="rId34"/>
    <p:sldId id="292" r:id="rId35"/>
    <p:sldId id="293" r:id="rId36"/>
    <p:sldId id="291" r:id="rId37"/>
    <p:sldId id="294" r:id="rId38"/>
    <p:sldId id="297" r:id="rId39"/>
    <p:sldId id="298" r:id="rId40"/>
    <p:sldId id="267" r:id="rId41"/>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4" autoAdjust="0"/>
  </p:normalViewPr>
  <p:slideViewPr>
    <p:cSldViewPr snapToGrid="0">
      <p:cViewPr varScale="1">
        <p:scale>
          <a:sx n="106" d="100"/>
          <a:sy n="106" d="100"/>
        </p:scale>
        <p:origin x="69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35727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71638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6080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265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4304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2863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51141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80378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61971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28020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88999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6968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AFFB6-05D7-4D9E-B642-308B59601995}"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1358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AFFB6-05D7-4D9E-B642-308B59601995}"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181531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FFB6-05D7-4D9E-B642-308B59601995}"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966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341614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AFFB6-05D7-4D9E-B642-308B59601995}"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3A124-768A-41B7-A445-CC0D72999897}" type="slidenum">
              <a:rPr lang="en-US" smtClean="0"/>
              <a:t>‹#›</a:t>
            </a:fld>
            <a:endParaRPr lang="en-US"/>
          </a:p>
        </p:txBody>
      </p:sp>
    </p:spTree>
    <p:extLst>
      <p:ext uri="{BB962C8B-B14F-4D97-AF65-F5344CB8AC3E}">
        <p14:creationId xmlns:p14="http://schemas.microsoft.com/office/powerpoint/2010/main" val="2509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DAFFB6-05D7-4D9E-B642-308B59601995}" type="datetimeFigureOut">
              <a:rPr lang="en-US" smtClean="0"/>
              <a:t>3/11/2021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13A124-768A-41B7-A445-CC0D72999897}" type="slidenum">
              <a:rPr lang="en-US" smtClean="0"/>
              <a:t>‹#›</a:t>
            </a:fld>
            <a:endParaRPr lang="en-US"/>
          </a:p>
        </p:txBody>
      </p:sp>
    </p:spTree>
    <p:extLst>
      <p:ext uri="{BB962C8B-B14F-4D97-AF65-F5344CB8AC3E}">
        <p14:creationId xmlns:p14="http://schemas.microsoft.com/office/powerpoint/2010/main" val="22670888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0397" y="2455651"/>
            <a:ext cx="10232501" cy="1854558"/>
          </a:xfrm>
        </p:spPr>
        <p:txBody>
          <a:bodyPr anchor="ctr">
            <a:noAutofit/>
          </a:bodyPr>
          <a:lstStyle/>
          <a:p>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JAVA OPERATORS</a:t>
            </a:r>
            <a:br>
              <a:rPr lang="en-US" sz="54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t>Chapter – 04</a:t>
            </a:r>
            <a:br>
              <a:rPr lang="en-US" sz="4000" b="1" cap="none" dirty="0" smtClean="0">
                <a:ln w="0"/>
                <a:solidFill>
                  <a:srgbClr val="FF0000"/>
                </a:solidFill>
                <a:effectLst>
                  <a:reflection blurRad="6350" stA="53000" endA="300" endPos="35500" dir="5400000" sy="-90000" algn="bl" rotWithShape="0"/>
                </a:effectLst>
                <a:latin typeface="Felix Titling" panose="04060505060202020A04" pitchFamily="82" charset="0"/>
              </a:rPr>
            </a:br>
            <a: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t/>
            </a:r>
            <a:br>
              <a:rPr lang="en-US" sz="4000"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rPr>
            </a:br>
            <a:endParaRPr lang="en-US" sz="4000"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elix Titling" panose="04060505060202020A04" pitchFamily="82" charset="0"/>
            </a:endParaRPr>
          </a:p>
        </p:txBody>
      </p:sp>
    </p:spTree>
    <p:extLst>
      <p:ext uri="{BB962C8B-B14F-4D97-AF65-F5344CB8AC3E}">
        <p14:creationId xmlns:p14="http://schemas.microsoft.com/office/powerpoint/2010/main" val="139141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8" y="596948"/>
            <a:ext cx="8610600" cy="1293028"/>
          </a:xfrm>
        </p:spPr>
        <p:txBody>
          <a:bodyPr>
            <a:normAutofit/>
          </a:bodyPr>
          <a:lstStyle/>
          <a:p>
            <a:r>
              <a:rPr lang="en-US" sz="3600" b="1" dirty="0" smtClean="0">
                <a:solidFill>
                  <a:srgbClr val="FF0000"/>
                </a:solidFill>
              </a:rPr>
              <a:t>Arithmetic operators</a:t>
            </a:r>
            <a:endParaRPr lang="en-US" sz="3600" b="1" dirty="0">
              <a:solidFill>
                <a:srgbClr val="FF0000"/>
              </a:solidFill>
            </a:endParaRPr>
          </a:p>
        </p:txBody>
      </p:sp>
      <p:sp>
        <p:nvSpPr>
          <p:cNvPr id="3" name="Content Placeholder 2"/>
          <p:cNvSpPr>
            <a:spLocks noGrp="1"/>
          </p:cNvSpPr>
          <p:nvPr>
            <p:ph idx="1"/>
          </p:nvPr>
        </p:nvSpPr>
        <p:spPr>
          <a:xfrm>
            <a:off x="283335" y="1596980"/>
            <a:ext cx="11222865" cy="4621705"/>
          </a:xfrm>
        </p:spPr>
        <p:txBody>
          <a:bodyPr/>
          <a:lstStyle/>
          <a:p>
            <a:pPr marL="0" indent="0" algn="just">
              <a:buNone/>
            </a:pPr>
            <a:r>
              <a:rPr lang="en-US" b="1" dirty="0">
                <a:solidFill>
                  <a:srgbClr val="FF0000"/>
                </a:solidFill>
              </a:rPr>
              <a:t>Mixed </a:t>
            </a:r>
            <a:r>
              <a:rPr lang="en-US" b="1" dirty="0" smtClean="0">
                <a:solidFill>
                  <a:srgbClr val="FF0000"/>
                </a:solidFill>
              </a:rPr>
              <a:t>Expression</a:t>
            </a:r>
          </a:p>
          <a:p>
            <a:pPr marL="0" indent="0" algn="just">
              <a:buNone/>
            </a:pPr>
            <a:endParaRPr lang="en-US" b="1" dirty="0" smtClean="0">
              <a:solidFill>
                <a:srgbClr val="FF0000"/>
              </a:solidFill>
            </a:endParaRPr>
          </a:p>
        </p:txBody>
      </p:sp>
      <p:sp>
        <p:nvSpPr>
          <p:cNvPr id="5" name="Rectangle 4"/>
          <p:cNvSpPr/>
          <p:nvPr/>
        </p:nvSpPr>
        <p:spPr>
          <a:xfrm>
            <a:off x="1190223" y="2116063"/>
            <a:ext cx="10006885" cy="3908762"/>
          </a:xfrm>
          <a:prstGeom prst="rect">
            <a:avLst/>
          </a:prstGeom>
        </p:spPr>
        <p:txBody>
          <a:bodyPr wrap="square">
            <a:spAutoFit/>
          </a:bodyPr>
          <a:lstStyle/>
          <a:p>
            <a:r>
              <a:rPr lang="en-US" sz="2400" b="1" dirty="0">
                <a:solidFill>
                  <a:schemeClr val="accent4">
                    <a:lumMod val="75000"/>
                  </a:schemeClr>
                </a:solidFill>
                <a:latin typeface="Book Antiqua" panose="02040602050305030304" pitchFamily="18" charset="0"/>
              </a:rPr>
              <a:t>Program 4</a:t>
            </a:r>
            <a:r>
              <a:rPr lang="en-US" sz="2400" b="1" dirty="0" smtClean="0">
                <a:solidFill>
                  <a:schemeClr val="accent4">
                    <a:lumMod val="75000"/>
                  </a:schemeClr>
                </a:solidFill>
                <a:latin typeface="Book Antiqua" panose="02040602050305030304" pitchFamily="18" charset="0"/>
              </a:rPr>
              <a:t>.2: </a:t>
            </a:r>
            <a:r>
              <a:rPr lang="en-US" sz="2400" dirty="0">
                <a:solidFill>
                  <a:schemeClr val="accent4">
                    <a:lumMod val="75000"/>
                  </a:schemeClr>
                </a:solidFill>
                <a:latin typeface="Book Antiqua" panose="02040602050305030304" pitchFamily="18" charset="0"/>
              </a:rPr>
              <a:t>A java program to demonstrate mixed expression. </a:t>
            </a:r>
          </a:p>
          <a:p>
            <a:r>
              <a:rPr lang="en-US" sz="2800" dirty="0">
                <a:solidFill>
                  <a:srgbClr val="000000"/>
                </a:solidFill>
                <a:latin typeface="Book Antiqua" panose="02040602050305030304" pitchFamily="18" charset="0"/>
              </a:rPr>
              <a:t>public class </a:t>
            </a:r>
            <a:r>
              <a:rPr lang="en-US" sz="2800" dirty="0" err="1">
                <a:solidFill>
                  <a:srgbClr val="000000"/>
                </a:solidFill>
                <a:latin typeface="Book Antiqua" panose="02040602050305030304" pitchFamily="18" charset="0"/>
              </a:rPr>
              <a:t>MixedExp</a:t>
            </a:r>
            <a:r>
              <a:rPr lang="en-US" sz="2800" dirty="0">
                <a:solidFill>
                  <a:srgbClr val="000000"/>
                </a:solidFill>
                <a:latin typeface="Book Antiqua" panose="02040602050305030304" pitchFamily="18" charset="0"/>
              </a:rPr>
              <a:t> </a:t>
            </a:r>
          </a:p>
          <a:p>
            <a:r>
              <a:rPr lang="en-US" sz="2800" dirty="0">
                <a:solidFill>
                  <a:srgbClr val="000000"/>
                </a:solidFill>
                <a:latin typeface="Book Antiqua" panose="02040602050305030304" pitchFamily="18" charset="0"/>
              </a:rPr>
              <a:t>{ </a:t>
            </a:r>
          </a:p>
          <a:p>
            <a:pPr lvl="1"/>
            <a:r>
              <a:rPr lang="en-US" sz="2800" dirty="0">
                <a:solidFill>
                  <a:srgbClr val="000000"/>
                </a:solidFill>
                <a:latin typeface="Book Antiqua" panose="02040602050305030304" pitchFamily="18" charset="0"/>
              </a:rPr>
              <a:t>public static void main(String[] </a:t>
            </a:r>
            <a:r>
              <a:rPr lang="en-US" sz="2800" dirty="0" err="1">
                <a:solidFill>
                  <a:srgbClr val="000000"/>
                </a:solidFill>
                <a:latin typeface="Book Antiqua" panose="02040602050305030304" pitchFamily="18" charset="0"/>
              </a:rPr>
              <a:t>args</a:t>
            </a:r>
            <a:r>
              <a:rPr lang="en-US" sz="2800" dirty="0">
                <a:solidFill>
                  <a:srgbClr val="000000"/>
                </a:solidFill>
                <a:latin typeface="Book Antiqua" panose="02040602050305030304" pitchFamily="18" charset="0"/>
              </a:rPr>
              <a:t>) </a:t>
            </a:r>
          </a:p>
          <a:p>
            <a:pPr lvl="1"/>
            <a:r>
              <a:rPr lang="en-US" sz="2800" dirty="0">
                <a:solidFill>
                  <a:srgbClr val="000000"/>
                </a:solidFill>
                <a:latin typeface="Book Antiqua" panose="02040602050305030304" pitchFamily="18" charset="0"/>
              </a:rPr>
              <a:t>{ </a:t>
            </a:r>
          </a:p>
          <a:p>
            <a:pPr lvl="2"/>
            <a:r>
              <a:rPr lang="en-US" sz="2800" dirty="0" err="1">
                <a:solidFill>
                  <a:srgbClr val="000000"/>
                </a:solidFill>
                <a:latin typeface="Book Antiqua" panose="02040602050305030304" pitchFamily="18" charset="0"/>
              </a:rPr>
              <a:t>System.out.println</a:t>
            </a:r>
            <a:r>
              <a:rPr lang="en-US" sz="2800" dirty="0">
                <a:solidFill>
                  <a:srgbClr val="000000"/>
                </a:solidFill>
                <a:latin typeface="Book Antiqua" panose="02040602050305030304" pitchFamily="18" charset="0"/>
              </a:rPr>
              <a:t> ("3/2+5.0="+ (3/2+5.0)); </a:t>
            </a:r>
          </a:p>
          <a:p>
            <a:pPr lvl="2"/>
            <a:r>
              <a:rPr lang="en-US" sz="2800" dirty="0" err="1">
                <a:solidFill>
                  <a:srgbClr val="000000"/>
                </a:solidFill>
                <a:latin typeface="Book Antiqua" panose="02040602050305030304" pitchFamily="18" charset="0"/>
              </a:rPr>
              <a:t>System.out.println</a:t>
            </a:r>
            <a:r>
              <a:rPr lang="en-US" sz="2800" dirty="0">
                <a:solidFill>
                  <a:srgbClr val="000000"/>
                </a:solidFill>
                <a:latin typeface="Book Antiqua" panose="02040602050305030304" pitchFamily="18" charset="0"/>
              </a:rPr>
              <a:t> ("4*3+7/5-25.5="+(4*3+7/5-25.5)); </a:t>
            </a:r>
          </a:p>
          <a:p>
            <a:pPr lvl="1"/>
            <a:r>
              <a:rPr lang="en-US" sz="2800" dirty="0">
                <a:solidFill>
                  <a:srgbClr val="000000"/>
                </a:solidFill>
                <a:latin typeface="Book Antiqua" panose="02040602050305030304" pitchFamily="18" charset="0"/>
              </a:rPr>
              <a:t>} </a:t>
            </a:r>
          </a:p>
          <a:p>
            <a:r>
              <a:rPr lang="en-US" sz="2800" dirty="0">
                <a:solidFill>
                  <a:srgbClr val="000000"/>
                </a:solidFill>
                <a:latin typeface="Book Antiqua" panose="02040602050305030304" pitchFamily="18" charset="0"/>
              </a:rPr>
              <a:t>} </a:t>
            </a:r>
            <a:endParaRPr lang="en-US" sz="2800" dirty="0"/>
          </a:p>
        </p:txBody>
      </p:sp>
    </p:spTree>
    <p:extLst>
      <p:ext uri="{BB962C8B-B14F-4D97-AF65-F5344CB8AC3E}">
        <p14:creationId xmlns:p14="http://schemas.microsoft.com/office/powerpoint/2010/main" val="216942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131" y="227908"/>
            <a:ext cx="8610600" cy="1293028"/>
          </a:xfrm>
        </p:spPr>
        <p:txBody>
          <a:bodyPr>
            <a:normAutofit/>
          </a:bodyPr>
          <a:lstStyle/>
          <a:p>
            <a:r>
              <a:rPr lang="en-US" sz="2400" b="1" dirty="0">
                <a:solidFill>
                  <a:srgbClr val="FF0000"/>
                </a:solidFill>
              </a:rPr>
              <a:t>TYPE CONVERSION (CASTING) </a:t>
            </a:r>
            <a:endParaRPr lang="en-US" sz="2400" dirty="0">
              <a:solidFill>
                <a:srgbClr val="FF0000"/>
              </a:solidFill>
            </a:endParaRPr>
          </a:p>
        </p:txBody>
      </p:sp>
      <p:sp>
        <p:nvSpPr>
          <p:cNvPr id="3" name="Content Placeholder 2"/>
          <p:cNvSpPr>
            <a:spLocks noGrp="1"/>
          </p:cNvSpPr>
          <p:nvPr>
            <p:ph idx="1"/>
          </p:nvPr>
        </p:nvSpPr>
        <p:spPr>
          <a:xfrm>
            <a:off x="433896" y="1520936"/>
            <a:ext cx="11094076" cy="4663560"/>
          </a:xfrm>
        </p:spPr>
        <p:txBody>
          <a:bodyPr>
            <a:noAutofit/>
          </a:bodyPr>
          <a:lstStyle/>
          <a:p>
            <a:pPr marL="0" indent="0">
              <a:buNone/>
            </a:pPr>
            <a:r>
              <a:rPr lang="en-US" sz="1800" dirty="0"/>
              <a:t>In mixed operands, the integer value is treated as a floating-point value with zero as decimal part. </a:t>
            </a:r>
            <a:endParaRPr lang="en-US" sz="1800" dirty="0" smtClean="0"/>
          </a:p>
          <a:p>
            <a:pPr marL="0" indent="0">
              <a:buNone/>
            </a:pPr>
            <a:r>
              <a:rPr lang="en-US" sz="1800" dirty="0" smtClean="0"/>
              <a:t>When </a:t>
            </a:r>
            <a:r>
              <a:rPr lang="en-US" sz="1800" dirty="0"/>
              <a:t>the value of one data type is converted another automatically is called implicit type casting</a:t>
            </a:r>
            <a:r>
              <a:rPr lang="en-US" sz="1800" dirty="0" smtClean="0"/>
              <a:t>.</a:t>
            </a:r>
          </a:p>
          <a:p>
            <a:pPr marL="0" indent="0">
              <a:buNone/>
            </a:pPr>
            <a:r>
              <a:rPr lang="en-US" sz="1800" dirty="0" smtClean="0"/>
              <a:t>To </a:t>
            </a:r>
            <a:r>
              <a:rPr lang="en-US" sz="1800" dirty="0"/>
              <a:t>avoid implicit casting, java provides for explicit type conversion using </a:t>
            </a:r>
            <a:r>
              <a:rPr lang="en-US" sz="1800" b="1" dirty="0"/>
              <a:t>cast operator </a:t>
            </a:r>
            <a:r>
              <a:rPr lang="en-US" sz="1800" dirty="0"/>
              <a:t>also called type </a:t>
            </a:r>
            <a:r>
              <a:rPr lang="en-US" sz="1800" dirty="0" smtClean="0"/>
              <a:t>conversion </a:t>
            </a:r>
            <a:r>
              <a:rPr lang="en-US" sz="1800" dirty="0"/>
              <a:t>or </a:t>
            </a:r>
            <a:r>
              <a:rPr lang="en-US" sz="1800" b="1" dirty="0"/>
              <a:t>type casting </a:t>
            </a:r>
            <a:r>
              <a:rPr lang="en-US" sz="1800" dirty="0"/>
              <a:t>as follows </a:t>
            </a:r>
            <a:endParaRPr lang="en-US" sz="1800" dirty="0" smtClean="0"/>
          </a:p>
          <a:p>
            <a:pPr marL="0" indent="0" algn="ctr">
              <a:buNone/>
            </a:pPr>
            <a:r>
              <a:rPr lang="en-US" sz="1800" b="1" dirty="0" smtClean="0">
                <a:solidFill>
                  <a:schemeClr val="accent4">
                    <a:lumMod val="75000"/>
                  </a:schemeClr>
                </a:solidFill>
              </a:rPr>
              <a:t>Syntax</a:t>
            </a:r>
            <a:r>
              <a:rPr lang="en-US" sz="1800" b="1" dirty="0">
                <a:solidFill>
                  <a:schemeClr val="accent4">
                    <a:lumMod val="75000"/>
                  </a:schemeClr>
                </a:solidFill>
              </a:rPr>
              <a:t>: (</a:t>
            </a:r>
            <a:r>
              <a:rPr lang="en-US" sz="1800" b="1" dirty="0" err="1" smtClean="0">
                <a:solidFill>
                  <a:schemeClr val="accent4">
                    <a:lumMod val="75000"/>
                  </a:schemeClr>
                </a:solidFill>
              </a:rPr>
              <a:t>dataTypeName</a:t>
            </a:r>
            <a:r>
              <a:rPr lang="en-US" sz="1800" b="1" dirty="0">
                <a:solidFill>
                  <a:schemeClr val="accent4">
                    <a:lumMod val="75000"/>
                  </a:schemeClr>
                </a:solidFill>
              </a:rPr>
              <a:t>) expression </a:t>
            </a:r>
            <a:endParaRPr lang="en-US" sz="1800" b="1" dirty="0" smtClean="0">
              <a:solidFill>
                <a:schemeClr val="accent4">
                  <a:lumMod val="75000"/>
                </a:schemeClr>
              </a:solidFill>
            </a:endParaRPr>
          </a:p>
          <a:p>
            <a:pPr marL="0" indent="0" algn="ctr">
              <a:buNone/>
            </a:pPr>
            <a:endParaRPr lang="en-US" sz="1800" b="1" dirty="0" smtClean="0">
              <a:solidFill>
                <a:schemeClr val="accent4">
                  <a:lumMod val="75000"/>
                </a:schemeClr>
              </a:solidFill>
            </a:endParaRPr>
          </a:p>
          <a:p>
            <a:pPr marL="0" indent="0">
              <a:buNone/>
            </a:pPr>
            <a:r>
              <a:rPr lang="en-US" sz="1800" b="1" dirty="0" smtClean="0">
                <a:solidFill>
                  <a:srgbClr val="FF0000"/>
                </a:solidFill>
              </a:rPr>
              <a:t>Examples</a:t>
            </a:r>
            <a:r>
              <a:rPr lang="en-US" sz="1800" dirty="0"/>
              <a:t>: </a:t>
            </a:r>
            <a:r>
              <a:rPr lang="en-US" sz="1800" dirty="0" smtClean="0"/>
              <a:t>			(</a:t>
            </a:r>
            <a:r>
              <a:rPr lang="en-US" sz="1800" dirty="0"/>
              <a:t>int)7.9=7 </a:t>
            </a:r>
          </a:p>
          <a:p>
            <a:pPr marL="0" indent="0">
              <a:buNone/>
            </a:pPr>
            <a:r>
              <a:rPr lang="en-US" sz="1800" dirty="0" smtClean="0"/>
              <a:t>				(double)25=25.0 </a:t>
            </a:r>
            <a:endParaRPr lang="en-US" sz="1800" dirty="0"/>
          </a:p>
          <a:p>
            <a:pPr marL="0" indent="0">
              <a:buNone/>
            </a:pPr>
            <a:r>
              <a:rPr lang="en-US" sz="1800" dirty="0" smtClean="0"/>
              <a:t>				(double)(15)/2  = </a:t>
            </a:r>
            <a:r>
              <a:rPr lang="en-US" sz="1800" dirty="0"/>
              <a:t>15.0/2(because (double)(15)=15.0) </a:t>
            </a:r>
          </a:p>
          <a:p>
            <a:pPr marL="0" indent="0">
              <a:buNone/>
            </a:pPr>
            <a:r>
              <a:rPr lang="en-US" sz="1800" dirty="0" smtClean="0"/>
              <a:t>						 =  15.0/2.0 </a:t>
            </a:r>
            <a:endParaRPr lang="en-US" sz="1800" dirty="0"/>
          </a:p>
          <a:p>
            <a:pPr marL="0" indent="0">
              <a:buNone/>
            </a:pPr>
            <a:r>
              <a:rPr lang="en-US" sz="1800" dirty="0" smtClean="0"/>
              <a:t>						 =   7.5 </a:t>
            </a:r>
            <a:endParaRPr lang="en-US" sz="1800" dirty="0"/>
          </a:p>
          <a:p>
            <a:pPr marL="0" indent="0">
              <a:buNone/>
            </a:pPr>
            <a:r>
              <a:rPr lang="en-US" sz="1800" dirty="0" smtClean="0"/>
              <a:t>				(</a:t>
            </a:r>
            <a:r>
              <a:rPr lang="en-US" sz="1800" dirty="0"/>
              <a:t>double)(15/2) = (double)(7) (because 15/2=7) </a:t>
            </a:r>
          </a:p>
          <a:p>
            <a:pPr marL="0" indent="0">
              <a:buNone/>
            </a:pPr>
            <a:r>
              <a:rPr lang="en-US" sz="1800" dirty="0" smtClean="0"/>
              <a:t>						 = </a:t>
            </a:r>
            <a:r>
              <a:rPr lang="en-US" sz="1800" dirty="0"/>
              <a:t>7.0 </a:t>
            </a:r>
            <a:endParaRPr lang="en-US" sz="1800" dirty="0" smtClean="0"/>
          </a:p>
          <a:p>
            <a:pPr marL="0" indent="0">
              <a:buNone/>
            </a:pPr>
            <a:r>
              <a:rPr lang="en-US" sz="1800" b="1" dirty="0">
                <a:solidFill>
                  <a:srgbClr val="0070C0"/>
                </a:solidFill>
              </a:rPr>
              <a:t>Program 4.3: Write a java program to execute the above type casting examples. </a:t>
            </a:r>
          </a:p>
          <a:p>
            <a:pPr marL="0" indent="0">
              <a:buNone/>
            </a:pPr>
            <a:endParaRPr lang="en-US" sz="1800" dirty="0"/>
          </a:p>
        </p:txBody>
      </p:sp>
    </p:spTree>
    <p:extLst>
      <p:ext uri="{BB962C8B-B14F-4D97-AF65-F5344CB8AC3E}">
        <p14:creationId xmlns:p14="http://schemas.microsoft.com/office/powerpoint/2010/main" val="423655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9" y="448688"/>
            <a:ext cx="8610600" cy="1293028"/>
          </a:xfrm>
        </p:spPr>
        <p:txBody>
          <a:bodyPr>
            <a:normAutofit/>
          </a:bodyPr>
          <a:lstStyle/>
          <a:p>
            <a:r>
              <a:rPr lang="en-US" sz="2000" b="1" dirty="0" smtClean="0">
                <a:solidFill>
                  <a:srgbClr val="FF0000"/>
                </a:solidFill>
              </a:rPr>
              <a:t>2. Increment </a:t>
            </a:r>
            <a:r>
              <a:rPr lang="en-US" sz="2000" b="1" dirty="0">
                <a:solidFill>
                  <a:srgbClr val="FF0000"/>
                </a:solidFill>
              </a:rPr>
              <a:t>&amp; Decrement </a:t>
            </a:r>
            <a:r>
              <a:rPr lang="en-US" sz="2000" b="1" dirty="0" smtClean="0">
                <a:solidFill>
                  <a:srgbClr val="FF0000"/>
                </a:solidFill>
              </a:rPr>
              <a:t>Operator</a:t>
            </a:r>
            <a:endParaRPr lang="en-US" sz="2000" b="1" dirty="0">
              <a:solidFill>
                <a:srgbClr val="FF0000"/>
              </a:solidFill>
            </a:endParaRPr>
          </a:p>
        </p:txBody>
      </p:sp>
      <p:sp>
        <p:nvSpPr>
          <p:cNvPr id="3" name="Content Placeholder 2"/>
          <p:cNvSpPr>
            <a:spLocks noGrp="1"/>
          </p:cNvSpPr>
          <p:nvPr>
            <p:ph idx="1"/>
          </p:nvPr>
        </p:nvSpPr>
        <p:spPr>
          <a:xfrm>
            <a:off x="566057" y="1741716"/>
            <a:ext cx="10940143" cy="4476969"/>
          </a:xfrm>
        </p:spPr>
        <p:txBody>
          <a:bodyPr>
            <a:normAutofit/>
          </a:bodyPr>
          <a:lstStyle/>
          <a:p>
            <a:r>
              <a:rPr lang="en-US" sz="3200" dirty="0"/>
              <a:t>It is a </a:t>
            </a:r>
            <a:r>
              <a:rPr lang="en-US" sz="3200" b="1" dirty="0"/>
              <a:t>unary</a:t>
            </a:r>
            <a:r>
              <a:rPr lang="en-US" sz="3200" dirty="0"/>
              <a:t> operator which takes only </a:t>
            </a:r>
            <a:r>
              <a:rPr lang="en-US" sz="3200" dirty="0">
                <a:effectLst>
                  <a:outerShdw blurRad="38100" dist="38100" dir="2700000" algn="tl">
                    <a:srgbClr val="000000">
                      <a:alpha val="43137"/>
                    </a:srgbClr>
                  </a:outerShdw>
                </a:effectLst>
              </a:rPr>
              <a:t>one operand</a:t>
            </a:r>
            <a:r>
              <a:rPr lang="en-US" sz="3200" dirty="0" smtClean="0">
                <a:effectLst>
                  <a:outerShdw blurRad="38100" dist="38100" dir="2700000" algn="tl">
                    <a:srgbClr val="000000">
                      <a:alpha val="43137"/>
                    </a:srgbClr>
                  </a:outerShdw>
                </a:effectLst>
              </a:rPr>
              <a:t>.</a:t>
            </a:r>
          </a:p>
          <a:p>
            <a:pPr marL="0" indent="0">
              <a:buNone/>
            </a:pPr>
            <a:endParaRPr lang="en-US" sz="3200" dirty="0" smtClean="0"/>
          </a:p>
          <a:p>
            <a:r>
              <a:rPr lang="en-US" sz="3200" dirty="0" smtClean="0"/>
              <a:t> </a:t>
            </a:r>
            <a:r>
              <a:rPr lang="en-US" sz="3200" dirty="0"/>
              <a:t>The symbols </a:t>
            </a:r>
            <a:r>
              <a:rPr lang="en-US" sz="3200" dirty="0" smtClean="0"/>
              <a:t>“++” </a:t>
            </a:r>
            <a:r>
              <a:rPr lang="en-US" sz="3200" dirty="0"/>
              <a:t>and </a:t>
            </a:r>
            <a:r>
              <a:rPr lang="en-US" sz="3200" dirty="0" smtClean="0"/>
              <a:t>“--“</a:t>
            </a:r>
            <a:r>
              <a:rPr lang="en-US" sz="3200" dirty="0"/>
              <a:t>are called increment and decrement operator respectively. </a:t>
            </a:r>
            <a:endParaRPr lang="en-US" sz="3200" dirty="0" smtClean="0"/>
          </a:p>
          <a:p>
            <a:endParaRPr lang="en-US" sz="3200" dirty="0" smtClean="0"/>
          </a:p>
          <a:p>
            <a:r>
              <a:rPr lang="en-US" sz="3200" dirty="0" smtClean="0"/>
              <a:t>The </a:t>
            </a:r>
            <a:r>
              <a:rPr lang="en-US" sz="3200" dirty="0"/>
              <a:t>increment operator increased its operand value by one. </a:t>
            </a:r>
            <a:endParaRPr lang="en-US" sz="3200" dirty="0" smtClean="0"/>
          </a:p>
          <a:p>
            <a:r>
              <a:rPr lang="en-US" sz="3200" dirty="0" smtClean="0"/>
              <a:t>The </a:t>
            </a:r>
            <a:r>
              <a:rPr lang="en-US" sz="3200" dirty="0"/>
              <a:t>decrement decreased its operand value by one.</a:t>
            </a:r>
          </a:p>
        </p:txBody>
      </p:sp>
    </p:spTree>
    <p:extLst>
      <p:ext uri="{BB962C8B-B14F-4D97-AF65-F5344CB8AC3E}">
        <p14:creationId xmlns:p14="http://schemas.microsoft.com/office/powerpoint/2010/main" val="384897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8" y="0"/>
            <a:ext cx="8610600" cy="1293028"/>
          </a:xfrm>
        </p:spPr>
        <p:txBody>
          <a:bodyPr>
            <a:normAutofit/>
          </a:bodyPr>
          <a:lstStyle/>
          <a:p>
            <a:r>
              <a:rPr lang="en-US" sz="2000" b="1" dirty="0" smtClean="0">
                <a:solidFill>
                  <a:srgbClr val="FF0000"/>
                </a:solidFill>
              </a:rPr>
              <a:t>2. Increment </a:t>
            </a:r>
            <a:r>
              <a:rPr lang="en-US" sz="2000" b="1" dirty="0">
                <a:solidFill>
                  <a:srgbClr val="FF0000"/>
                </a:solidFill>
              </a:rPr>
              <a:t>&amp; Decrement </a:t>
            </a:r>
            <a:r>
              <a:rPr lang="en-US" sz="2000" b="1" dirty="0" smtClean="0">
                <a:solidFill>
                  <a:srgbClr val="FF0000"/>
                </a:solidFill>
              </a:rPr>
              <a:t>Operator (</a:t>
            </a:r>
            <a:r>
              <a:rPr lang="en-US" sz="2000" b="1" dirty="0" err="1" smtClean="0">
                <a:solidFill>
                  <a:srgbClr val="FF0000"/>
                </a:solidFill>
              </a:rPr>
              <a:t>cont</a:t>
            </a:r>
            <a:r>
              <a:rPr lang="en-US" sz="2000" b="1" dirty="0" smtClean="0">
                <a:solidFill>
                  <a:srgbClr val="FF0000"/>
                </a:solidFill>
              </a:rPr>
              <a:t>)</a:t>
            </a:r>
            <a:endParaRPr lang="en-US" sz="2000" b="1" dirty="0">
              <a:solidFill>
                <a:srgbClr val="FF0000"/>
              </a:solidFill>
            </a:endParaRPr>
          </a:p>
        </p:txBody>
      </p:sp>
      <p:sp>
        <p:nvSpPr>
          <p:cNvPr id="3" name="Content Placeholder 2"/>
          <p:cNvSpPr>
            <a:spLocks noGrp="1"/>
          </p:cNvSpPr>
          <p:nvPr>
            <p:ph idx="1"/>
          </p:nvPr>
        </p:nvSpPr>
        <p:spPr>
          <a:xfrm>
            <a:off x="326571" y="1469571"/>
            <a:ext cx="11179629" cy="5184544"/>
          </a:xfrm>
        </p:spPr>
        <p:txBody>
          <a:bodyPr>
            <a:normAutofit fontScale="85000" lnSpcReduction="10000"/>
          </a:bodyPr>
          <a:lstStyle/>
          <a:p>
            <a:pPr marL="0" indent="0" algn="just">
              <a:buNone/>
            </a:pPr>
            <a:r>
              <a:rPr lang="en-US" sz="3200" dirty="0"/>
              <a:t>There are two types of increment and decrement </a:t>
            </a:r>
            <a:r>
              <a:rPr lang="en-US" sz="3200" dirty="0" smtClean="0"/>
              <a:t>operators.</a:t>
            </a:r>
          </a:p>
          <a:p>
            <a:pPr algn="just"/>
            <a:r>
              <a:rPr lang="en-US" sz="3200" dirty="0" smtClean="0"/>
              <a:t> </a:t>
            </a:r>
            <a:r>
              <a:rPr lang="en-US" sz="3200" b="1" dirty="0"/>
              <a:t>a. </a:t>
            </a:r>
            <a:r>
              <a:rPr lang="en-US" sz="3200" b="1" dirty="0">
                <a:solidFill>
                  <a:srgbClr val="FF0000"/>
                </a:solidFill>
              </a:rPr>
              <a:t>Pre-increment:</a:t>
            </a:r>
            <a:r>
              <a:rPr lang="en-US" sz="3200" dirty="0"/>
              <a:t> An increment operator used before the operand. </a:t>
            </a:r>
            <a:endParaRPr lang="en-US" sz="3200" dirty="0" smtClean="0"/>
          </a:p>
          <a:p>
            <a:pPr marL="457200" lvl="1" indent="0" algn="just">
              <a:buNone/>
            </a:pPr>
            <a:r>
              <a:rPr lang="en-US" sz="3000" dirty="0" smtClean="0"/>
              <a:t>    syntax: </a:t>
            </a:r>
            <a:r>
              <a:rPr lang="en-US" sz="3000" b="1" dirty="0" smtClean="0">
                <a:solidFill>
                  <a:srgbClr val="00B050"/>
                </a:solidFill>
              </a:rPr>
              <a:t>++variable </a:t>
            </a:r>
            <a:r>
              <a:rPr lang="en-US" sz="3000" dirty="0" smtClean="0"/>
              <a:t>(</a:t>
            </a:r>
            <a:r>
              <a:rPr lang="en-US" sz="3000" dirty="0"/>
              <a:t>i.e. It increments value before it's used) </a:t>
            </a:r>
            <a:endParaRPr lang="en-US" sz="3000" dirty="0" smtClean="0"/>
          </a:p>
          <a:p>
            <a:pPr algn="just"/>
            <a:r>
              <a:rPr lang="en-US" sz="3200" dirty="0" smtClean="0"/>
              <a:t>b</a:t>
            </a:r>
            <a:r>
              <a:rPr lang="en-US" sz="3200" dirty="0"/>
              <a:t>. </a:t>
            </a:r>
            <a:r>
              <a:rPr lang="en-US" sz="3200" b="1" dirty="0" smtClean="0">
                <a:solidFill>
                  <a:srgbClr val="FF0000"/>
                </a:solidFill>
              </a:rPr>
              <a:t>Post–increment</a:t>
            </a:r>
            <a:r>
              <a:rPr lang="en-US" sz="3200" b="1" dirty="0">
                <a:solidFill>
                  <a:srgbClr val="FF0000"/>
                </a:solidFill>
              </a:rPr>
              <a:t>:</a:t>
            </a:r>
            <a:r>
              <a:rPr lang="en-US" sz="3200" dirty="0">
                <a:solidFill>
                  <a:srgbClr val="FF0000"/>
                </a:solidFill>
              </a:rPr>
              <a:t> </a:t>
            </a:r>
            <a:r>
              <a:rPr lang="en-US" sz="3200" dirty="0"/>
              <a:t>An increment operator used after the </a:t>
            </a:r>
            <a:r>
              <a:rPr lang="en-US" sz="3200" dirty="0" smtClean="0"/>
              <a:t>operand.</a:t>
            </a:r>
          </a:p>
          <a:p>
            <a:pPr marL="457200" lvl="1" indent="0" algn="just">
              <a:buNone/>
            </a:pPr>
            <a:r>
              <a:rPr lang="en-US" sz="3000" dirty="0"/>
              <a:t> syntax : </a:t>
            </a:r>
            <a:r>
              <a:rPr lang="en-US" sz="3000" b="1" dirty="0">
                <a:solidFill>
                  <a:srgbClr val="00B050"/>
                </a:solidFill>
              </a:rPr>
              <a:t>variable </a:t>
            </a:r>
            <a:r>
              <a:rPr lang="en-US" sz="3000" b="1" dirty="0" smtClean="0">
                <a:solidFill>
                  <a:srgbClr val="00B050"/>
                </a:solidFill>
              </a:rPr>
              <a:t>++ </a:t>
            </a:r>
            <a:r>
              <a:rPr lang="en-US" sz="3000" dirty="0"/>
              <a:t>(i.e. It increments value after used) </a:t>
            </a:r>
            <a:endParaRPr lang="en-US" sz="3000" dirty="0" smtClean="0"/>
          </a:p>
          <a:p>
            <a:pPr algn="just"/>
            <a:r>
              <a:rPr lang="en-US" sz="3200" dirty="0" smtClean="0"/>
              <a:t>c</a:t>
            </a:r>
            <a:r>
              <a:rPr lang="en-US" sz="3200" dirty="0"/>
              <a:t>. </a:t>
            </a:r>
            <a:r>
              <a:rPr lang="en-US" sz="3200" b="1" dirty="0">
                <a:solidFill>
                  <a:srgbClr val="FF0000"/>
                </a:solidFill>
              </a:rPr>
              <a:t>Pre-decrement:</a:t>
            </a:r>
            <a:r>
              <a:rPr lang="en-US" sz="3200" b="1" dirty="0"/>
              <a:t> </a:t>
            </a:r>
            <a:r>
              <a:rPr lang="en-US" sz="3200" dirty="0"/>
              <a:t>A decrement operator used before the operand. </a:t>
            </a:r>
            <a:endParaRPr lang="en-US" sz="3200" dirty="0" smtClean="0"/>
          </a:p>
          <a:p>
            <a:pPr lvl="1" algn="just"/>
            <a:r>
              <a:rPr lang="en-US" sz="3000" dirty="0"/>
              <a:t>syntax </a:t>
            </a:r>
            <a:r>
              <a:rPr lang="en-US" sz="3000" dirty="0" smtClean="0">
                <a:solidFill>
                  <a:srgbClr val="00B050"/>
                </a:solidFill>
              </a:rPr>
              <a:t>:  </a:t>
            </a:r>
            <a:r>
              <a:rPr lang="en-US" sz="3000" b="1" dirty="0" smtClean="0">
                <a:solidFill>
                  <a:srgbClr val="00B050"/>
                </a:solidFill>
              </a:rPr>
              <a:t>-- </a:t>
            </a:r>
            <a:r>
              <a:rPr lang="en-US" sz="3000" b="1" dirty="0">
                <a:solidFill>
                  <a:srgbClr val="00B050"/>
                </a:solidFill>
              </a:rPr>
              <a:t>variable </a:t>
            </a:r>
            <a:r>
              <a:rPr lang="en-US" sz="3000" dirty="0"/>
              <a:t>(i.e. It decrements value before it's used) </a:t>
            </a:r>
            <a:endParaRPr lang="en-US" sz="3000" dirty="0" smtClean="0"/>
          </a:p>
          <a:p>
            <a:pPr algn="just"/>
            <a:r>
              <a:rPr lang="en-US" sz="3200" dirty="0" smtClean="0"/>
              <a:t>d</a:t>
            </a:r>
            <a:r>
              <a:rPr lang="en-US" sz="3200" dirty="0"/>
              <a:t>. </a:t>
            </a:r>
            <a:r>
              <a:rPr lang="en-US" sz="3200" b="1" dirty="0">
                <a:solidFill>
                  <a:srgbClr val="FF0000"/>
                </a:solidFill>
              </a:rPr>
              <a:t>Post-Decrement:</a:t>
            </a:r>
            <a:r>
              <a:rPr lang="en-US" sz="3200" dirty="0"/>
              <a:t> A decrement operator used after the operand. </a:t>
            </a:r>
            <a:endParaRPr lang="en-US" sz="3200" dirty="0" smtClean="0"/>
          </a:p>
          <a:p>
            <a:pPr lvl="1" algn="just"/>
            <a:r>
              <a:rPr lang="en-US" sz="3000" dirty="0"/>
              <a:t>syntax :  </a:t>
            </a:r>
            <a:r>
              <a:rPr lang="en-US" sz="3000" b="1" dirty="0" smtClean="0">
                <a:solidFill>
                  <a:srgbClr val="00B050"/>
                </a:solidFill>
              </a:rPr>
              <a:t>variable -- </a:t>
            </a:r>
            <a:r>
              <a:rPr lang="en-US" sz="3000" dirty="0"/>
              <a:t>(i.e. It decrements value after it's used)</a:t>
            </a:r>
          </a:p>
        </p:txBody>
      </p:sp>
    </p:spTree>
    <p:extLst>
      <p:ext uri="{BB962C8B-B14F-4D97-AF65-F5344CB8AC3E}">
        <p14:creationId xmlns:p14="http://schemas.microsoft.com/office/powerpoint/2010/main" val="260103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8" y="0"/>
            <a:ext cx="8610600" cy="1293028"/>
          </a:xfrm>
        </p:spPr>
        <p:txBody>
          <a:bodyPr>
            <a:normAutofit/>
          </a:bodyPr>
          <a:lstStyle/>
          <a:p>
            <a:r>
              <a:rPr lang="en-US" sz="2000" b="1" dirty="0" smtClean="0">
                <a:solidFill>
                  <a:srgbClr val="FF0000"/>
                </a:solidFill>
              </a:rPr>
              <a:t>2. Increment </a:t>
            </a:r>
            <a:r>
              <a:rPr lang="en-US" sz="2000" b="1" dirty="0">
                <a:solidFill>
                  <a:srgbClr val="FF0000"/>
                </a:solidFill>
              </a:rPr>
              <a:t>&amp; Decrement </a:t>
            </a:r>
            <a:r>
              <a:rPr lang="en-US" sz="2000" b="1" dirty="0" smtClean="0">
                <a:solidFill>
                  <a:srgbClr val="FF0000"/>
                </a:solidFill>
              </a:rPr>
              <a:t>Operator (</a:t>
            </a:r>
            <a:r>
              <a:rPr lang="en-US" sz="2000" b="1" dirty="0" err="1" smtClean="0">
                <a:solidFill>
                  <a:srgbClr val="FF0000"/>
                </a:solidFill>
              </a:rPr>
              <a:t>cont</a:t>
            </a:r>
            <a:r>
              <a:rPr lang="en-US" sz="2000" b="1" dirty="0" smtClean="0">
                <a:solidFill>
                  <a:srgbClr val="FF0000"/>
                </a:solidFill>
              </a:rPr>
              <a:t>)</a:t>
            </a:r>
            <a:endParaRPr lang="en-US" sz="2000" b="1" dirty="0">
              <a:solidFill>
                <a:srgbClr val="FF0000"/>
              </a:solidFill>
            </a:endParaRPr>
          </a:p>
        </p:txBody>
      </p:sp>
      <p:sp>
        <p:nvSpPr>
          <p:cNvPr id="3" name="Content Placeholder 2"/>
          <p:cNvSpPr>
            <a:spLocks noGrp="1"/>
          </p:cNvSpPr>
          <p:nvPr>
            <p:ph idx="1"/>
          </p:nvPr>
        </p:nvSpPr>
        <p:spPr>
          <a:xfrm>
            <a:off x="326571" y="1469571"/>
            <a:ext cx="11179629" cy="5184544"/>
          </a:xfrm>
        </p:spPr>
        <p:txBody>
          <a:bodyPr>
            <a:normAutofit lnSpcReduction="10000"/>
          </a:bodyPr>
          <a:lstStyle/>
          <a:p>
            <a:pPr marL="0" indent="0" algn="just">
              <a:buNone/>
            </a:pPr>
            <a:r>
              <a:rPr lang="en-US" sz="2800" dirty="0">
                <a:solidFill>
                  <a:srgbClr val="FF0000"/>
                </a:solidFill>
              </a:rPr>
              <a:t>Example for post increment: </a:t>
            </a:r>
            <a:endParaRPr lang="en-US" sz="2800" dirty="0" smtClean="0">
              <a:solidFill>
                <a:srgbClr val="FF0000"/>
              </a:solidFill>
            </a:endParaRPr>
          </a:p>
          <a:p>
            <a:pPr marL="0" indent="0" algn="just">
              <a:buNone/>
            </a:pPr>
            <a:endParaRPr lang="en-US" sz="2800" dirty="0" smtClean="0"/>
          </a:p>
          <a:p>
            <a:pPr marL="0" indent="0" algn="just">
              <a:buNone/>
            </a:pPr>
            <a:r>
              <a:rPr lang="en-US" sz="2800" dirty="0" smtClean="0"/>
              <a:t>a </a:t>
            </a:r>
            <a:r>
              <a:rPr lang="en-US" sz="2800" dirty="0"/>
              <a:t>=</a:t>
            </a:r>
            <a:r>
              <a:rPr lang="en-US" sz="2800" dirty="0" smtClean="0"/>
              <a:t>5, </a:t>
            </a:r>
          </a:p>
          <a:p>
            <a:pPr marL="0" indent="0" algn="just">
              <a:buNone/>
            </a:pPr>
            <a:r>
              <a:rPr lang="en-US" sz="2800" dirty="0" smtClean="0"/>
              <a:t>b </a:t>
            </a:r>
            <a:r>
              <a:rPr lang="en-US" sz="2800" dirty="0"/>
              <a:t>= 2 + (a++) </a:t>
            </a:r>
            <a:endParaRPr lang="en-US" sz="2800" dirty="0" smtClean="0"/>
          </a:p>
          <a:p>
            <a:pPr marL="0" indent="0" algn="just">
              <a:buNone/>
            </a:pPr>
            <a:r>
              <a:rPr lang="en-US" sz="2800" dirty="0" smtClean="0"/>
              <a:t>Then </a:t>
            </a:r>
            <a:r>
              <a:rPr lang="en-US" sz="2800" dirty="0"/>
              <a:t>b = 7 (because a used before increment) </a:t>
            </a:r>
            <a:endParaRPr lang="en-US" sz="2800" dirty="0" smtClean="0"/>
          </a:p>
          <a:p>
            <a:pPr marL="0" indent="0" algn="just">
              <a:buNone/>
            </a:pPr>
            <a:endParaRPr lang="en-US" sz="2800" dirty="0" smtClean="0"/>
          </a:p>
          <a:p>
            <a:pPr marL="0" indent="0" algn="just">
              <a:buNone/>
            </a:pPr>
            <a:r>
              <a:rPr lang="en-US" sz="2800" dirty="0" smtClean="0">
                <a:solidFill>
                  <a:srgbClr val="FF0000"/>
                </a:solidFill>
              </a:rPr>
              <a:t>Example </a:t>
            </a:r>
            <a:r>
              <a:rPr lang="en-US" sz="2800" dirty="0">
                <a:solidFill>
                  <a:srgbClr val="FF0000"/>
                </a:solidFill>
              </a:rPr>
              <a:t>for pre increment</a:t>
            </a:r>
            <a:r>
              <a:rPr lang="en-US" sz="2800" dirty="0"/>
              <a:t>: </a:t>
            </a:r>
            <a:endParaRPr lang="en-US" sz="2800" dirty="0" smtClean="0"/>
          </a:p>
          <a:p>
            <a:pPr marL="0" indent="0" algn="just">
              <a:buNone/>
            </a:pPr>
            <a:r>
              <a:rPr lang="en-US" sz="2800" dirty="0" smtClean="0"/>
              <a:t>a </a:t>
            </a:r>
            <a:r>
              <a:rPr lang="en-US" sz="2800" dirty="0"/>
              <a:t>=5 </a:t>
            </a:r>
            <a:endParaRPr lang="en-US" sz="2800" dirty="0" smtClean="0"/>
          </a:p>
          <a:p>
            <a:pPr marL="0" indent="0" algn="just">
              <a:buNone/>
            </a:pPr>
            <a:r>
              <a:rPr lang="en-US" sz="2800" dirty="0" smtClean="0"/>
              <a:t>b </a:t>
            </a:r>
            <a:r>
              <a:rPr lang="en-US" sz="2800" dirty="0"/>
              <a:t>= 2 + (++a) </a:t>
            </a:r>
            <a:endParaRPr lang="en-US" sz="2800" dirty="0" smtClean="0"/>
          </a:p>
          <a:p>
            <a:pPr marL="0" indent="0" algn="just">
              <a:buNone/>
            </a:pPr>
            <a:r>
              <a:rPr lang="en-US" sz="2800" dirty="0" smtClean="0"/>
              <a:t>Then </a:t>
            </a:r>
            <a:r>
              <a:rPr lang="en-US" sz="2800" dirty="0"/>
              <a:t>b = 8 (because a is used after increment) </a:t>
            </a:r>
            <a:endParaRPr lang="en-US" sz="2800" dirty="0" smtClean="0"/>
          </a:p>
          <a:p>
            <a:pPr marL="0" indent="0" algn="just">
              <a:buNone/>
            </a:pPr>
            <a:r>
              <a:rPr lang="en-US" sz="2800" b="1" i="1" u="sng" dirty="0" smtClean="0"/>
              <a:t>Note : similar in decrement operator</a:t>
            </a:r>
          </a:p>
          <a:p>
            <a:pPr marL="0" indent="0" algn="just">
              <a:buNone/>
            </a:pPr>
            <a:endParaRPr lang="en-US" sz="2800" dirty="0"/>
          </a:p>
          <a:p>
            <a:pPr marL="0" indent="0" algn="just">
              <a:buNone/>
            </a:pPr>
            <a:endParaRPr lang="en-US" sz="2800" dirty="0" smtClean="0"/>
          </a:p>
        </p:txBody>
      </p:sp>
    </p:spTree>
    <p:extLst>
      <p:ext uri="{BB962C8B-B14F-4D97-AF65-F5344CB8AC3E}">
        <p14:creationId xmlns:p14="http://schemas.microsoft.com/office/powerpoint/2010/main" val="169344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228" y="0"/>
            <a:ext cx="8610600" cy="1293028"/>
          </a:xfrm>
        </p:spPr>
        <p:txBody>
          <a:bodyPr>
            <a:normAutofit/>
          </a:bodyPr>
          <a:lstStyle/>
          <a:p>
            <a:r>
              <a:rPr lang="en-US" sz="2000" b="1" dirty="0" smtClean="0">
                <a:solidFill>
                  <a:srgbClr val="FF0000"/>
                </a:solidFill>
              </a:rPr>
              <a:t>2. Increment </a:t>
            </a:r>
            <a:r>
              <a:rPr lang="en-US" sz="2000" b="1" dirty="0">
                <a:solidFill>
                  <a:srgbClr val="FF0000"/>
                </a:solidFill>
              </a:rPr>
              <a:t>&amp; Decrement </a:t>
            </a:r>
            <a:r>
              <a:rPr lang="en-US" sz="2000" b="1" dirty="0" smtClean="0">
                <a:solidFill>
                  <a:srgbClr val="FF0000"/>
                </a:solidFill>
              </a:rPr>
              <a:t>Operator (</a:t>
            </a:r>
            <a:r>
              <a:rPr lang="en-US" sz="2000" b="1" dirty="0" err="1" smtClean="0">
                <a:solidFill>
                  <a:srgbClr val="FF0000"/>
                </a:solidFill>
              </a:rPr>
              <a:t>cont</a:t>
            </a:r>
            <a:r>
              <a:rPr lang="en-US" sz="2000" b="1" dirty="0" smtClean="0">
                <a:solidFill>
                  <a:srgbClr val="FF0000"/>
                </a:solidFill>
              </a:rPr>
              <a:t>)</a:t>
            </a:r>
            <a:endParaRPr lang="en-US" sz="2000" b="1" dirty="0">
              <a:solidFill>
                <a:srgbClr val="FF0000"/>
              </a:solidFill>
            </a:endParaRPr>
          </a:p>
        </p:txBody>
      </p:sp>
      <p:sp>
        <p:nvSpPr>
          <p:cNvPr id="3" name="Content Placeholder 2"/>
          <p:cNvSpPr>
            <a:spLocks noGrp="1"/>
          </p:cNvSpPr>
          <p:nvPr>
            <p:ph idx="1"/>
          </p:nvPr>
        </p:nvSpPr>
        <p:spPr>
          <a:xfrm>
            <a:off x="468837" y="1517123"/>
            <a:ext cx="11179629" cy="5184544"/>
          </a:xfrm>
        </p:spPr>
        <p:txBody>
          <a:bodyPr>
            <a:normAutofit/>
          </a:bodyPr>
          <a:lstStyle/>
          <a:p>
            <a:pPr marL="0" indent="0" algn="just">
              <a:buNone/>
            </a:pPr>
            <a:r>
              <a:rPr lang="en-US" sz="2400" dirty="0">
                <a:solidFill>
                  <a:srgbClr val="0070C0"/>
                </a:solidFill>
              </a:rPr>
              <a:t>Program </a:t>
            </a:r>
            <a:r>
              <a:rPr lang="en-US" sz="2400" dirty="0" smtClean="0">
                <a:solidFill>
                  <a:srgbClr val="0070C0"/>
                </a:solidFill>
              </a:rPr>
              <a:t>4.4</a:t>
            </a:r>
            <a:r>
              <a:rPr lang="en-US" sz="2400" dirty="0">
                <a:solidFill>
                  <a:srgbClr val="0070C0"/>
                </a:solidFill>
              </a:rPr>
              <a:t>: Write a java program to execute the following </a:t>
            </a:r>
            <a:r>
              <a:rPr lang="en-US" sz="2400" dirty="0" smtClean="0">
                <a:solidFill>
                  <a:srgbClr val="0070C0"/>
                </a:solidFill>
              </a:rPr>
              <a:t>statements.</a:t>
            </a:r>
          </a:p>
          <a:p>
            <a:pPr marL="0" indent="0" algn="just">
              <a:buNone/>
            </a:pPr>
            <a:endParaRPr lang="en-US" sz="2800" dirty="0"/>
          </a:p>
          <a:p>
            <a:pPr marL="0" indent="0" algn="just">
              <a:buNone/>
            </a:pPr>
            <a:r>
              <a:rPr lang="en-US" sz="2800" dirty="0" smtClean="0"/>
              <a:t>a=4 ,b=5; </a:t>
            </a:r>
          </a:p>
          <a:p>
            <a:pPr marL="0" indent="0" algn="just">
              <a:buNone/>
            </a:pPr>
            <a:r>
              <a:rPr lang="en-US" sz="2800" dirty="0" smtClean="0"/>
              <a:t>c</a:t>
            </a:r>
            <a:r>
              <a:rPr lang="en-US" sz="2800" dirty="0"/>
              <a:t>=(a++) +b </a:t>
            </a:r>
            <a:r>
              <a:rPr lang="en-US" sz="2800" dirty="0" smtClean="0"/>
              <a:t>;</a:t>
            </a:r>
          </a:p>
          <a:p>
            <a:pPr marL="0" indent="0" algn="just">
              <a:buNone/>
            </a:pPr>
            <a:r>
              <a:rPr lang="en-US" sz="2800" dirty="0" err="1" smtClean="0"/>
              <a:t>System.out.println</a:t>
            </a:r>
            <a:r>
              <a:rPr lang="en-US" sz="2800" dirty="0" smtClean="0"/>
              <a:t>(c);</a:t>
            </a:r>
          </a:p>
          <a:p>
            <a:pPr marL="0" indent="0" algn="just">
              <a:buNone/>
            </a:pPr>
            <a:r>
              <a:rPr lang="en-US" sz="2800" dirty="0" smtClean="0"/>
              <a:t>d </a:t>
            </a:r>
            <a:r>
              <a:rPr lang="en-US" sz="2800" dirty="0"/>
              <a:t>= (b--)-(++a</a:t>
            </a:r>
            <a:r>
              <a:rPr lang="en-US" sz="2800" dirty="0" smtClean="0"/>
              <a:t>);</a:t>
            </a:r>
          </a:p>
          <a:p>
            <a:pPr marL="0" indent="0" algn="just">
              <a:buNone/>
            </a:pPr>
            <a:r>
              <a:rPr lang="en-US" sz="2800" dirty="0" err="1" smtClean="0"/>
              <a:t>System.out.println</a:t>
            </a:r>
            <a:r>
              <a:rPr lang="en-US" sz="2800" dirty="0" smtClean="0"/>
              <a:t>(d);</a:t>
            </a:r>
          </a:p>
          <a:p>
            <a:pPr marL="0" indent="0" algn="just">
              <a:buNone/>
            </a:pPr>
            <a:r>
              <a:rPr lang="en-US" sz="2800" dirty="0" err="1" smtClean="0"/>
              <a:t>System.out.println</a:t>
            </a:r>
            <a:r>
              <a:rPr lang="en-US" sz="2800" dirty="0" smtClean="0"/>
              <a:t>(a);</a:t>
            </a:r>
          </a:p>
          <a:p>
            <a:pPr marL="0" indent="0" algn="just">
              <a:buNone/>
            </a:pPr>
            <a:r>
              <a:rPr lang="en-US" sz="2800" dirty="0" err="1" smtClean="0"/>
              <a:t>System.out.println</a:t>
            </a:r>
            <a:r>
              <a:rPr lang="en-US" sz="2800" dirty="0" smtClean="0"/>
              <a:t>(b);</a:t>
            </a: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smtClean="0"/>
          </a:p>
        </p:txBody>
      </p:sp>
    </p:spTree>
    <p:extLst>
      <p:ext uri="{BB962C8B-B14F-4D97-AF65-F5344CB8AC3E}">
        <p14:creationId xmlns:p14="http://schemas.microsoft.com/office/powerpoint/2010/main" val="123746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743" y="459573"/>
            <a:ext cx="8610600" cy="1293028"/>
          </a:xfrm>
        </p:spPr>
        <p:txBody>
          <a:bodyPr>
            <a:noAutofit/>
          </a:bodyPr>
          <a:lstStyle/>
          <a:p>
            <a:r>
              <a:rPr lang="en-US" sz="2800" dirty="0">
                <a:solidFill>
                  <a:srgbClr val="FF0000"/>
                </a:solidFill>
              </a:rPr>
              <a:t>3. Relational </a:t>
            </a:r>
            <a:r>
              <a:rPr lang="en-US" sz="2800" dirty="0" smtClean="0">
                <a:solidFill>
                  <a:srgbClr val="FF0000"/>
                </a:solidFill>
              </a:rPr>
              <a:t>Operator </a:t>
            </a:r>
            <a:endParaRPr lang="en-US" sz="2800" dirty="0">
              <a:solidFill>
                <a:srgbClr val="FF0000"/>
              </a:solidFill>
            </a:endParaRPr>
          </a:p>
        </p:txBody>
      </p:sp>
      <p:sp>
        <p:nvSpPr>
          <p:cNvPr id="3" name="Content Placeholder 2"/>
          <p:cNvSpPr>
            <a:spLocks noGrp="1"/>
          </p:cNvSpPr>
          <p:nvPr>
            <p:ph idx="1"/>
          </p:nvPr>
        </p:nvSpPr>
        <p:spPr>
          <a:xfrm>
            <a:off x="685800" y="1752601"/>
            <a:ext cx="10820400" cy="4024125"/>
          </a:xfrm>
        </p:spPr>
        <p:txBody>
          <a:bodyPr>
            <a:normAutofit/>
          </a:bodyPr>
          <a:lstStyle/>
          <a:p>
            <a:r>
              <a:rPr lang="en-US" sz="2000" dirty="0"/>
              <a:t>Relational Operators determines the relation between the two </a:t>
            </a:r>
            <a:r>
              <a:rPr lang="en-US" sz="2000" dirty="0" smtClean="0"/>
              <a:t>operands.</a:t>
            </a:r>
          </a:p>
          <a:p>
            <a:pPr marL="0" indent="0">
              <a:buNone/>
            </a:pP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2612573" y="2133819"/>
            <a:ext cx="7001584" cy="4248419"/>
          </a:xfrm>
          <a:prstGeom prst="rect">
            <a:avLst/>
          </a:prstGeom>
        </p:spPr>
      </p:pic>
    </p:spTree>
    <p:extLst>
      <p:ext uri="{BB962C8B-B14F-4D97-AF65-F5344CB8AC3E}">
        <p14:creationId xmlns:p14="http://schemas.microsoft.com/office/powerpoint/2010/main" val="234368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257" y="100344"/>
            <a:ext cx="8610600" cy="1293028"/>
          </a:xfrm>
        </p:spPr>
        <p:txBody>
          <a:bodyPr>
            <a:noAutofit/>
          </a:bodyPr>
          <a:lstStyle/>
          <a:p>
            <a:r>
              <a:rPr lang="en-US" sz="2400" dirty="0">
                <a:solidFill>
                  <a:srgbClr val="FF0000"/>
                </a:solidFill>
              </a:rPr>
              <a:t>3. Relational </a:t>
            </a:r>
            <a:r>
              <a:rPr lang="en-US" sz="2400" dirty="0" smtClean="0">
                <a:solidFill>
                  <a:srgbClr val="FF0000"/>
                </a:solidFill>
              </a:rPr>
              <a:t>Operator </a:t>
            </a:r>
            <a:endParaRPr lang="en-US" sz="2400" dirty="0">
              <a:solidFill>
                <a:srgbClr val="FF0000"/>
              </a:solidFill>
            </a:endParaRPr>
          </a:p>
        </p:txBody>
      </p:sp>
      <p:sp>
        <p:nvSpPr>
          <p:cNvPr id="3" name="Content Placeholder 2"/>
          <p:cNvSpPr>
            <a:spLocks noGrp="1"/>
          </p:cNvSpPr>
          <p:nvPr>
            <p:ph idx="1"/>
          </p:nvPr>
        </p:nvSpPr>
        <p:spPr>
          <a:xfrm>
            <a:off x="664028" y="1393372"/>
            <a:ext cx="10820400" cy="4024125"/>
          </a:xfrm>
        </p:spPr>
        <p:txBody>
          <a:bodyPr>
            <a:noAutofit/>
          </a:bodyPr>
          <a:lstStyle/>
          <a:p>
            <a:r>
              <a:rPr lang="en-US" sz="2000" dirty="0"/>
              <a:t>Relational Operators </a:t>
            </a:r>
            <a:r>
              <a:rPr lang="en-US" sz="2000" dirty="0" smtClean="0"/>
              <a:t>always </a:t>
            </a:r>
            <a:r>
              <a:rPr lang="en-US" sz="2000" dirty="0" smtClean="0">
                <a:solidFill>
                  <a:srgbClr val="FF0000"/>
                </a:solidFill>
              </a:rPr>
              <a:t>returns boolean value </a:t>
            </a:r>
            <a:r>
              <a:rPr lang="en-US" sz="2000" dirty="0" smtClean="0"/>
              <a:t>as a result of expression. </a:t>
            </a:r>
          </a:p>
          <a:p>
            <a:pPr marL="0" indent="0">
              <a:buNone/>
            </a:pPr>
            <a:r>
              <a:rPr lang="en-US" sz="1800" b="1" dirty="0" smtClean="0">
                <a:solidFill>
                  <a:srgbClr val="FF0000"/>
                </a:solidFill>
              </a:rPr>
              <a:t>Example</a:t>
            </a:r>
          </a:p>
          <a:p>
            <a:pPr marL="0" indent="0">
              <a:buNone/>
            </a:pPr>
            <a:r>
              <a:rPr lang="en-US" sz="1800" dirty="0" smtClean="0"/>
              <a:t>Int a = 5;</a:t>
            </a:r>
          </a:p>
          <a:p>
            <a:pPr marL="0" indent="0">
              <a:buNone/>
            </a:pPr>
            <a:r>
              <a:rPr lang="en-US" sz="1800" dirty="0" smtClean="0"/>
              <a:t>Int b = 10;</a:t>
            </a:r>
          </a:p>
          <a:p>
            <a:pPr marL="0" indent="0">
              <a:buNone/>
            </a:pPr>
            <a:r>
              <a:rPr lang="en-US" sz="1800" dirty="0" smtClean="0"/>
              <a:t>Int c = 5;</a:t>
            </a:r>
          </a:p>
          <a:p>
            <a:pPr marL="0" indent="0">
              <a:buNone/>
            </a:pPr>
            <a:r>
              <a:rPr lang="en-US" sz="1800" dirty="0" smtClean="0"/>
              <a:t>System.out.println(a&gt;b);//</a:t>
            </a:r>
            <a:r>
              <a:rPr lang="en-US" sz="1800" dirty="0" smtClean="0">
                <a:solidFill>
                  <a:srgbClr val="00B050"/>
                </a:solidFill>
              </a:rPr>
              <a:t>false</a:t>
            </a:r>
          </a:p>
          <a:p>
            <a:pPr marL="0" indent="0">
              <a:buNone/>
            </a:pPr>
            <a:r>
              <a:rPr lang="en-US" sz="1800" dirty="0" smtClean="0"/>
              <a:t>System.out.println(a&lt;b);//</a:t>
            </a:r>
            <a:r>
              <a:rPr lang="en-US" sz="1800" dirty="0" smtClean="0">
                <a:solidFill>
                  <a:srgbClr val="00B050"/>
                </a:solidFill>
              </a:rPr>
              <a:t>true</a:t>
            </a:r>
          </a:p>
          <a:p>
            <a:pPr marL="0" indent="0">
              <a:buNone/>
            </a:pPr>
            <a:r>
              <a:rPr lang="en-US" sz="1800" dirty="0" smtClean="0"/>
              <a:t>System.out.println(a==c);//</a:t>
            </a:r>
            <a:r>
              <a:rPr lang="en-US" sz="1800" dirty="0" smtClean="0">
                <a:solidFill>
                  <a:srgbClr val="00B050"/>
                </a:solidFill>
              </a:rPr>
              <a:t>true</a:t>
            </a:r>
          </a:p>
          <a:p>
            <a:pPr marL="0" indent="0">
              <a:buNone/>
            </a:pPr>
            <a:r>
              <a:rPr lang="en-US" sz="1800" dirty="0" smtClean="0"/>
              <a:t>System.out.println(a!=c);//</a:t>
            </a:r>
            <a:r>
              <a:rPr lang="en-US" sz="1800" dirty="0" smtClean="0">
                <a:solidFill>
                  <a:srgbClr val="00B050"/>
                </a:solidFill>
              </a:rPr>
              <a:t>false</a:t>
            </a:r>
          </a:p>
          <a:p>
            <a:pPr marL="0" indent="0">
              <a:buNone/>
            </a:pPr>
            <a:r>
              <a:rPr lang="en-US" sz="1800" dirty="0" smtClean="0"/>
              <a:t>System.out.println(c&gt;=a);//</a:t>
            </a:r>
            <a:r>
              <a:rPr lang="en-US" sz="1800" dirty="0" smtClean="0">
                <a:solidFill>
                  <a:srgbClr val="00B050"/>
                </a:solidFill>
              </a:rPr>
              <a:t>true</a:t>
            </a:r>
          </a:p>
          <a:p>
            <a:pPr marL="0" indent="0">
              <a:buNone/>
            </a:pPr>
            <a:r>
              <a:rPr lang="en-US" sz="1800" dirty="0" smtClean="0"/>
              <a:t>System.out.println(a&lt;=b);//</a:t>
            </a:r>
            <a:r>
              <a:rPr lang="en-US" sz="1800" dirty="0" smtClean="0">
                <a:solidFill>
                  <a:srgbClr val="00B050"/>
                </a:solidFill>
              </a:rPr>
              <a:t>true</a:t>
            </a:r>
            <a:endParaRPr lang="en-US" sz="1800" dirty="0">
              <a:solidFill>
                <a:srgbClr val="00B050"/>
              </a:solidFill>
            </a:endParaRP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1447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765" y="0"/>
            <a:ext cx="8610600" cy="1293028"/>
          </a:xfrm>
        </p:spPr>
        <p:txBody>
          <a:bodyPr>
            <a:normAutofit/>
          </a:bodyPr>
          <a:lstStyle/>
          <a:p>
            <a:r>
              <a:rPr lang="en-US" sz="2400" b="1" i="1" dirty="0">
                <a:solidFill>
                  <a:srgbClr val="FF0000"/>
                </a:solidFill>
              </a:rPr>
              <a:t>4. Logical Operators</a:t>
            </a:r>
          </a:p>
        </p:txBody>
      </p:sp>
      <p:sp>
        <p:nvSpPr>
          <p:cNvPr id="3" name="Content Placeholder 2"/>
          <p:cNvSpPr>
            <a:spLocks noGrp="1"/>
          </p:cNvSpPr>
          <p:nvPr>
            <p:ph idx="1"/>
          </p:nvPr>
        </p:nvSpPr>
        <p:spPr>
          <a:xfrm>
            <a:off x="1045416" y="1293028"/>
            <a:ext cx="10820400" cy="4024125"/>
          </a:xfrm>
        </p:spPr>
        <p:txBody>
          <a:bodyPr>
            <a:normAutofit/>
          </a:bodyPr>
          <a:lstStyle/>
          <a:p>
            <a:r>
              <a:rPr lang="en-US" sz="2000" dirty="0"/>
              <a:t>Logical operators are used to check for compound condition, which are formed by the combination of two or more relational expressions.</a:t>
            </a:r>
          </a:p>
        </p:txBody>
      </p:sp>
      <p:pic>
        <p:nvPicPr>
          <p:cNvPr id="4" name="Picture 3"/>
          <p:cNvPicPr>
            <a:picLocks noChangeAspect="1"/>
          </p:cNvPicPr>
          <p:nvPr/>
        </p:nvPicPr>
        <p:blipFill>
          <a:blip r:embed="rId2"/>
          <a:stretch>
            <a:fillRect/>
          </a:stretch>
        </p:blipFill>
        <p:spPr>
          <a:xfrm>
            <a:off x="3727725" y="1905586"/>
            <a:ext cx="5455782" cy="5040250"/>
          </a:xfrm>
          <a:prstGeom prst="rect">
            <a:avLst/>
          </a:prstGeom>
        </p:spPr>
      </p:pic>
    </p:spTree>
    <p:extLst>
      <p:ext uri="{BB962C8B-B14F-4D97-AF65-F5344CB8AC3E}">
        <p14:creationId xmlns:p14="http://schemas.microsoft.com/office/powerpoint/2010/main" val="280399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765" y="0"/>
            <a:ext cx="8610600" cy="1293028"/>
          </a:xfrm>
        </p:spPr>
        <p:txBody>
          <a:bodyPr>
            <a:normAutofit/>
          </a:bodyPr>
          <a:lstStyle/>
          <a:p>
            <a:r>
              <a:rPr lang="en-US" sz="2400" b="1" dirty="0">
                <a:solidFill>
                  <a:srgbClr val="FF0000"/>
                </a:solidFill>
              </a:rPr>
              <a:t>4. Logical Operators</a:t>
            </a:r>
          </a:p>
        </p:txBody>
      </p:sp>
      <p:sp>
        <p:nvSpPr>
          <p:cNvPr id="3" name="Content Placeholder 2"/>
          <p:cNvSpPr>
            <a:spLocks noGrp="1"/>
          </p:cNvSpPr>
          <p:nvPr>
            <p:ph idx="1"/>
          </p:nvPr>
        </p:nvSpPr>
        <p:spPr>
          <a:xfrm>
            <a:off x="909758" y="1411645"/>
            <a:ext cx="10820400" cy="4024125"/>
          </a:xfrm>
        </p:spPr>
        <p:txBody>
          <a:bodyPr>
            <a:noAutofit/>
          </a:bodyPr>
          <a:lstStyle/>
          <a:p>
            <a:r>
              <a:rPr lang="en-US" sz="2800" dirty="0" smtClean="0"/>
              <a:t>The result of logical operators in an expression also boolean.</a:t>
            </a:r>
          </a:p>
          <a:p>
            <a:pPr marL="0" indent="0">
              <a:buNone/>
            </a:pPr>
            <a:r>
              <a:rPr lang="en-US" sz="2800" dirty="0" smtClean="0">
                <a:solidFill>
                  <a:srgbClr val="FF0000"/>
                </a:solidFill>
              </a:rPr>
              <a:t>Example</a:t>
            </a:r>
          </a:p>
          <a:p>
            <a:pPr marL="0" indent="0">
              <a:buNone/>
            </a:pPr>
            <a:r>
              <a:rPr lang="en-US" sz="2800" dirty="0" smtClean="0"/>
              <a:t>Int </a:t>
            </a:r>
            <a:r>
              <a:rPr lang="en-US" sz="2800" dirty="0"/>
              <a:t>a = 5;</a:t>
            </a:r>
          </a:p>
          <a:p>
            <a:pPr marL="0" indent="0">
              <a:buNone/>
            </a:pPr>
            <a:r>
              <a:rPr lang="en-US" sz="2800" dirty="0"/>
              <a:t>Int b = 10;</a:t>
            </a:r>
          </a:p>
          <a:p>
            <a:pPr marL="0" indent="0">
              <a:buNone/>
            </a:pPr>
            <a:r>
              <a:rPr lang="en-US" sz="2800" dirty="0"/>
              <a:t>Int c = 5;</a:t>
            </a:r>
          </a:p>
          <a:p>
            <a:pPr marL="0" indent="0">
              <a:buNone/>
            </a:pPr>
            <a:r>
              <a:rPr lang="en-US" sz="2800" dirty="0" err="1" smtClean="0"/>
              <a:t>System.out.println</a:t>
            </a:r>
            <a:r>
              <a:rPr lang="en-US" sz="2800" dirty="0" smtClean="0"/>
              <a:t>(a&gt;b &amp;&amp; b&gt;c);//</a:t>
            </a:r>
            <a:r>
              <a:rPr lang="en-US" sz="2800" dirty="0" smtClean="0">
                <a:solidFill>
                  <a:srgbClr val="00B050"/>
                </a:solidFill>
              </a:rPr>
              <a:t>false &amp;&amp; </a:t>
            </a:r>
            <a:r>
              <a:rPr lang="en-US" sz="2800" dirty="0" err="1" smtClean="0">
                <a:solidFill>
                  <a:srgbClr val="00B050"/>
                </a:solidFill>
              </a:rPr>
              <a:t>true</a:t>
            </a:r>
            <a:r>
              <a:rPr lang="en-US" sz="2800" dirty="0" err="1" smtClean="0">
                <a:solidFill>
                  <a:srgbClr val="00B050"/>
                </a:solidFill>
                <a:sym typeface="Wingdings" panose="05000000000000000000" pitchFamily="2" charset="2"/>
              </a:rPr>
              <a:t></a:t>
            </a:r>
            <a:r>
              <a:rPr lang="en-US" sz="2800" dirty="0" err="1" smtClean="0">
                <a:solidFill>
                  <a:srgbClr val="00B050"/>
                </a:solidFill>
              </a:rPr>
              <a:t>false</a:t>
            </a:r>
            <a:endParaRPr lang="en-US" sz="2800" dirty="0">
              <a:solidFill>
                <a:srgbClr val="00B050"/>
              </a:solidFill>
            </a:endParaRPr>
          </a:p>
          <a:p>
            <a:pPr marL="0" indent="0">
              <a:buNone/>
            </a:pPr>
            <a:r>
              <a:rPr lang="en-US" sz="2800" dirty="0" smtClean="0"/>
              <a:t>System.out.println(a&lt;b || b&lt;c));//</a:t>
            </a:r>
            <a:r>
              <a:rPr lang="en-US" sz="2800" dirty="0" smtClean="0">
                <a:solidFill>
                  <a:srgbClr val="00B050"/>
                </a:solidFill>
              </a:rPr>
              <a:t>true  || false </a:t>
            </a:r>
            <a:r>
              <a:rPr lang="en-US" sz="2800" dirty="0" smtClean="0">
                <a:solidFill>
                  <a:srgbClr val="00B050"/>
                </a:solidFill>
                <a:sym typeface="Wingdings" panose="05000000000000000000" pitchFamily="2" charset="2"/>
              </a:rPr>
              <a:t></a:t>
            </a:r>
            <a:r>
              <a:rPr lang="en-US" sz="2800" dirty="0" smtClean="0">
                <a:solidFill>
                  <a:srgbClr val="00B050"/>
                </a:solidFill>
              </a:rPr>
              <a:t> true</a:t>
            </a:r>
            <a:endParaRPr lang="en-US" sz="2800" dirty="0">
              <a:solidFill>
                <a:srgbClr val="00B050"/>
              </a:solidFill>
            </a:endParaRPr>
          </a:p>
          <a:p>
            <a:pPr marL="0" indent="0">
              <a:buNone/>
            </a:pPr>
            <a:r>
              <a:rPr lang="en-US" sz="2800" dirty="0"/>
              <a:t>System.out.println(a==</a:t>
            </a:r>
            <a:r>
              <a:rPr lang="en-US" sz="2800" dirty="0" smtClean="0"/>
              <a:t>c &amp;&amp; a&gt;=c);//</a:t>
            </a:r>
            <a:r>
              <a:rPr lang="en-US" sz="2800" dirty="0" smtClean="0">
                <a:solidFill>
                  <a:srgbClr val="00B050"/>
                </a:solidFill>
              </a:rPr>
              <a:t>true &amp;&amp; true  </a:t>
            </a:r>
            <a:r>
              <a:rPr lang="en-US" sz="2800" dirty="0" smtClean="0">
                <a:solidFill>
                  <a:srgbClr val="00B050"/>
                </a:solidFill>
                <a:sym typeface="Wingdings" panose="05000000000000000000" pitchFamily="2" charset="2"/>
              </a:rPr>
              <a:t></a:t>
            </a:r>
            <a:r>
              <a:rPr lang="en-US" sz="2800" dirty="0" smtClean="0">
                <a:solidFill>
                  <a:srgbClr val="00B050"/>
                </a:solidFill>
              </a:rPr>
              <a:t> true</a:t>
            </a:r>
            <a:endParaRPr lang="en-US" sz="2800" dirty="0">
              <a:solidFill>
                <a:srgbClr val="00B050"/>
              </a:solidFill>
            </a:endParaRPr>
          </a:p>
          <a:p>
            <a:pPr marL="0" indent="0">
              <a:buNone/>
            </a:pPr>
            <a:r>
              <a:rPr lang="en-US" sz="2800" dirty="0" smtClean="0"/>
              <a:t>System.out.println(!(a&gt;b));// </a:t>
            </a:r>
            <a:r>
              <a:rPr lang="en-US" sz="2800" dirty="0" smtClean="0">
                <a:solidFill>
                  <a:srgbClr val="00B050"/>
                </a:solidFill>
              </a:rPr>
              <a:t>!(false) </a:t>
            </a:r>
            <a:r>
              <a:rPr lang="en-US" sz="2800" dirty="0" smtClean="0">
                <a:solidFill>
                  <a:srgbClr val="00B050"/>
                </a:solidFill>
                <a:sym typeface="Wingdings" panose="05000000000000000000" pitchFamily="2" charset="2"/>
              </a:rPr>
              <a:t> true</a:t>
            </a:r>
            <a:endParaRPr lang="en-US" sz="2800" dirty="0">
              <a:solidFill>
                <a:srgbClr val="00B050"/>
              </a:solidFill>
            </a:endParaRPr>
          </a:p>
        </p:txBody>
      </p:sp>
    </p:spTree>
    <p:extLst>
      <p:ext uri="{BB962C8B-B14F-4D97-AF65-F5344CB8AC3E}">
        <p14:creationId xmlns:p14="http://schemas.microsoft.com/office/powerpoint/2010/main" val="335825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TOPICS</a:t>
            </a:r>
            <a:endParaRPr lang="en-US" sz="4800"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dirty="0" smtClean="0"/>
              <a:t>Java Operators</a:t>
            </a:r>
          </a:p>
          <a:p>
            <a:pPr>
              <a:buFont typeface="Wingdings" panose="05000000000000000000" pitchFamily="2" charset="2"/>
              <a:buChar char="q"/>
            </a:pPr>
            <a:r>
              <a:rPr lang="en-US" sz="4000" dirty="0" smtClean="0"/>
              <a:t>Expression</a:t>
            </a:r>
          </a:p>
          <a:p>
            <a:pPr>
              <a:buFont typeface="Wingdings" panose="05000000000000000000" pitchFamily="2" charset="2"/>
              <a:buChar char="q"/>
            </a:pPr>
            <a:r>
              <a:rPr lang="en-US" sz="4000" dirty="0" smtClean="0"/>
              <a:t>Type casting</a:t>
            </a:r>
          </a:p>
          <a:p>
            <a:pPr>
              <a:buFont typeface="Wingdings" panose="05000000000000000000" pitchFamily="2" charset="2"/>
              <a:buChar char="q"/>
            </a:pPr>
            <a:r>
              <a:rPr lang="en-US" sz="4000" dirty="0" smtClean="0"/>
              <a:t>Types of Java operators</a:t>
            </a:r>
          </a:p>
          <a:p>
            <a:pPr>
              <a:buFont typeface="Wingdings" panose="05000000000000000000" pitchFamily="2" charset="2"/>
              <a:buChar char="q"/>
            </a:pPr>
            <a:r>
              <a:rPr lang="en-US" sz="4000" dirty="0" smtClean="0"/>
              <a:t>Input &amp; output Statements</a:t>
            </a:r>
            <a:endParaRPr lang="en-US" sz="4000" dirty="0"/>
          </a:p>
        </p:txBody>
      </p:sp>
    </p:spTree>
    <p:extLst>
      <p:ext uri="{BB962C8B-B14F-4D97-AF65-F5344CB8AC3E}">
        <p14:creationId xmlns:p14="http://schemas.microsoft.com/office/powerpoint/2010/main" val="202058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86" y="220087"/>
            <a:ext cx="8610600" cy="1293028"/>
          </a:xfrm>
        </p:spPr>
        <p:txBody>
          <a:bodyPr>
            <a:normAutofit/>
          </a:bodyPr>
          <a:lstStyle/>
          <a:p>
            <a:r>
              <a:rPr lang="en-US" sz="2000" b="1" dirty="0">
                <a:solidFill>
                  <a:srgbClr val="FF0000"/>
                </a:solidFill>
              </a:rPr>
              <a:t>5. Conditional </a:t>
            </a:r>
            <a:r>
              <a:rPr lang="en-US" sz="2000" b="1" dirty="0" smtClean="0">
                <a:solidFill>
                  <a:srgbClr val="FF0000"/>
                </a:solidFill>
              </a:rPr>
              <a:t>Operator</a:t>
            </a:r>
            <a:endParaRPr lang="en-US" sz="2000" b="1" dirty="0">
              <a:solidFill>
                <a:srgbClr val="FF0000"/>
              </a:solidFill>
            </a:endParaRPr>
          </a:p>
        </p:txBody>
      </p:sp>
      <p:sp>
        <p:nvSpPr>
          <p:cNvPr id="3" name="Content Placeholder 2"/>
          <p:cNvSpPr>
            <a:spLocks noGrp="1"/>
          </p:cNvSpPr>
          <p:nvPr>
            <p:ph idx="1"/>
          </p:nvPr>
        </p:nvSpPr>
        <p:spPr>
          <a:xfrm>
            <a:off x="511629" y="1513115"/>
            <a:ext cx="11538857" cy="4942114"/>
          </a:xfrm>
        </p:spPr>
        <p:txBody>
          <a:bodyPr>
            <a:normAutofit/>
          </a:bodyPr>
          <a:lstStyle/>
          <a:p>
            <a:r>
              <a:rPr lang="en-US" sz="2800" dirty="0"/>
              <a:t>It is also known as called </a:t>
            </a:r>
            <a:r>
              <a:rPr lang="en-US" sz="2800" dirty="0">
                <a:solidFill>
                  <a:srgbClr val="0070C0"/>
                </a:solidFill>
              </a:rPr>
              <a:t>Ternary Operator </a:t>
            </a:r>
            <a:r>
              <a:rPr lang="en-US" sz="2800" dirty="0">
                <a:solidFill>
                  <a:srgbClr val="FF0000"/>
                </a:solidFill>
              </a:rPr>
              <a:t>(“? :” ) </a:t>
            </a:r>
            <a:r>
              <a:rPr lang="en-US" sz="2800" dirty="0"/>
              <a:t>which takes three expressions as </a:t>
            </a:r>
            <a:r>
              <a:rPr lang="en-US" sz="2800" dirty="0" smtClean="0"/>
              <a:t>follows.</a:t>
            </a:r>
          </a:p>
          <a:p>
            <a:pPr marL="0" indent="0">
              <a:buNone/>
            </a:pPr>
            <a:r>
              <a:rPr lang="en-US" sz="2800" b="1" dirty="0" smtClean="0">
                <a:ln w="22225">
                  <a:solidFill>
                    <a:schemeClr val="accent2"/>
                  </a:solidFill>
                  <a:prstDash val="solid"/>
                </a:ln>
                <a:solidFill>
                  <a:schemeClr val="accent2">
                    <a:lumMod val="40000"/>
                    <a:lumOff val="60000"/>
                  </a:schemeClr>
                </a:solidFill>
              </a:rPr>
              <a:t>                  Syntax:  Test condition? Expression1: Expression2 </a:t>
            </a:r>
          </a:p>
          <a:p>
            <a:r>
              <a:rPr lang="en-US" sz="2800" dirty="0" smtClean="0"/>
              <a:t>Here </a:t>
            </a:r>
            <a:r>
              <a:rPr lang="en-US" sz="2800" dirty="0"/>
              <a:t>if the test condition is true then expression1 is evaluated, otherwise expression2 is evaluated</a:t>
            </a:r>
            <a:r>
              <a:rPr lang="en-US" sz="2800" dirty="0" smtClean="0"/>
              <a:t>.</a:t>
            </a:r>
          </a:p>
          <a:p>
            <a:endParaRPr lang="en-US" sz="2800" dirty="0"/>
          </a:p>
          <a:p>
            <a:r>
              <a:rPr lang="en-US" sz="2800" dirty="0" smtClean="0"/>
              <a:t> </a:t>
            </a:r>
            <a:r>
              <a:rPr lang="en-US" sz="2800" dirty="0"/>
              <a:t>Example: </a:t>
            </a:r>
            <a:r>
              <a:rPr lang="en-US" sz="2800" b="1" dirty="0">
                <a:ln w="22225">
                  <a:solidFill>
                    <a:schemeClr val="accent2"/>
                  </a:solidFill>
                  <a:prstDash val="solid"/>
                </a:ln>
                <a:solidFill>
                  <a:schemeClr val="accent2">
                    <a:lumMod val="40000"/>
                    <a:lumOff val="60000"/>
                  </a:schemeClr>
                </a:solidFill>
              </a:rPr>
              <a:t>max= </a:t>
            </a:r>
            <a:r>
              <a:rPr lang="en-US" sz="2800" b="1" dirty="0" smtClean="0">
                <a:ln w="22225">
                  <a:solidFill>
                    <a:schemeClr val="accent2"/>
                  </a:solidFill>
                  <a:prstDash val="solid"/>
                </a:ln>
                <a:solidFill>
                  <a:schemeClr val="accent2">
                    <a:lumMod val="40000"/>
                    <a:lumOff val="60000"/>
                  </a:schemeClr>
                </a:solidFill>
              </a:rPr>
              <a:t>(5&gt;3</a:t>
            </a:r>
            <a:r>
              <a:rPr lang="en-US" sz="2800" b="1" dirty="0">
                <a:ln w="22225">
                  <a:solidFill>
                    <a:schemeClr val="accent2"/>
                  </a:solidFill>
                  <a:prstDash val="solid"/>
                </a:ln>
                <a:solidFill>
                  <a:schemeClr val="accent2">
                    <a:lumMod val="40000"/>
                    <a:lumOff val="60000"/>
                  </a:schemeClr>
                </a:solidFill>
              </a:rPr>
              <a:t>)? 5: 3; </a:t>
            </a:r>
            <a:endParaRPr lang="en-US" sz="2800" b="1" dirty="0" smtClean="0">
              <a:ln w="22225">
                <a:solidFill>
                  <a:schemeClr val="accent2"/>
                </a:solidFill>
                <a:prstDash val="solid"/>
              </a:ln>
              <a:solidFill>
                <a:schemeClr val="accent2">
                  <a:lumMod val="40000"/>
                  <a:lumOff val="60000"/>
                </a:schemeClr>
              </a:solidFill>
            </a:endParaRPr>
          </a:p>
          <a:p>
            <a:pPr marL="0" indent="0">
              <a:buNone/>
            </a:pPr>
            <a:r>
              <a:rPr lang="en-US" sz="2800" b="1" dirty="0">
                <a:ln w="22225">
                  <a:solidFill>
                    <a:schemeClr val="accent2"/>
                  </a:solidFill>
                  <a:prstDash val="solid"/>
                </a:ln>
                <a:solidFill>
                  <a:schemeClr val="accent2">
                    <a:lumMod val="40000"/>
                    <a:lumOff val="60000"/>
                  </a:schemeClr>
                </a:solidFill>
              </a:rPr>
              <a:t> </a:t>
            </a:r>
            <a:r>
              <a:rPr lang="en-US" sz="2800" b="1" dirty="0" smtClean="0">
                <a:ln w="22225">
                  <a:solidFill>
                    <a:schemeClr val="accent2"/>
                  </a:solidFill>
                  <a:prstDash val="solid"/>
                </a:ln>
                <a:solidFill>
                  <a:schemeClr val="accent2">
                    <a:lumMod val="40000"/>
                    <a:lumOff val="60000"/>
                  </a:schemeClr>
                </a:solidFill>
              </a:rPr>
              <a:t>                  </a:t>
            </a:r>
            <a:r>
              <a:rPr lang="en-US" sz="2800" dirty="0" smtClean="0"/>
              <a:t> </a:t>
            </a:r>
            <a:r>
              <a:rPr lang="en-US" sz="2800" dirty="0"/>
              <a:t>max = </a:t>
            </a:r>
            <a:r>
              <a:rPr lang="en-US" sz="2800" dirty="0" smtClean="0"/>
              <a:t>5 </a:t>
            </a:r>
            <a:r>
              <a:rPr lang="en-US" sz="2800" dirty="0"/>
              <a:t>because the condition is </a:t>
            </a:r>
            <a:r>
              <a:rPr lang="en-US" sz="2800" dirty="0" smtClean="0"/>
              <a:t>true.</a:t>
            </a:r>
            <a:endParaRPr lang="en-US" sz="2800" dirty="0"/>
          </a:p>
        </p:txBody>
      </p:sp>
    </p:spTree>
    <p:extLst>
      <p:ext uri="{BB962C8B-B14F-4D97-AF65-F5344CB8AC3E}">
        <p14:creationId xmlns:p14="http://schemas.microsoft.com/office/powerpoint/2010/main" val="391921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87" y="543656"/>
            <a:ext cx="8610600" cy="1293028"/>
          </a:xfrm>
        </p:spPr>
        <p:txBody>
          <a:bodyPr>
            <a:noAutofit/>
          </a:bodyPr>
          <a:lstStyle/>
          <a:p>
            <a:r>
              <a:rPr lang="en-US" sz="2400" b="1" dirty="0">
                <a:solidFill>
                  <a:srgbClr val="FF0000"/>
                </a:solidFill>
              </a:rPr>
              <a:t>INPUT AND OUTPUT STATEMENTS</a:t>
            </a:r>
          </a:p>
        </p:txBody>
      </p:sp>
      <p:sp>
        <p:nvSpPr>
          <p:cNvPr id="3" name="Content Placeholder 2"/>
          <p:cNvSpPr>
            <a:spLocks noGrp="1"/>
          </p:cNvSpPr>
          <p:nvPr>
            <p:ph idx="1"/>
          </p:nvPr>
        </p:nvSpPr>
        <p:spPr/>
        <p:txBody>
          <a:bodyPr>
            <a:normAutofit/>
          </a:bodyPr>
          <a:lstStyle/>
          <a:p>
            <a:r>
              <a:rPr lang="en-US" dirty="0" smtClean="0"/>
              <a:t>A java programs is to perform calculations and manipulate data.</a:t>
            </a:r>
          </a:p>
          <a:p>
            <a:endParaRPr lang="en-US" dirty="0" smtClean="0"/>
          </a:p>
          <a:p>
            <a:r>
              <a:rPr lang="en-US" dirty="0" smtClean="0"/>
              <a:t> So, data must be loaded into main memory before it can be manipulated. </a:t>
            </a:r>
          </a:p>
          <a:p>
            <a:endParaRPr lang="en-US" dirty="0" smtClean="0"/>
          </a:p>
          <a:p>
            <a:r>
              <a:rPr lang="en-US" dirty="0" smtClean="0"/>
              <a:t>In practical, we put these data into a variable using two ways. </a:t>
            </a:r>
          </a:p>
          <a:p>
            <a:endParaRPr lang="en-US" dirty="0" smtClean="0"/>
          </a:p>
          <a:p>
            <a:pPr marL="457200" lvl="1" indent="0">
              <a:buNone/>
            </a:pPr>
            <a:r>
              <a:rPr lang="en-US" b="1" dirty="0" smtClean="0"/>
              <a:t>1.</a:t>
            </a:r>
            <a:r>
              <a:rPr lang="en-US" dirty="0" smtClean="0"/>
              <a:t> </a:t>
            </a:r>
            <a:r>
              <a:rPr lang="en-US" b="1" dirty="0" smtClean="0"/>
              <a:t>Assignment statement. </a:t>
            </a:r>
          </a:p>
          <a:p>
            <a:pPr marL="457200" lvl="1" indent="0">
              <a:buNone/>
            </a:pPr>
            <a:r>
              <a:rPr lang="en-US" b="1" dirty="0" smtClean="0"/>
              <a:t>2. Input (read) statements.</a:t>
            </a:r>
          </a:p>
          <a:p>
            <a:pPr marL="457200" lvl="1" indent="0">
              <a:buNone/>
            </a:pPr>
            <a:endParaRPr lang="en-US" b="1" dirty="0" smtClean="0"/>
          </a:p>
          <a:p>
            <a:pPr marL="457200" lvl="1" indent="0">
              <a:buNone/>
            </a:pPr>
            <a:endParaRPr lang="en-US" b="1" dirty="0"/>
          </a:p>
        </p:txBody>
      </p:sp>
    </p:spTree>
    <p:extLst>
      <p:ext uri="{BB962C8B-B14F-4D97-AF65-F5344CB8AC3E}">
        <p14:creationId xmlns:p14="http://schemas.microsoft.com/office/powerpoint/2010/main" val="2522111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457" y="209201"/>
            <a:ext cx="8610600" cy="1293028"/>
          </a:xfrm>
        </p:spPr>
        <p:txBody>
          <a:bodyPr>
            <a:noAutofit/>
          </a:bodyPr>
          <a:lstStyle/>
          <a:p>
            <a:r>
              <a:rPr lang="en-US" sz="2400" b="1" dirty="0">
                <a:solidFill>
                  <a:srgbClr val="FF0000"/>
                </a:solidFill>
              </a:rPr>
              <a:t>INPUT AND OUTPUT </a:t>
            </a:r>
            <a:r>
              <a:rPr lang="en-US" sz="2400" b="1" dirty="0" smtClean="0">
                <a:solidFill>
                  <a:srgbClr val="FF0000"/>
                </a:solidFill>
              </a:rPr>
              <a:t>STATEMENTS (</a:t>
            </a:r>
            <a:r>
              <a:rPr lang="en-US" sz="2400" b="1" dirty="0" err="1" smtClean="0">
                <a:solidFill>
                  <a:srgbClr val="FF0000"/>
                </a:solidFill>
              </a:rPr>
              <a:t>cont</a:t>
            </a:r>
            <a:r>
              <a:rPr lang="en-US" sz="2400" b="1" dirty="0" smtClean="0">
                <a:solidFill>
                  <a:srgbClr val="FF0000"/>
                </a:solidFill>
              </a:rPr>
              <a:t>)</a:t>
            </a:r>
            <a:endParaRPr lang="en-US" sz="2400" b="1" dirty="0">
              <a:solidFill>
                <a:srgbClr val="FF0000"/>
              </a:solidFill>
            </a:endParaRPr>
          </a:p>
        </p:txBody>
      </p:sp>
      <p:sp>
        <p:nvSpPr>
          <p:cNvPr id="3" name="Content Placeholder 2"/>
          <p:cNvSpPr>
            <a:spLocks noGrp="1"/>
          </p:cNvSpPr>
          <p:nvPr>
            <p:ph idx="1"/>
          </p:nvPr>
        </p:nvSpPr>
        <p:spPr>
          <a:xfrm>
            <a:off x="457200" y="1611086"/>
            <a:ext cx="11049000" cy="4607599"/>
          </a:xfrm>
        </p:spPr>
        <p:txBody>
          <a:bodyPr/>
          <a:lstStyle/>
          <a:p>
            <a:pPr marL="0" indent="0">
              <a:buNone/>
            </a:pPr>
            <a:r>
              <a:rPr lang="en-US" b="1" dirty="0" smtClean="0"/>
              <a:t>1. Assignment statement</a:t>
            </a:r>
          </a:p>
          <a:p>
            <a:pPr marL="0" indent="0" algn="ctr">
              <a:buNone/>
            </a:pPr>
            <a:r>
              <a:rPr lang="en-US" dirty="0"/>
              <a:t>	</a:t>
            </a:r>
            <a:r>
              <a:rPr lang="en-US" dirty="0" smtClean="0">
                <a:solidFill>
                  <a:srgbClr val="7030A0"/>
                </a:solidFill>
                <a:effectLst>
                  <a:outerShdw blurRad="38100" dist="38100" dir="2700000" algn="tl">
                    <a:srgbClr val="000000">
                      <a:alpha val="43137"/>
                    </a:srgbClr>
                  </a:outerShdw>
                </a:effectLst>
              </a:rPr>
              <a:t> </a:t>
            </a:r>
            <a:r>
              <a:rPr lang="en-US" dirty="0">
                <a:solidFill>
                  <a:srgbClr val="7030A0"/>
                </a:solidFill>
                <a:effectLst>
                  <a:outerShdw blurRad="38100" dist="38100" dir="2700000" algn="tl">
                    <a:srgbClr val="000000">
                      <a:alpha val="43137"/>
                    </a:srgbClr>
                  </a:outerShdw>
                </a:effectLst>
              </a:rPr>
              <a:t>Variable </a:t>
            </a:r>
            <a:r>
              <a:rPr lang="en-US" dirty="0" smtClean="0">
                <a:solidFill>
                  <a:srgbClr val="7030A0"/>
                </a:solidFill>
                <a:effectLst>
                  <a:outerShdw blurRad="38100" dist="38100" dir="2700000" algn="tl">
                    <a:srgbClr val="000000">
                      <a:alpha val="43137"/>
                    </a:srgbClr>
                  </a:outerShdw>
                </a:effectLst>
              </a:rPr>
              <a:t>= </a:t>
            </a:r>
            <a:r>
              <a:rPr lang="en-US" dirty="0">
                <a:solidFill>
                  <a:srgbClr val="7030A0"/>
                </a:solidFill>
                <a:effectLst>
                  <a:outerShdw blurRad="38100" dist="38100" dir="2700000" algn="tl">
                    <a:srgbClr val="000000">
                      <a:alpha val="43137"/>
                    </a:srgbClr>
                  </a:outerShdw>
                </a:effectLst>
              </a:rPr>
              <a:t>expression; </a:t>
            </a:r>
            <a:endParaRPr lang="en-US" dirty="0" smtClean="0">
              <a:solidFill>
                <a:srgbClr val="7030A0"/>
              </a:solidFill>
              <a:effectLst>
                <a:outerShdw blurRad="38100" dist="38100" dir="2700000" algn="tl">
                  <a:srgbClr val="000000">
                    <a:alpha val="43137"/>
                  </a:srgbClr>
                </a:outerShdw>
              </a:effectLst>
            </a:endParaRPr>
          </a:p>
          <a:p>
            <a:pPr marL="0" indent="0" algn="ctr">
              <a:buNone/>
            </a:pPr>
            <a:r>
              <a:rPr lang="en-US" dirty="0" smtClean="0">
                <a:solidFill>
                  <a:srgbClr val="7030A0"/>
                </a:solidFill>
                <a:effectLst>
                  <a:outerShdw blurRad="38100" dist="38100" dir="2700000" algn="tl">
                    <a:srgbClr val="000000">
                      <a:alpha val="43137"/>
                    </a:srgbClr>
                  </a:outerShdw>
                </a:effectLst>
              </a:rPr>
              <a:t>c = a + b;</a:t>
            </a:r>
          </a:p>
          <a:p>
            <a:r>
              <a:rPr lang="en-US" dirty="0" smtClean="0"/>
              <a:t>The </a:t>
            </a:r>
            <a:r>
              <a:rPr lang="en-US" dirty="0"/>
              <a:t>value of an expression must match the type of the variable. </a:t>
            </a:r>
            <a:endParaRPr lang="en-US" dirty="0" smtClean="0"/>
          </a:p>
          <a:p>
            <a:endParaRPr lang="en-US" dirty="0" smtClean="0"/>
          </a:p>
          <a:p>
            <a:r>
              <a:rPr lang="en-US" dirty="0" smtClean="0"/>
              <a:t>Thus</a:t>
            </a:r>
            <a:r>
              <a:rPr lang="en-US" dirty="0"/>
              <a:t>, the expression on the right hand side is evaluated and assigned to the variable (into a memory) on the left hand side. </a:t>
            </a:r>
            <a:endParaRPr lang="en-US" dirty="0" smtClean="0"/>
          </a:p>
          <a:p>
            <a:endParaRPr lang="en-US" dirty="0" smtClean="0"/>
          </a:p>
          <a:p>
            <a:r>
              <a:rPr lang="en-US" dirty="0" smtClean="0"/>
              <a:t>In </a:t>
            </a:r>
            <a:r>
              <a:rPr lang="en-US" dirty="0"/>
              <a:t>Java, </a:t>
            </a:r>
            <a:r>
              <a:rPr lang="en-US" b="1" dirty="0"/>
              <a:t>= (the equal sign) </a:t>
            </a:r>
            <a:r>
              <a:rPr lang="en-US" dirty="0"/>
              <a:t>is called the </a:t>
            </a:r>
            <a:r>
              <a:rPr lang="en-US" dirty="0">
                <a:solidFill>
                  <a:srgbClr val="FF0000"/>
                </a:solidFill>
              </a:rPr>
              <a:t>assignment operator</a:t>
            </a:r>
            <a:r>
              <a:rPr lang="en-US" dirty="0"/>
              <a:t>. </a:t>
            </a:r>
            <a:endParaRPr lang="en-US" dirty="0" smtClean="0"/>
          </a:p>
          <a:p>
            <a:r>
              <a:rPr lang="en-US" dirty="0" smtClean="0"/>
              <a:t>Example</a:t>
            </a:r>
            <a:r>
              <a:rPr lang="en-US" dirty="0"/>
              <a:t>: </a:t>
            </a:r>
            <a:r>
              <a:rPr lang="en-US" dirty="0">
                <a:solidFill>
                  <a:srgbClr val="FF0000"/>
                </a:solidFill>
              </a:rPr>
              <a:t>int </a:t>
            </a:r>
            <a:r>
              <a:rPr lang="en-US" dirty="0" smtClean="0">
                <a:solidFill>
                  <a:srgbClr val="FF0000"/>
                </a:solidFill>
              </a:rPr>
              <a:t>marks=76</a:t>
            </a:r>
            <a:r>
              <a:rPr lang="en-US" dirty="0" smtClean="0"/>
              <a:t>;</a:t>
            </a:r>
          </a:p>
          <a:p>
            <a:r>
              <a:rPr lang="en-US" dirty="0" smtClean="0"/>
              <a:t>The </a:t>
            </a:r>
            <a:r>
              <a:rPr lang="en-US" dirty="0"/>
              <a:t>value 76 is assigned to the variable 'marks' of integer type.</a:t>
            </a:r>
            <a:endParaRPr lang="en-US" b="1" dirty="0"/>
          </a:p>
        </p:txBody>
      </p:sp>
    </p:spTree>
    <p:extLst>
      <p:ext uri="{BB962C8B-B14F-4D97-AF65-F5344CB8AC3E}">
        <p14:creationId xmlns:p14="http://schemas.microsoft.com/office/powerpoint/2010/main" val="124325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457" y="209201"/>
            <a:ext cx="8610600" cy="1293028"/>
          </a:xfrm>
        </p:spPr>
        <p:txBody>
          <a:bodyPr>
            <a:noAutofit/>
          </a:bodyPr>
          <a:lstStyle/>
          <a:p>
            <a:r>
              <a:rPr lang="en-US" sz="2400" b="1" dirty="0">
                <a:solidFill>
                  <a:srgbClr val="FF0000"/>
                </a:solidFill>
              </a:rPr>
              <a:t>INPUT AND OUTPUT </a:t>
            </a:r>
            <a:r>
              <a:rPr lang="en-US" sz="2400" b="1" dirty="0" smtClean="0">
                <a:solidFill>
                  <a:srgbClr val="FF0000"/>
                </a:solidFill>
              </a:rPr>
              <a:t>STATEMENTS (</a:t>
            </a:r>
            <a:r>
              <a:rPr lang="en-US" sz="2400" b="1" dirty="0" err="1" smtClean="0">
                <a:solidFill>
                  <a:srgbClr val="FF0000"/>
                </a:solidFill>
              </a:rPr>
              <a:t>cont</a:t>
            </a:r>
            <a:r>
              <a:rPr lang="en-US" sz="2400" b="1" dirty="0" smtClean="0">
                <a:solidFill>
                  <a:srgbClr val="FF0000"/>
                </a:solidFill>
              </a:rPr>
              <a:t>)</a:t>
            </a:r>
            <a:endParaRPr lang="en-US" sz="2400" b="1" dirty="0">
              <a:solidFill>
                <a:srgbClr val="FF0000"/>
              </a:solidFill>
            </a:endParaRPr>
          </a:p>
        </p:txBody>
      </p:sp>
      <p:sp>
        <p:nvSpPr>
          <p:cNvPr id="3" name="Content Placeholder 2"/>
          <p:cNvSpPr>
            <a:spLocks noGrp="1"/>
          </p:cNvSpPr>
          <p:nvPr>
            <p:ph idx="1"/>
          </p:nvPr>
        </p:nvSpPr>
        <p:spPr>
          <a:xfrm>
            <a:off x="609600" y="1502230"/>
            <a:ext cx="10896600" cy="4716456"/>
          </a:xfrm>
        </p:spPr>
        <p:txBody>
          <a:bodyPr>
            <a:noAutofit/>
          </a:bodyPr>
          <a:lstStyle/>
          <a:p>
            <a:pPr marL="0" indent="0">
              <a:buNone/>
            </a:pPr>
            <a:r>
              <a:rPr lang="en-US" sz="2800" b="1" dirty="0" smtClean="0"/>
              <a:t>2. Input </a:t>
            </a:r>
            <a:r>
              <a:rPr lang="en-US" sz="2800" b="1" dirty="0"/>
              <a:t>(Read) statements </a:t>
            </a:r>
            <a:endParaRPr lang="en-US" sz="2800" b="1" dirty="0" smtClean="0"/>
          </a:p>
          <a:p>
            <a:r>
              <a:rPr lang="en-US" sz="2400" dirty="0" smtClean="0"/>
              <a:t>The </a:t>
            </a:r>
            <a:r>
              <a:rPr lang="en-US" sz="2400" dirty="0"/>
              <a:t>input statements allows a programmer read the data from the input devices (keyboard) and put into the variables. </a:t>
            </a:r>
            <a:endParaRPr lang="en-US" sz="2400" dirty="0" smtClean="0"/>
          </a:p>
          <a:p>
            <a:endParaRPr lang="en-US" sz="2400" dirty="0" smtClean="0"/>
          </a:p>
          <a:p>
            <a:r>
              <a:rPr lang="en-US" sz="2400" dirty="0" smtClean="0"/>
              <a:t>Java </a:t>
            </a:r>
            <a:r>
              <a:rPr lang="en-US" sz="2400" dirty="0"/>
              <a:t>provides a class called </a:t>
            </a:r>
            <a:r>
              <a:rPr lang="en-US" sz="2400" b="1" dirty="0" smtClean="0">
                <a:solidFill>
                  <a:srgbClr val="FF0000"/>
                </a:solidFill>
              </a:rPr>
              <a:t>Scanner</a:t>
            </a:r>
            <a:r>
              <a:rPr lang="en-US" sz="2400" dirty="0"/>
              <a:t>, which has many methods to read the </a:t>
            </a:r>
            <a:r>
              <a:rPr lang="en-US" sz="2400" dirty="0" smtClean="0"/>
              <a:t>different types of data from </a:t>
            </a:r>
            <a:r>
              <a:rPr lang="en-US" sz="2400" dirty="0"/>
              <a:t>the console (command prompt</a:t>
            </a:r>
            <a:r>
              <a:rPr lang="en-US" sz="2400" dirty="0" smtClean="0"/>
              <a:t>).</a:t>
            </a:r>
          </a:p>
          <a:p>
            <a:pPr marL="0" indent="0">
              <a:buNone/>
            </a:pPr>
            <a:r>
              <a:rPr lang="en-US" sz="2400" dirty="0" smtClean="0"/>
              <a:t> </a:t>
            </a:r>
          </a:p>
          <a:p>
            <a:r>
              <a:rPr lang="en-US" sz="2400" dirty="0" smtClean="0">
                <a:solidFill>
                  <a:srgbClr val="FF0000"/>
                </a:solidFill>
              </a:rPr>
              <a:t>First</a:t>
            </a:r>
            <a:r>
              <a:rPr lang="en-US" sz="2400" dirty="0" smtClean="0"/>
              <a:t> </a:t>
            </a:r>
            <a:r>
              <a:rPr lang="en-US" sz="2400" dirty="0"/>
              <a:t>we need to </a:t>
            </a:r>
            <a:r>
              <a:rPr lang="en-US" sz="2400" dirty="0">
                <a:solidFill>
                  <a:srgbClr val="FF0000"/>
                </a:solidFill>
              </a:rPr>
              <a:t>create</a:t>
            </a:r>
            <a:r>
              <a:rPr lang="en-US" sz="2400" dirty="0"/>
              <a:t> an </a:t>
            </a:r>
            <a:r>
              <a:rPr lang="en-US" sz="2400" dirty="0">
                <a:solidFill>
                  <a:srgbClr val="FF0000"/>
                </a:solidFill>
              </a:rPr>
              <a:t>input stream object </a:t>
            </a:r>
            <a:r>
              <a:rPr lang="en-US" sz="2400" dirty="0"/>
              <a:t>of Scanner class as </a:t>
            </a:r>
            <a:r>
              <a:rPr lang="en-US" sz="2400" dirty="0" smtClean="0"/>
              <a:t>follows. </a:t>
            </a:r>
          </a:p>
          <a:p>
            <a:pPr marL="0" indent="0">
              <a:buNone/>
            </a:pPr>
            <a:r>
              <a:rPr lang="en-US" sz="2800" dirty="0"/>
              <a:t>	</a:t>
            </a:r>
            <a:r>
              <a:rPr lang="en-US" sz="2800" dirty="0" smtClean="0"/>
              <a:t>	</a:t>
            </a:r>
            <a:r>
              <a:rPr lang="en-US" sz="2800" b="1" dirty="0" smtClean="0">
                <a:solidFill>
                  <a:srgbClr val="FF0000"/>
                </a:solidFill>
              </a:rPr>
              <a:t>Scanner </a:t>
            </a:r>
            <a:r>
              <a:rPr lang="en-US" sz="2800" b="1" i="1" dirty="0">
                <a:solidFill>
                  <a:srgbClr val="FF0000"/>
                </a:solidFill>
              </a:rPr>
              <a:t>input</a:t>
            </a:r>
            <a:r>
              <a:rPr lang="en-US" sz="2800" b="1" dirty="0">
                <a:solidFill>
                  <a:srgbClr val="FF0000"/>
                </a:solidFill>
              </a:rPr>
              <a:t> = new Scanner (System.in</a:t>
            </a:r>
            <a:r>
              <a:rPr lang="en-US" sz="2800" b="1" dirty="0" smtClean="0">
                <a:solidFill>
                  <a:srgbClr val="FF0000"/>
                </a:solidFill>
              </a:rPr>
              <a:t>);</a:t>
            </a:r>
          </a:p>
          <a:p>
            <a:pPr marL="0" indent="0">
              <a:buNone/>
            </a:pPr>
            <a:endParaRPr lang="en-US" sz="2800" b="1" dirty="0" smtClean="0">
              <a:solidFill>
                <a:srgbClr val="FF0000"/>
              </a:solidFill>
            </a:endParaRPr>
          </a:p>
          <a:p>
            <a:pPr marL="0" indent="0">
              <a:buNone/>
            </a:pPr>
            <a:r>
              <a:rPr lang="en-US" sz="2400" dirty="0"/>
              <a:t>Using this </a:t>
            </a:r>
            <a:r>
              <a:rPr lang="en-US" sz="2400" dirty="0">
                <a:solidFill>
                  <a:srgbClr val="FF0000"/>
                </a:solidFill>
              </a:rPr>
              <a:t>'input</a:t>
            </a:r>
            <a:r>
              <a:rPr lang="en-US" sz="2400" dirty="0"/>
              <a:t>', we invoke different methods of Scanner </a:t>
            </a:r>
            <a:r>
              <a:rPr lang="en-US" sz="2400" dirty="0" smtClean="0"/>
              <a:t>class.</a:t>
            </a:r>
            <a:endParaRPr lang="en-US" sz="2400" b="1" dirty="0">
              <a:solidFill>
                <a:srgbClr val="FF0000"/>
              </a:solidFill>
            </a:endParaRPr>
          </a:p>
        </p:txBody>
      </p:sp>
    </p:spTree>
    <p:extLst>
      <p:ext uri="{BB962C8B-B14F-4D97-AF65-F5344CB8AC3E}">
        <p14:creationId xmlns:p14="http://schemas.microsoft.com/office/powerpoint/2010/main" val="202775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457" y="209201"/>
            <a:ext cx="8610600" cy="1293028"/>
          </a:xfrm>
        </p:spPr>
        <p:txBody>
          <a:bodyPr>
            <a:noAutofit/>
          </a:bodyPr>
          <a:lstStyle/>
          <a:p>
            <a:r>
              <a:rPr lang="en-US" sz="2400" b="1" dirty="0">
                <a:solidFill>
                  <a:srgbClr val="FF0000"/>
                </a:solidFill>
              </a:rPr>
              <a:t>INPUT AND OUTPUT </a:t>
            </a:r>
            <a:r>
              <a:rPr lang="en-US" sz="2400" b="1" dirty="0" smtClean="0">
                <a:solidFill>
                  <a:srgbClr val="FF0000"/>
                </a:solidFill>
              </a:rPr>
              <a:t>STATEMENTS (</a:t>
            </a:r>
            <a:r>
              <a:rPr lang="en-US" sz="2400" b="1" dirty="0" err="1" smtClean="0">
                <a:solidFill>
                  <a:srgbClr val="FF0000"/>
                </a:solidFill>
              </a:rPr>
              <a:t>cont</a:t>
            </a:r>
            <a:r>
              <a:rPr lang="en-US" sz="2400" b="1" dirty="0" smtClean="0">
                <a:solidFill>
                  <a:srgbClr val="FF0000"/>
                </a:solidFill>
              </a:rPr>
              <a:t>)</a:t>
            </a:r>
            <a:endParaRPr lang="en-US" sz="2400" b="1" dirty="0">
              <a:solidFill>
                <a:srgbClr val="FF0000"/>
              </a:solidFill>
            </a:endParaRPr>
          </a:p>
        </p:txBody>
      </p:sp>
      <p:sp>
        <p:nvSpPr>
          <p:cNvPr id="3" name="Content Placeholder 2"/>
          <p:cNvSpPr>
            <a:spLocks noGrp="1"/>
          </p:cNvSpPr>
          <p:nvPr>
            <p:ph idx="1"/>
          </p:nvPr>
        </p:nvSpPr>
        <p:spPr>
          <a:xfrm>
            <a:off x="609600" y="1502230"/>
            <a:ext cx="10896600" cy="4716456"/>
          </a:xfrm>
        </p:spPr>
        <p:txBody>
          <a:bodyPr>
            <a:noAutofit/>
          </a:bodyPr>
          <a:lstStyle/>
          <a:p>
            <a:pPr marL="0" indent="0">
              <a:buNone/>
            </a:pPr>
            <a:r>
              <a:rPr lang="en-US" sz="2400" b="1" dirty="0" smtClean="0">
                <a:solidFill>
                  <a:srgbClr val="FF0000"/>
                </a:solidFill>
              </a:rPr>
              <a:t>Scanner class methods</a:t>
            </a:r>
          </a:p>
          <a:p>
            <a:pPr marL="0" indent="0">
              <a:buNone/>
            </a:pPr>
            <a:endParaRPr lang="en-US" sz="2400" b="1" dirty="0">
              <a:solidFill>
                <a:srgbClr val="FF0000"/>
              </a:solidFill>
            </a:endParaRPr>
          </a:p>
        </p:txBody>
      </p:sp>
      <p:pic>
        <p:nvPicPr>
          <p:cNvPr id="5" name="Picture 4"/>
          <p:cNvPicPr>
            <a:picLocks noChangeAspect="1"/>
          </p:cNvPicPr>
          <p:nvPr/>
        </p:nvPicPr>
        <p:blipFill>
          <a:blip r:embed="rId2"/>
          <a:stretch>
            <a:fillRect/>
          </a:stretch>
        </p:blipFill>
        <p:spPr>
          <a:xfrm>
            <a:off x="1033100" y="1924730"/>
            <a:ext cx="10001614" cy="4293956"/>
          </a:xfrm>
          <a:prstGeom prst="rect">
            <a:avLst/>
          </a:prstGeom>
        </p:spPr>
      </p:pic>
    </p:spTree>
    <p:extLst>
      <p:ext uri="{BB962C8B-B14F-4D97-AF65-F5344CB8AC3E}">
        <p14:creationId xmlns:p14="http://schemas.microsoft.com/office/powerpoint/2010/main" val="33012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286" y="263630"/>
            <a:ext cx="8610600" cy="1293028"/>
          </a:xfrm>
        </p:spPr>
        <p:txBody>
          <a:bodyPr>
            <a:normAutofit/>
          </a:bodyPr>
          <a:lstStyle/>
          <a:p>
            <a:r>
              <a:rPr lang="en-US" sz="3200" dirty="0">
                <a:solidFill>
                  <a:srgbClr val="FF0000"/>
                </a:solidFill>
              </a:rPr>
              <a:t>OUTPUT </a:t>
            </a:r>
            <a:r>
              <a:rPr lang="en-US" sz="3200" dirty="0" smtClean="0">
                <a:solidFill>
                  <a:srgbClr val="FF0000"/>
                </a:solidFill>
              </a:rPr>
              <a:t>STATEMENT </a:t>
            </a:r>
            <a:endParaRPr lang="en-US" sz="3200" dirty="0">
              <a:solidFill>
                <a:srgbClr val="FF0000"/>
              </a:solidFill>
            </a:endParaRPr>
          </a:p>
        </p:txBody>
      </p:sp>
      <p:sp>
        <p:nvSpPr>
          <p:cNvPr id="3" name="Content Placeholder 2"/>
          <p:cNvSpPr>
            <a:spLocks noGrp="1"/>
          </p:cNvSpPr>
          <p:nvPr>
            <p:ph idx="1"/>
          </p:nvPr>
        </p:nvSpPr>
        <p:spPr>
          <a:xfrm>
            <a:off x="359229" y="1807030"/>
            <a:ext cx="11146971" cy="4411656"/>
          </a:xfrm>
        </p:spPr>
        <p:txBody>
          <a:bodyPr>
            <a:normAutofit/>
          </a:bodyPr>
          <a:lstStyle/>
          <a:p>
            <a:r>
              <a:rPr lang="en-US" sz="2800" dirty="0" smtClean="0"/>
              <a:t>In java</a:t>
            </a:r>
            <a:r>
              <a:rPr lang="en-US" sz="2800" dirty="0"/>
              <a:t>, we used </a:t>
            </a:r>
            <a:r>
              <a:rPr lang="en-US" sz="2800" b="1" dirty="0">
                <a:solidFill>
                  <a:srgbClr val="FF0000"/>
                </a:solidFill>
              </a:rPr>
              <a:t>System</a:t>
            </a:r>
            <a:r>
              <a:rPr lang="en-US" sz="2800" dirty="0">
                <a:solidFill>
                  <a:srgbClr val="FF0000"/>
                </a:solidFill>
              </a:rPr>
              <a:t> </a:t>
            </a:r>
            <a:r>
              <a:rPr lang="en-US" sz="2800" dirty="0"/>
              <a:t>class earlier to print the statements on the output device such as screen. </a:t>
            </a:r>
            <a:endParaRPr lang="en-US" sz="2800" dirty="0" smtClean="0"/>
          </a:p>
          <a:p>
            <a:endParaRPr lang="en-US" sz="2800" dirty="0" smtClean="0"/>
          </a:p>
          <a:p>
            <a:r>
              <a:rPr lang="en-US" sz="2800" dirty="0" smtClean="0"/>
              <a:t>The </a:t>
            </a:r>
            <a:r>
              <a:rPr lang="en-US" sz="2800" dirty="0"/>
              <a:t>System uses standard object to print the statements using the following methods</a:t>
            </a:r>
            <a:r>
              <a:rPr lang="en-US" sz="2800" dirty="0" smtClean="0"/>
              <a:t>.</a:t>
            </a:r>
          </a:p>
          <a:p>
            <a:endParaRPr lang="en-US" sz="2800" dirty="0" smtClean="0"/>
          </a:p>
          <a:p>
            <a:pPr lvl="1"/>
            <a:r>
              <a:rPr lang="en-US" sz="2800" b="1" dirty="0" smtClean="0"/>
              <a:t>System.out.print </a:t>
            </a:r>
            <a:r>
              <a:rPr lang="en-US" sz="2800" b="1" dirty="0"/>
              <a:t>(expression); </a:t>
            </a:r>
            <a:endParaRPr lang="en-US" sz="2800" b="1" dirty="0" smtClean="0"/>
          </a:p>
          <a:p>
            <a:pPr lvl="1"/>
            <a:r>
              <a:rPr lang="en-US" sz="2800" b="1" dirty="0" smtClean="0"/>
              <a:t>System.out.println </a:t>
            </a:r>
            <a:r>
              <a:rPr lang="en-US" sz="2800" b="1" dirty="0"/>
              <a:t>(expression); </a:t>
            </a:r>
            <a:endParaRPr lang="en-US" sz="2800" b="1" dirty="0" smtClean="0"/>
          </a:p>
          <a:p>
            <a:pPr lvl="1"/>
            <a:r>
              <a:rPr lang="en-US" sz="2800" b="1" dirty="0" smtClean="0"/>
              <a:t>System.out.println </a:t>
            </a:r>
            <a:r>
              <a:rPr lang="en-US" sz="2800" b="1" dirty="0"/>
              <a:t>();</a:t>
            </a:r>
          </a:p>
        </p:txBody>
      </p:sp>
    </p:spTree>
    <p:extLst>
      <p:ext uri="{BB962C8B-B14F-4D97-AF65-F5344CB8AC3E}">
        <p14:creationId xmlns:p14="http://schemas.microsoft.com/office/powerpoint/2010/main" val="313074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94259"/>
            <a:ext cx="8610600" cy="1293028"/>
          </a:xfrm>
        </p:spPr>
        <p:txBody>
          <a:bodyPr>
            <a:normAutofit/>
          </a:bodyPr>
          <a:lstStyle/>
          <a:p>
            <a:r>
              <a:rPr lang="en-US" sz="3200" b="1" dirty="0" smtClean="0">
                <a:solidFill>
                  <a:srgbClr val="FF0000"/>
                </a:solidFill>
              </a:rPr>
              <a:t>Exercises</a:t>
            </a:r>
            <a:endParaRPr lang="en-US" sz="32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5429" y="1491344"/>
                <a:ext cx="11070771" cy="4727342"/>
              </a:xfrm>
            </p:spPr>
            <p:txBody>
              <a:bodyPr>
                <a:noAutofit/>
              </a:bodyPr>
              <a:lstStyle/>
              <a:p>
                <a:pPr marL="0" indent="0">
                  <a:buNone/>
                </a:pPr>
                <a:r>
                  <a:rPr lang="en-US" sz="4000" dirty="0" smtClean="0"/>
                  <a:t>1. </a:t>
                </a:r>
                <a:r>
                  <a:rPr lang="en-US" sz="3200" dirty="0" smtClean="0"/>
                  <a:t>Write each of the </a:t>
                </a:r>
                <a:r>
                  <a:rPr lang="en-US" sz="3200" dirty="0"/>
                  <a:t>following as a java </a:t>
                </a:r>
                <a:r>
                  <a:rPr lang="en-US" sz="3200" dirty="0" smtClean="0"/>
                  <a:t>expression.</a:t>
                </a:r>
              </a:p>
              <a:p>
                <a:pPr marL="0" indent="0">
                  <a:buNone/>
                </a:pPr>
                <a:endParaRPr lang="en-US" sz="4000" dirty="0" smtClean="0"/>
              </a:p>
              <a:p>
                <a:pPr marL="742950" indent="-742950">
                  <a:buAutoNum type="alphaLcParenR"/>
                </a:pPr>
                <a:r>
                  <a:rPr lang="en-US" sz="3600" dirty="0" smtClean="0"/>
                  <a:t>32 </a:t>
                </a:r>
                <a:r>
                  <a:rPr lang="en-US" sz="3600" dirty="0"/>
                  <a:t>times a plus b </a:t>
                </a:r>
                <a:r>
                  <a:rPr lang="en-US" sz="3600" dirty="0" smtClean="0"/>
                  <a:t> </a:t>
                </a:r>
                <a:r>
                  <a:rPr lang="en-US" sz="3600" dirty="0" smtClean="0">
                    <a:sym typeface="Wingdings" panose="05000000000000000000" pitchFamily="2" charset="2"/>
                  </a:rPr>
                  <a:t></a:t>
                </a:r>
                <a:r>
                  <a:rPr lang="en-US" sz="3600" dirty="0" smtClean="0">
                    <a:solidFill>
                      <a:srgbClr val="FF0000"/>
                    </a:solidFill>
                    <a:sym typeface="Wingdings" panose="05000000000000000000" pitchFamily="2" charset="2"/>
                  </a:rPr>
                  <a:t>32*</a:t>
                </a:r>
                <a:r>
                  <a:rPr lang="en-US" sz="3600" dirty="0" err="1" smtClean="0">
                    <a:solidFill>
                      <a:srgbClr val="FF0000"/>
                    </a:solidFill>
                    <a:sym typeface="Wingdings" panose="05000000000000000000" pitchFamily="2" charset="2"/>
                  </a:rPr>
                  <a:t>a+b</a:t>
                </a:r>
                <a:endParaRPr lang="en-US" sz="3600" dirty="0" smtClean="0">
                  <a:solidFill>
                    <a:srgbClr val="FF0000"/>
                  </a:solidFill>
                </a:endParaRPr>
              </a:p>
              <a:p>
                <a:pPr marL="742950" indent="-742950">
                  <a:buAutoNum type="alphaLcParenR"/>
                </a:pPr>
                <a:r>
                  <a:rPr lang="en-US" sz="3600" dirty="0" smtClean="0"/>
                  <a:t> </a:t>
                </a:r>
                <a:r>
                  <a:rPr lang="en-US" sz="3600" dirty="0"/>
                  <a:t>The character that represents 8 </a:t>
                </a:r>
                <a:r>
                  <a:rPr lang="en-US" sz="3600" dirty="0" smtClean="0">
                    <a:sym typeface="Wingdings" panose="05000000000000000000" pitchFamily="2" charset="2"/>
                  </a:rPr>
                  <a:t></a:t>
                </a:r>
                <a:r>
                  <a:rPr lang="en-US" sz="3600" dirty="0" smtClean="0">
                    <a:solidFill>
                      <a:srgbClr val="FF0000"/>
                    </a:solidFill>
                    <a:sym typeface="Wingdings" panose="05000000000000000000" pitchFamily="2" charset="2"/>
                  </a:rPr>
                  <a:t>’8’</a:t>
                </a:r>
              </a:p>
              <a:p>
                <a:pPr marL="742950" indent="-742950">
                  <a:buAutoNum type="alphaLcParenR"/>
                </a:pPr>
                <a:r>
                  <a:rPr lang="en-US" sz="3600" dirty="0" smtClean="0"/>
                  <a:t> </a:t>
                </a:r>
                <a:r>
                  <a:rPr lang="en-US" sz="2400" dirty="0"/>
                  <a:t>The string that represents the line </a:t>
                </a:r>
                <a:r>
                  <a:rPr lang="en-US" sz="2400" dirty="0" smtClean="0"/>
                  <a:t>“</a:t>
                </a:r>
                <a:r>
                  <a:rPr lang="en-US" sz="2400" b="1" dirty="0" smtClean="0">
                    <a:solidFill>
                      <a:srgbClr val="FF0000"/>
                    </a:solidFill>
                  </a:rPr>
                  <a:t>information technology”</a:t>
                </a:r>
                <a:r>
                  <a:rPr lang="en-US" sz="2400" b="1" dirty="0" smtClean="0"/>
                  <a:t>			</a:t>
                </a:r>
              </a:p>
              <a:p>
                <a:pPr marL="742950" indent="-742950">
                  <a:buAutoNum type="alphaLcParenR"/>
                </a:pPr>
                <a:r>
                  <a:rPr lang="en-US" sz="3200" dirty="0" smtClean="0"/>
                  <a:t>((-</a:t>
                </a:r>
                <a:r>
                  <a:rPr lang="en-US" sz="3200" dirty="0"/>
                  <a:t>b+(</a:t>
                </a:r>
                <a14:m>
                  <m:oMath xmlns:m="http://schemas.openxmlformats.org/officeDocument/2006/math">
                    <m:sSup>
                      <m:sSupPr>
                        <m:ctrlPr>
                          <a:rPr lang="en-US" sz="3200" i="1" dirty="0">
                            <a:latin typeface="Cambria Math" panose="02040503050406030204" pitchFamily="18" charset="0"/>
                          </a:rPr>
                        </m:ctrlPr>
                      </m:sSupPr>
                      <m:e>
                        <m:r>
                          <a:rPr lang="en-US" sz="3200" i="1" dirty="0">
                            <a:latin typeface="Cambria Math" panose="02040503050406030204" pitchFamily="18" charset="0"/>
                          </a:rPr>
                          <m:t>𝑏</m:t>
                        </m:r>
                      </m:e>
                      <m:sup>
                        <m:r>
                          <a:rPr lang="en-US" sz="3200" i="1" dirty="0">
                            <a:latin typeface="Cambria Math" panose="02040503050406030204" pitchFamily="18" charset="0"/>
                          </a:rPr>
                          <m:t>2</m:t>
                        </m:r>
                      </m:sup>
                    </m:sSup>
                  </m:oMath>
                </a14:m>
                <a:r>
                  <a:rPr lang="en-US" sz="3200" dirty="0"/>
                  <a:t>-4ac))/</a:t>
                </a:r>
                <a:r>
                  <a:rPr lang="en-US" sz="3200" dirty="0" smtClean="0"/>
                  <a:t>2a.  </a:t>
                </a:r>
                <a:r>
                  <a:rPr lang="en-US" sz="3200" dirty="0" smtClean="0">
                    <a:sym typeface="Wingdings" panose="05000000000000000000" pitchFamily="2" charset="2"/>
                  </a:rPr>
                  <a:t>  </a:t>
                </a:r>
                <a:r>
                  <a:rPr lang="en-US" sz="3200" dirty="0" smtClean="0">
                    <a:solidFill>
                      <a:srgbClr val="FF0000"/>
                    </a:solidFill>
                    <a:sym typeface="Wingdings" panose="05000000000000000000" pitchFamily="2" charset="2"/>
                  </a:rPr>
                  <a:t>((-b + (b*b-4*a*c))/(2*a)</a:t>
                </a:r>
                <a:r>
                  <a:rPr lang="en-US" sz="3200" dirty="0" smtClean="0">
                    <a:solidFill>
                      <a:srgbClr val="FF0000"/>
                    </a:solidFill>
                  </a:rPr>
                  <a:t> </a:t>
                </a:r>
                <a:endParaRPr lang="en-US" sz="32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5429" y="1491344"/>
                <a:ext cx="11070771" cy="4727342"/>
              </a:xfrm>
              <a:blipFill rotWithShape="0">
                <a:blip r:embed="rId2"/>
                <a:stretch>
                  <a:fillRect l="-1926" t="-3613"/>
                </a:stretch>
              </a:blipFill>
            </p:spPr>
            <p:txBody>
              <a:bodyPr/>
              <a:lstStyle/>
              <a:p>
                <a:r>
                  <a:rPr lang="en-US">
                    <a:noFill/>
                  </a:rPr>
                  <a:t> </a:t>
                </a:r>
              </a:p>
            </p:txBody>
          </p:sp>
        </mc:Fallback>
      </mc:AlternateContent>
    </p:spTree>
    <p:extLst>
      <p:ext uri="{BB962C8B-B14F-4D97-AF65-F5344CB8AC3E}">
        <p14:creationId xmlns:p14="http://schemas.microsoft.com/office/powerpoint/2010/main" val="411431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94259"/>
            <a:ext cx="8610600" cy="1293028"/>
          </a:xfrm>
        </p:spPr>
        <p:txBody>
          <a:bodyPr>
            <a:normAutofit/>
          </a:bodyPr>
          <a:lstStyle/>
          <a:p>
            <a:r>
              <a:rPr lang="en-US" sz="3200" dirty="0" smtClean="0">
                <a:solidFill>
                  <a:srgbClr val="FF0000"/>
                </a:solidFill>
              </a:rPr>
              <a:t>Exercises</a:t>
            </a:r>
            <a:endParaRPr lang="en-US" sz="3200" dirty="0">
              <a:solidFill>
                <a:srgbClr val="FF0000"/>
              </a:solidFill>
            </a:endParaRPr>
          </a:p>
        </p:txBody>
      </p:sp>
      <p:sp>
        <p:nvSpPr>
          <p:cNvPr id="3" name="Content Placeholder 2"/>
          <p:cNvSpPr>
            <a:spLocks noGrp="1"/>
          </p:cNvSpPr>
          <p:nvPr>
            <p:ph idx="1"/>
          </p:nvPr>
        </p:nvSpPr>
        <p:spPr>
          <a:xfrm>
            <a:off x="511629" y="1578430"/>
            <a:ext cx="10994571" cy="4640256"/>
          </a:xfrm>
        </p:spPr>
        <p:txBody>
          <a:bodyPr>
            <a:normAutofit/>
          </a:bodyPr>
          <a:lstStyle/>
          <a:p>
            <a:pPr marL="0" indent="0">
              <a:buNone/>
            </a:pPr>
            <a:r>
              <a:rPr lang="en-US" sz="2000" dirty="0" smtClean="0"/>
              <a:t>2.  If x = 5, y=6 </a:t>
            </a:r>
            <a:r>
              <a:rPr lang="en-US" sz="2000" dirty="0"/>
              <a:t>,z=4 and w=3.5 , then evaluate each of the following </a:t>
            </a:r>
            <a:r>
              <a:rPr lang="en-US" sz="2000" dirty="0" smtClean="0"/>
              <a:t>expressions,</a:t>
            </a:r>
          </a:p>
          <a:p>
            <a:pPr marL="457200" indent="-457200">
              <a:buAutoNum type="alphaLcParenR"/>
            </a:pPr>
            <a:r>
              <a:rPr lang="pl-PL" sz="2000" dirty="0" smtClean="0"/>
              <a:t>(</a:t>
            </a:r>
            <a:r>
              <a:rPr lang="pl-PL" sz="2000" dirty="0"/>
              <a:t>x+z)%y </a:t>
            </a:r>
            <a:r>
              <a:rPr lang="en-US" sz="2000" dirty="0" smtClean="0"/>
              <a:t> </a:t>
            </a:r>
            <a:r>
              <a:rPr lang="en-US" sz="2000" dirty="0" smtClean="0">
                <a:sym typeface="Wingdings" panose="05000000000000000000" pitchFamily="2" charset="2"/>
              </a:rPr>
              <a:t>3</a:t>
            </a:r>
            <a:endParaRPr lang="en-US" sz="2000" dirty="0" smtClean="0"/>
          </a:p>
          <a:p>
            <a:pPr marL="457200" indent="-457200">
              <a:buAutoNum type="alphaLcParenR"/>
            </a:pPr>
            <a:r>
              <a:rPr lang="pl-PL" sz="2000" dirty="0" smtClean="0"/>
              <a:t> </a:t>
            </a:r>
            <a:r>
              <a:rPr lang="pl-PL" sz="2000" dirty="0"/>
              <a:t>(y%z)%x </a:t>
            </a:r>
            <a:endParaRPr lang="en-US" sz="2000" dirty="0" smtClean="0"/>
          </a:p>
          <a:p>
            <a:pPr marL="457200" indent="-457200">
              <a:buAutoNum type="alphaLcParenR"/>
            </a:pPr>
            <a:r>
              <a:rPr lang="pl-PL" sz="2000" dirty="0" smtClean="0"/>
              <a:t> </a:t>
            </a:r>
            <a:r>
              <a:rPr lang="pl-PL" sz="2000" dirty="0"/>
              <a:t>((x*y</a:t>
            </a:r>
            <a:r>
              <a:rPr lang="pl-PL" sz="2000" dirty="0" smtClean="0"/>
              <a:t>)*w</a:t>
            </a:r>
            <a:r>
              <a:rPr lang="pl-PL" sz="2000" dirty="0"/>
              <a:t>)*</a:t>
            </a:r>
            <a:r>
              <a:rPr lang="pl-PL" sz="2000" dirty="0" smtClean="0"/>
              <a:t>z</a:t>
            </a:r>
            <a:endParaRPr lang="en-US" sz="2000" dirty="0" smtClean="0"/>
          </a:p>
          <a:p>
            <a:pPr marL="0" indent="0">
              <a:buNone/>
            </a:pPr>
            <a:endParaRPr lang="en-US" sz="2000" dirty="0"/>
          </a:p>
          <a:p>
            <a:pPr marL="0" indent="0">
              <a:buNone/>
            </a:pPr>
            <a:r>
              <a:rPr lang="en-US" sz="2000" dirty="0"/>
              <a:t>3. </a:t>
            </a:r>
            <a:r>
              <a:rPr lang="en-US" sz="2000" dirty="0" smtClean="0"/>
              <a:t>Suppose </a:t>
            </a:r>
            <a:r>
              <a:rPr lang="en-US" sz="2000" dirty="0">
                <a:solidFill>
                  <a:srgbClr val="FF0000"/>
                </a:solidFill>
              </a:rPr>
              <a:t>a =5</a:t>
            </a:r>
            <a:r>
              <a:rPr lang="en-US" sz="2000" dirty="0"/>
              <a:t> and </a:t>
            </a:r>
            <a:r>
              <a:rPr lang="en-US" sz="2000" dirty="0">
                <a:solidFill>
                  <a:srgbClr val="FF0000"/>
                </a:solidFill>
              </a:rPr>
              <a:t>b=6</a:t>
            </a:r>
            <a:r>
              <a:rPr lang="en-US" sz="2000" dirty="0"/>
              <a:t>. Then what is the value of each variable after each statement executes</a:t>
            </a:r>
            <a:r>
              <a:rPr lang="en-US" sz="2000" dirty="0" smtClean="0"/>
              <a:t>?</a:t>
            </a:r>
          </a:p>
          <a:p>
            <a:pPr marL="0" indent="0">
              <a:buNone/>
            </a:pPr>
            <a:r>
              <a:rPr lang="en-US" sz="2000" dirty="0" smtClean="0"/>
              <a:t> </a:t>
            </a:r>
            <a:r>
              <a:rPr lang="en-US" sz="2000" dirty="0"/>
              <a:t>a) a = (b++)+</a:t>
            </a:r>
            <a:r>
              <a:rPr lang="en-US" sz="2000" dirty="0" smtClean="0"/>
              <a:t>3  </a:t>
            </a:r>
          </a:p>
          <a:p>
            <a:pPr marL="0" indent="0">
              <a:buNone/>
            </a:pPr>
            <a:r>
              <a:rPr lang="en-US" sz="2000" dirty="0" smtClean="0"/>
              <a:t> </a:t>
            </a:r>
            <a:r>
              <a:rPr lang="en-US" sz="2000" dirty="0"/>
              <a:t>b) c = 2 * a + (++b) </a:t>
            </a:r>
            <a:endParaRPr lang="en-US" sz="2000" dirty="0" smtClean="0"/>
          </a:p>
          <a:p>
            <a:pPr marL="0" indent="0">
              <a:buNone/>
            </a:pPr>
            <a:r>
              <a:rPr lang="en-US" sz="2000" dirty="0"/>
              <a:t> </a:t>
            </a:r>
            <a:r>
              <a:rPr lang="en-US" sz="2000" dirty="0" smtClean="0"/>
              <a:t>c</a:t>
            </a:r>
            <a:r>
              <a:rPr lang="en-US" sz="2000" dirty="0"/>
              <a:t>) b = 2 * (++c) – (a++)</a:t>
            </a:r>
          </a:p>
        </p:txBody>
      </p:sp>
    </p:spTree>
    <p:extLst>
      <p:ext uri="{BB962C8B-B14F-4D97-AF65-F5344CB8AC3E}">
        <p14:creationId xmlns:p14="http://schemas.microsoft.com/office/powerpoint/2010/main" val="245355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76476"/>
            <a:ext cx="8610600" cy="1293028"/>
          </a:xfrm>
        </p:spPr>
        <p:txBody>
          <a:bodyPr>
            <a:normAutofit/>
          </a:bodyPr>
          <a:lstStyle/>
          <a:p>
            <a:r>
              <a:rPr lang="en-US" sz="2400" dirty="0" smtClean="0">
                <a:solidFill>
                  <a:srgbClr val="FF0000"/>
                </a:solidFill>
              </a:rPr>
              <a:t>Example Programs</a:t>
            </a:r>
            <a:endParaRPr lang="en-US" sz="2400" dirty="0">
              <a:solidFill>
                <a:srgbClr val="FF0000"/>
              </a:solidFill>
            </a:endParaRPr>
          </a:p>
        </p:txBody>
      </p:sp>
      <p:sp>
        <p:nvSpPr>
          <p:cNvPr id="3" name="Content Placeholder 2"/>
          <p:cNvSpPr>
            <a:spLocks noGrp="1"/>
          </p:cNvSpPr>
          <p:nvPr>
            <p:ph idx="1"/>
          </p:nvPr>
        </p:nvSpPr>
        <p:spPr>
          <a:xfrm>
            <a:off x="794657" y="1323703"/>
            <a:ext cx="11397343" cy="4543697"/>
          </a:xfrm>
        </p:spPr>
        <p:txBody>
          <a:bodyPr>
            <a:normAutofit/>
          </a:bodyPr>
          <a:lstStyle/>
          <a:p>
            <a:pPr marL="0" indent="0">
              <a:buNone/>
            </a:pPr>
            <a:r>
              <a:rPr lang="en-US" sz="1800" b="1" dirty="0">
                <a:solidFill>
                  <a:srgbClr val="FF0000"/>
                </a:solidFill>
              </a:rPr>
              <a:t>Program </a:t>
            </a:r>
            <a:r>
              <a:rPr lang="en-US" sz="1800" b="1" dirty="0" smtClean="0">
                <a:solidFill>
                  <a:srgbClr val="FF0000"/>
                </a:solidFill>
              </a:rPr>
              <a:t>4.5</a:t>
            </a:r>
            <a:r>
              <a:rPr lang="en-US" sz="1800" b="1" dirty="0"/>
              <a:t>: Write a java program to input (read) two numbers from the console and print the sum. </a:t>
            </a:r>
            <a:endParaRPr lang="en-US" sz="1800" b="1" dirty="0" smtClean="0"/>
          </a:p>
          <a:p>
            <a:pPr marL="0" indent="0">
              <a:buNone/>
            </a:pPr>
            <a:endParaRPr lang="en-US" sz="1800" b="1" dirty="0"/>
          </a:p>
        </p:txBody>
      </p:sp>
      <p:pic>
        <p:nvPicPr>
          <p:cNvPr id="4" name="Picture 3"/>
          <p:cNvPicPr>
            <a:picLocks noChangeAspect="1"/>
          </p:cNvPicPr>
          <p:nvPr/>
        </p:nvPicPr>
        <p:blipFill>
          <a:blip r:embed="rId2"/>
          <a:stretch>
            <a:fillRect/>
          </a:stretch>
        </p:blipFill>
        <p:spPr>
          <a:xfrm>
            <a:off x="4141075" y="1679711"/>
            <a:ext cx="3964043" cy="4816525"/>
          </a:xfrm>
          <a:prstGeom prst="rect">
            <a:avLst/>
          </a:prstGeom>
        </p:spPr>
      </p:pic>
    </p:spTree>
    <p:extLst>
      <p:ext uri="{BB962C8B-B14F-4D97-AF65-F5344CB8AC3E}">
        <p14:creationId xmlns:p14="http://schemas.microsoft.com/office/powerpoint/2010/main" val="183126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76476"/>
            <a:ext cx="8610600" cy="1293028"/>
          </a:xfrm>
        </p:spPr>
        <p:txBody>
          <a:bodyPr>
            <a:normAutofit/>
          </a:bodyPr>
          <a:lstStyle/>
          <a:p>
            <a:r>
              <a:rPr lang="en-US" sz="2400" b="1" dirty="0" smtClean="0">
                <a:solidFill>
                  <a:srgbClr val="FF0000"/>
                </a:solidFill>
              </a:rPr>
              <a:t>Example Programs</a:t>
            </a:r>
            <a:endParaRPr lang="en-US" sz="2400" b="1" dirty="0">
              <a:solidFill>
                <a:srgbClr val="FF0000"/>
              </a:solidFill>
            </a:endParaRPr>
          </a:p>
        </p:txBody>
      </p:sp>
      <p:sp>
        <p:nvSpPr>
          <p:cNvPr id="3" name="Content Placeholder 2"/>
          <p:cNvSpPr>
            <a:spLocks noGrp="1"/>
          </p:cNvSpPr>
          <p:nvPr>
            <p:ph idx="1"/>
          </p:nvPr>
        </p:nvSpPr>
        <p:spPr>
          <a:xfrm>
            <a:off x="261256" y="1563189"/>
            <a:ext cx="11397343" cy="4543697"/>
          </a:xfrm>
        </p:spPr>
        <p:txBody>
          <a:bodyPr>
            <a:normAutofit/>
          </a:bodyPr>
          <a:lstStyle/>
          <a:p>
            <a:pPr marL="0" indent="0">
              <a:buNone/>
            </a:pPr>
            <a:r>
              <a:rPr lang="en-US" sz="2400" b="1" dirty="0">
                <a:solidFill>
                  <a:srgbClr val="FF0000"/>
                </a:solidFill>
              </a:rPr>
              <a:t>Program </a:t>
            </a:r>
            <a:r>
              <a:rPr lang="en-US" sz="2400" b="1" dirty="0" smtClean="0">
                <a:solidFill>
                  <a:srgbClr val="FF0000"/>
                </a:solidFill>
              </a:rPr>
              <a:t>4.6</a:t>
            </a:r>
            <a:r>
              <a:rPr lang="en-US" sz="2400" b="1" dirty="0"/>
              <a:t>: Write a java program read student basic details and print it</a:t>
            </a:r>
            <a:r>
              <a:rPr lang="en-US" sz="2400" b="1" dirty="0" smtClean="0"/>
              <a:t>.</a:t>
            </a:r>
          </a:p>
          <a:p>
            <a:pPr marL="0" indent="0">
              <a:buNone/>
            </a:pPr>
            <a:endParaRPr lang="en-US" sz="2400" b="1" dirty="0" smtClean="0"/>
          </a:p>
          <a:p>
            <a:pPr marL="0" indent="0">
              <a:buNone/>
            </a:pPr>
            <a:r>
              <a:rPr lang="en-US" sz="2400" b="1" dirty="0" smtClean="0">
                <a:solidFill>
                  <a:srgbClr val="FF0000"/>
                </a:solidFill>
              </a:rPr>
              <a:t>Algorithm</a:t>
            </a:r>
          </a:p>
          <a:p>
            <a:pPr marL="0" indent="0">
              <a:buNone/>
            </a:pPr>
            <a:endParaRPr lang="en-US" sz="2400" b="1" dirty="0" smtClean="0"/>
          </a:p>
          <a:p>
            <a:pPr marL="0" indent="0">
              <a:buNone/>
            </a:pPr>
            <a:r>
              <a:rPr lang="en-US" sz="2400" b="1" dirty="0" smtClean="0"/>
              <a:t> </a:t>
            </a:r>
            <a:r>
              <a:rPr lang="en-US" sz="2400" dirty="0"/>
              <a:t>a) Create a class Student. </a:t>
            </a:r>
            <a:endParaRPr lang="en-US" sz="2400" dirty="0" smtClean="0"/>
          </a:p>
          <a:p>
            <a:pPr marL="0" indent="0">
              <a:buNone/>
            </a:pPr>
            <a:r>
              <a:rPr lang="en-US" sz="2400" dirty="0" smtClean="0"/>
              <a:t> b</a:t>
            </a:r>
            <a:r>
              <a:rPr lang="en-US" sz="2400" dirty="0"/>
              <a:t>) </a:t>
            </a:r>
            <a:r>
              <a:rPr lang="en-US" sz="2400" dirty="0" smtClean="0"/>
              <a:t>Declare variables for student </a:t>
            </a:r>
            <a:r>
              <a:rPr lang="en-US" sz="2400" b="1" dirty="0" smtClean="0"/>
              <a:t>name</a:t>
            </a:r>
            <a:r>
              <a:rPr lang="en-US" sz="2400" dirty="0"/>
              <a:t>, </a:t>
            </a:r>
            <a:r>
              <a:rPr lang="en-US" sz="2400" b="1" dirty="0"/>
              <a:t>id</a:t>
            </a:r>
            <a:r>
              <a:rPr lang="en-US" sz="2400" dirty="0"/>
              <a:t>, </a:t>
            </a:r>
            <a:r>
              <a:rPr lang="en-US" sz="2400" b="1" dirty="0" err="1"/>
              <a:t>gpa</a:t>
            </a:r>
            <a:r>
              <a:rPr lang="en-US" sz="2400" dirty="0"/>
              <a:t> and </a:t>
            </a:r>
            <a:r>
              <a:rPr lang="en-US" sz="2400" b="1" dirty="0"/>
              <a:t>grade</a:t>
            </a:r>
            <a:r>
              <a:rPr lang="en-US" sz="2400" dirty="0" smtClean="0"/>
              <a:t>.</a:t>
            </a:r>
          </a:p>
          <a:p>
            <a:pPr marL="0" indent="0">
              <a:buNone/>
            </a:pPr>
            <a:r>
              <a:rPr lang="en-US" sz="2400" dirty="0" smtClean="0"/>
              <a:t> </a:t>
            </a:r>
            <a:r>
              <a:rPr lang="en-US" sz="2400" dirty="0"/>
              <a:t>c) Instantiate object of </a:t>
            </a:r>
            <a:r>
              <a:rPr lang="en-US" sz="2400" dirty="0" smtClean="0"/>
              <a:t>scanner </a:t>
            </a:r>
            <a:r>
              <a:rPr lang="en-US" sz="2400" dirty="0"/>
              <a:t>class</a:t>
            </a:r>
            <a:r>
              <a:rPr lang="en-US" sz="2400" dirty="0" smtClean="0"/>
              <a:t>.</a:t>
            </a:r>
          </a:p>
          <a:p>
            <a:pPr marL="0" indent="0">
              <a:buNone/>
            </a:pPr>
            <a:r>
              <a:rPr lang="en-US" sz="2400" dirty="0" smtClean="0"/>
              <a:t> </a:t>
            </a:r>
            <a:r>
              <a:rPr lang="en-US" sz="2400" dirty="0"/>
              <a:t>d) Read student name, id, </a:t>
            </a:r>
            <a:r>
              <a:rPr lang="en-US" sz="2400" dirty="0" err="1"/>
              <a:t>gpa</a:t>
            </a:r>
            <a:r>
              <a:rPr lang="en-US" sz="2400" dirty="0"/>
              <a:t> and grade from the console using scanner object</a:t>
            </a:r>
            <a:r>
              <a:rPr lang="en-US" sz="2400" dirty="0" smtClean="0"/>
              <a:t>.</a:t>
            </a:r>
          </a:p>
          <a:p>
            <a:pPr marL="0" indent="0">
              <a:buNone/>
            </a:pPr>
            <a:r>
              <a:rPr lang="en-US" sz="2400" dirty="0" smtClean="0"/>
              <a:t> </a:t>
            </a:r>
            <a:r>
              <a:rPr lang="en-US" sz="2400" dirty="0"/>
              <a:t>e) Print name, id, </a:t>
            </a:r>
            <a:r>
              <a:rPr lang="en-US" sz="2400" dirty="0" err="1"/>
              <a:t>gpa</a:t>
            </a:r>
            <a:r>
              <a:rPr lang="en-US" sz="2400" dirty="0"/>
              <a:t> and grade.</a:t>
            </a:r>
            <a:endParaRPr lang="en-US" sz="2400" dirty="0" smtClean="0"/>
          </a:p>
          <a:p>
            <a:pPr marL="0" indent="0">
              <a:buNone/>
            </a:pPr>
            <a:endParaRPr lang="en-US" sz="2400" b="1" dirty="0"/>
          </a:p>
        </p:txBody>
      </p:sp>
    </p:spTree>
    <p:extLst>
      <p:ext uri="{BB962C8B-B14F-4D97-AF65-F5344CB8AC3E}">
        <p14:creationId xmlns:p14="http://schemas.microsoft.com/office/powerpoint/2010/main" val="40653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Java Operators</a:t>
            </a:r>
            <a:endParaRPr lang="en-US" b="1" dirty="0">
              <a:solidFill>
                <a:srgbClr val="FF0000"/>
              </a:solidFill>
            </a:endParaRPr>
          </a:p>
        </p:txBody>
      </p:sp>
      <p:sp>
        <p:nvSpPr>
          <p:cNvPr id="3" name="Content Placeholder 2"/>
          <p:cNvSpPr>
            <a:spLocks noGrp="1"/>
          </p:cNvSpPr>
          <p:nvPr>
            <p:ph idx="1"/>
          </p:nvPr>
        </p:nvSpPr>
        <p:spPr>
          <a:xfrm>
            <a:off x="685799" y="2194560"/>
            <a:ext cx="11124127" cy="3575175"/>
          </a:xfrm>
        </p:spPr>
        <p:txBody>
          <a:bodyPr>
            <a:normAutofit lnSpcReduction="10000"/>
          </a:bodyPr>
          <a:lstStyle/>
          <a:p>
            <a:pPr algn="just"/>
            <a:r>
              <a:rPr lang="en-US" sz="3200" dirty="0">
                <a:solidFill>
                  <a:srgbClr val="FF0000"/>
                </a:solidFill>
              </a:rPr>
              <a:t>Operator</a:t>
            </a:r>
            <a:r>
              <a:rPr lang="en-US" sz="3200" dirty="0"/>
              <a:t> is the </a:t>
            </a:r>
            <a:r>
              <a:rPr lang="en-US" sz="3200" dirty="0">
                <a:solidFill>
                  <a:srgbClr val="FF0000"/>
                </a:solidFill>
              </a:rPr>
              <a:t>symbol</a:t>
            </a:r>
            <a:r>
              <a:rPr lang="en-US" sz="3200" dirty="0"/>
              <a:t> that performs a specific operation between the operands. </a:t>
            </a:r>
            <a:endParaRPr lang="en-US" sz="3200" dirty="0" smtClean="0"/>
          </a:p>
          <a:p>
            <a:pPr algn="just"/>
            <a:endParaRPr lang="en-US" sz="3200" dirty="0" smtClean="0"/>
          </a:p>
          <a:p>
            <a:pPr algn="just"/>
            <a:r>
              <a:rPr lang="en-US" sz="3200" dirty="0" smtClean="0"/>
              <a:t>An </a:t>
            </a:r>
            <a:r>
              <a:rPr lang="en-US" sz="3200" dirty="0">
                <a:solidFill>
                  <a:srgbClr val="FF0000"/>
                </a:solidFill>
              </a:rPr>
              <a:t>operand</a:t>
            </a:r>
            <a:r>
              <a:rPr lang="en-US" sz="3200" dirty="0"/>
              <a:t> may be a variable or constant. </a:t>
            </a:r>
            <a:endParaRPr lang="en-US" sz="3200" dirty="0" smtClean="0"/>
          </a:p>
          <a:p>
            <a:pPr algn="just"/>
            <a:endParaRPr lang="en-US" sz="3200" dirty="0" smtClean="0"/>
          </a:p>
          <a:p>
            <a:pPr algn="just"/>
            <a:r>
              <a:rPr lang="en-US" sz="3200" dirty="0" smtClean="0"/>
              <a:t>Combination </a:t>
            </a:r>
            <a:r>
              <a:rPr lang="en-US" sz="3200" dirty="0"/>
              <a:t>of these operands and operators becomes an </a:t>
            </a:r>
            <a:r>
              <a:rPr lang="en-US" sz="3200" dirty="0">
                <a:solidFill>
                  <a:srgbClr val="FF0000"/>
                </a:solidFill>
              </a:rPr>
              <a:t>expression</a:t>
            </a:r>
            <a:r>
              <a:rPr lang="en-US" sz="3200" dirty="0"/>
              <a:t>. </a:t>
            </a:r>
          </a:p>
        </p:txBody>
      </p:sp>
    </p:spTree>
    <p:extLst>
      <p:ext uri="{BB962C8B-B14F-4D97-AF65-F5344CB8AC3E}">
        <p14:creationId xmlns:p14="http://schemas.microsoft.com/office/powerpoint/2010/main" val="18106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76476"/>
            <a:ext cx="8610600" cy="1293028"/>
          </a:xfrm>
        </p:spPr>
        <p:txBody>
          <a:bodyPr>
            <a:normAutofit/>
          </a:bodyPr>
          <a:lstStyle/>
          <a:p>
            <a:r>
              <a:rPr lang="en-US" sz="2800" b="1" dirty="0" smtClean="0">
                <a:solidFill>
                  <a:srgbClr val="FF0000"/>
                </a:solidFill>
              </a:rPr>
              <a:t>Example Programs</a:t>
            </a:r>
            <a:endParaRPr lang="en-US" sz="2800" b="1" dirty="0">
              <a:solidFill>
                <a:srgbClr val="FF0000"/>
              </a:solidFill>
            </a:endParaRPr>
          </a:p>
        </p:txBody>
      </p:sp>
      <p:sp>
        <p:nvSpPr>
          <p:cNvPr id="3" name="Content Placeholder 2"/>
          <p:cNvSpPr>
            <a:spLocks noGrp="1"/>
          </p:cNvSpPr>
          <p:nvPr>
            <p:ph idx="1"/>
          </p:nvPr>
        </p:nvSpPr>
        <p:spPr>
          <a:xfrm>
            <a:off x="455322" y="1469504"/>
            <a:ext cx="11397343" cy="4543697"/>
          </a:xfrm>
        </p:spPr>
        <p:txBody>
          <a:bodyPr>
            <a:normAutofit fontScale="77500" lnSpcReduction="20000"/>
          </a:bodyPr>
          <a:lstStyle/>
          <a:p>
            <a:pPr marL="0" indent="0">
              <a:buNone/>
            </a:pPr>
            <a:r>
              <a:rPr lang="en-US" sz="2400" b="1" dirty="0">
                <a:solidFill>
                  <a:srgbClr val="FF0000"/>
                </a:solidFill>
              </a:rPr>
              <a:t>Program </a:t>
            </a:r>
            <a:r>
              <a:rPr lang="en-US" sz="2400" b="1" dirty="0" smtClean="0">
                <a:solidFill>
                  <a:srgbClr val="FF0000"/>
                </a:solidFill>
              </a:rPr>
              <a:t>4.7</a:t>
            </a:r>
            <a:r>
              <a:rPr lang="en-US" sz="2400" b="1" dirty="0"/>
              <a:t>: Write a java program to print the total and average of 3 course marks entered from the console.</a:t>
            </a:r>
            <a:endParaRPr lang="en-US" sz="2400" b="1" dirty="0" smtClean="0"/>
          </a:p>
          <a:p>
            <a:pPr marL="0" indent="0">
              <a:buNone/>
            </a:pPr>
            <a:endParaRPr lang="en-US" sz="2400" b="1" dirty="0" smtClean="0">
              <a:solidFill>
                <a:srgbClr val="FF0000"/>
              </a:solidFill>
            </a:endParaRPr>
          </a:p>
          <a:p>
            <a:pPr marL="0" indent="0">
              <a:buNone/>
            </a:pPr>
            <a:r>
              <a:rPr lang="en-US" sz="2400" b="1" dirty="0" smtClean="0">
                <a:solidFill>
                  <a:srgbClr val="FF0000"/>
                </a:solidFill>
              </a:rPr>
              <a:t>Algorithm</a:t>
            </a:r>
          </a:p>
          <a:p>
            <a:pPr marL="0" indent="0">
              <a:buNone/>
            </a:pPr>
            <a:endParaRPr lang="en-US" sz="2400" b="1" dirty="0" smtClean="0"/>
          </a:p>
          <a:p>
            <a:pPr marL="457200" indent="-457200">
              <a:buAutoNum type="alphaLcParenR"/>
            </a:pPr>
            <a:r>
              <a:rPr lang="en-US" sz="2400" dirty="0" smtClean="0"/>
              <a:t>Create </a:t>
            </a:r>
            <a:r>
              <a:rPr lang="en-US" sz="2400" dirty="0"/>
              <a:t>a class </a:t>
            </a:r>
            <a:r>
              <a:rPr lang="en-US" sz="2400" dirty="0" smtClean="0"/>
              <a:t>MyAverage</a:t>
            </a:r>
          </a:p>
          <a:p>
            <a:pPr marL="457200" indent="-457200">
              <a:buAutoNum type="alphaLcParenR"/>
            </a:pPr>
            <a:r>
              <a:rPr lang="en-US" sz="2400" dirty="0" smtClean="0"/>
              <a:t>Declare </a:t>
            </a:r>
            <a:r>
              <a:rPr lang="en-US" sz="2400" dirty="0"/>
              <a:t>three double variables namely </a:t>
            </a:r>
            <a:r>
              <a:rPr lang="en-US" sz="2400" b="1" dirty="0"/>
              <a:t>m1, </a:t>
            </a:r>
            <a:r>
              <a:rPr lang="en-US" sz="2400" b="1" dirty="0" smtClean="0"/>
              <a:t>m2, m3 </a:t>
            </a:r>
            <a:r>
              <a:rPr lang="en-US" sz="2400" dirty="0" smtClean="0"/>
              <a:t>for course marks. </a:t>
            </a:r>
          </a:p>
          <a:p>
            <a:pPr marL="457200" indent="-457200">
              <a:buAutoNum type="alphaLcParenR"/>
            </a:pPr>
            <a:r>
              <a:rPr lang="en-US" sz="2400" dirty="0" smtClean="0"/>
              <a:t>Declare two more double data types variables namely </a:t>
            </a:r>
            <a:r>
              <a:rPr lang="en-US" sz="2400" b="1" dirty="0" smtClean="0"/>
              <a:t>total</a:t>
            </a:r>
            <a:r>
              <a:rPr lang="en-US" sz="2400" dirty="0" smtClean="0"/>
              <a:t> and </a:t>
            </a:r>
            <a:r>
              <a:rPr lang="en-US" sz="2400" b="1" dirty="0" smtClean="0"/>
              <a:t>average</a:t>
            </a:r>
            <a:r>
              <a:rPr lang="en-US" sz="2400" dirty="0" smtClean="0"/>
              <a:t> to compute total and average marks.</a:t>
            </a:r>
          </a:p>
          <a:p>
            <a:pPr marL="457200" indent="-457200">
              <a:buFont typeface="Arial" panose="020B0604020202020204" pitchFamily="34" charset="0"/>
              <a:buAutoNum type="alphaLcParenR"/>
            </a:pPr>
            <a:r>
              <a:rPr lang="en-US" sz="2400" dirty="0" smtClean="0"/>
              <a:t>In </a:t>
            </a:r>
            <a:r>
              <a:rPr lang="en-US" sz="2400" dirty="0"/>
              <a:t>main method, create an object of Scanner class. </a:t>
            </a:r>
          </a:p>
          <a:p>
            <a:pPr marL="457200" indent="-457200">
              <a:buAutoNum type="alphaLcParenR"/>
            </a:pPr>
            <a:r>
              <a:rPr lang="en-US" sz="2400" dirty="0" smtClean="0"/>
              <a:t>Read </a:t>
            </a:r>
            <a:r>
              <a:rPr lang="en-US" sz="2400" dirty="0"/>
              <a:t>three course marks from the console. (Use </a:t>
            </a:r>
            <a:r>
              <a:rPr lang="en-US" sz="2400" dirty="0" err="1"/>
              <a:t>nextDouble</a:t>
            </a:r>
            <a:r>
              <a:rPr lang="en-US" sz="2400" dirty="0"/>
              <a:t>()) method of Scanner </a:t>
            </a:r>
            <a:r>
              <a:rPr lang="en-US" sz="2400" dirty="0" smtClean="0"/>
              <a:t>class</a:t>
            </a:r>
          </a:p>
          <a:p>
            <a:pPr marL="457200" indent="-457200">
              <a:buAutoNum type="alphaLcParenR"/>
            </a:pPr>
            <a:r>
              <a:rPr lang="en-US" sz="2400" dirty="0" smtClean="0"/>
              <a:t>Add </a:t>
            </a:r>
            <a:r>
              <a:rPr lang="en-US" sz="2400" dirty="0"/>
              <a:t>these marks into total variable (e.g. total = m1+m2+m3</a:t>
            </a:r>
            <a:r>
              <a:rPr lang="en-US" sz="2400" dirty="0" smtClean="0"/>
              <a:t>)</a:t>
            </a:r>
          </a:p>
          <a:p>
            <a:pPr marL="457200" indent="-457200">
              <a:buAutoNum type="alphaLcParenR"/>
            </a:pPr>
            <a:r>
              <a:rPr lang="en-US" sz="2400" dirty="0" smtClean="0"/>
              <a:t>Compute </a:t>
            </a:r>
            <a:r>
              <a:rPr lang="en-US" sz="2400" dirty="0"/>
              <a:t>average marks (e.g. average = total/3</a:t>
            </a:r>
            <a:r>
              <a:rPr lang="en-US" sz="2400" dirty="0" smtClean="0"/>
              <a:t>)</a:t>
            </a:r>
          </a:p>
          <a:p>
            <a:pPr marL="457200" indent="-457200">
              <a:buAutoNum type="alphaLcParenR"/>
            </a:pPr>
            <a:r>
              <a:rPr lang="en-US" sz="2400" dirty="0" smtClean="0"/>
              <a:t>Print </a:t>
            </a:r>
            <a:r>
              <a:rPr lang="en-US" sz="2400" dirty="0"/>
              <a:t>Total marks and Average marks.</a:t>
            </a:r>
          </a:p>
        </p:txBody>
      </p:sp>
    </p:spTree>
    <p:extLst>
      <p:ext uri="{BB962C8B-B14F-4D97-AF65-F5344CB8AC3E}">
        <p14:creationId xmlns:p14="http://schemas.microsoft.com/office/powerpoint/2010/main" val="211629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0" y="176476"/>
            <a:ext cx="8610600" cy="1293028"/>
          </a:xfrm>
        </p:spPr>
        <p:txBody>
          <a:bodyPr>
            <a:normAutofit/>
          </a:bodyPr>
          <a:lstStyle/>
          <a:p>
            <a:r>
              <a:rPr lang="en-US" sz="2400" dirty="0" smtClean="0">
                <a:solidFill>
                  <a:srgbClr val="FF0000"/>
                </a:solidFill>
              </a:rPr>
              <a:t>Example Programs</a:t>
            </a:r>
            <a:endParaRPr lang="en-US" sz="2400" dirty="0">
              <a:solidFill>
                <a:srgbClr val="FF0000"/>
              </a:solidFill>
            </a:endParaRPr>
          </a:p>
        </p:txBody>
      </p:sp>
      <p:sp>
        <p:nvSpPr>
          <p:cNvPr id="3" name="Content Placeholder 2"/>
          <p:cNvSpPr>
            <a:spLocks noGrp="1"/>
          </p:cNvSpPr>
          <p:nvPr>
            <p:ph idx="1"/>
          </p:nvPr>
        </p:nvSpPr>
        <p:spPr>
          <a:xfrm>
            <a:off x="402770" y="1469504"/>
            <a:ext cx="11397343" cy="4543697"/>
          </a:xfrm>
        </p:spPr>
        <p:txBody>
          <a:bodyPr>
            <a:normAutofit lnSpcReduction="10000"/>
          </a:bodyPr>
          <a:lstStyle/>
          <a:p>
            <a:pPr marL="0" indent="0">
              <a:lnSpc>
                <a:spcPct val="160000"/>
              </a:lnSpc>
              <a:buNone/>
            </a:pPr>
            <a:r>
              <a:rPr lang="en-US" sz="2000" b="1" dirty="0">
                <a:solidFill>
                  <a:srgbClr val="FF0000"/>
                </a:solidFill>
              </a:rPr>
              <a:t>Program </a:t>
            </a:r>
            <a:r>
              <a:rPr lang="en-US" sz="2000" b="1" dirty="0" smtClean="0">
                <a:solidFill>
                  <a:srgbClr val="FF0000"/>
                </a:solidFill>
              </a:rPr>
              <a:t>4.8 : </a:t>
            </a:r>
            <a:r>
              <a:rPr lang="en-US" sz="2000" b="1" dirty="0"/>
              <a:t>Write a java program that reads input a length in </a:t>
            </a:r>
            <a:r>
              <a:rPr lang="en-US" sz="2000" b="1" dirty="0">
                <a:solidFill>
                  <a:srgbClr val="00B050"/>
                </a:solidFill>
              </a:rPr>
              <a:t>feet and inches </a:t>
            </a:r>
            <a:r>
              <a:rPr lang="en-US" sz="2000" b="1" dirty="0"/>
              <a:t>then convert into </a:t>
            </a:r>
            <a:r>
              <a:rPr lang="en-US" sz="2000" b="1" dirty="0">
                <a:solidFill>
                  <a:srgbClr val="00B050"/>
                </a:solidFill>
              </a:rPr>
              <a:t>centimeter</a:t>
            </a:r>
            <a:r>
              <a:rPr lang="en-US" sz="2000" b="1" dirty="0"/>
              <a:t> and print the length in centimeters</a:t>
            </a:r>
            <a:r>
              <a:rPr lang="en-US" sz="2000" b="1" dirty="0" smtClean="0"/>
              <a:t>.</a:t>
            </a:r>
          </a:p>
          <a:p>
            <a:pPr marL="0" indent="0">
              <a:buNone/>
            </a:pPr>
            <a:r>
              <a:rPr lang="en-US" sz="2400" b="1" dirty="0" smtClean="0"/>
              <a:t>Algorithm</a:t>
            </a:r>
          </a:p>
          <a:p>
            <a:pPr marL="457200" indent="-457200">
              <a:buAutoNum type="alphaLcParenR"/>
            </a:pPr>
            <a:r>
              <a:rPr lang="en-US" sz="2400" dirty="0" smtClean="0"/>
              <a:t>Create </a:t>
            </a:r>
            <a:r>
              <a:rPr lang="en-US" sz="2400" dirty="0"/>
              <a:t>a class </a:t>
            </a:r>
            <a:r>
              <a:rPr lang="en-US" sz="2400" dirty="0" err="1"/>
              <a:t>L</a:t>
            </a:r>
            <a:r>
              <a:rPr lang="en-US" sz="2400" dirty="0" err="1" smtClean="0"/>
              <a:t>engthConversion</a:t>
            </a:r>
            <a:r>
              <a:rPr lang="en-US" sz="2400" dirty="0" smtClean="0"/>
              <a:t>.</a:t>
            </a:r>
          </a:p>
          <a:p>
            <a:pPr marL="457200" indent="-457200">
              <a:buAutoNum type="alphaLcParenR"/>
            </a:pPr>
            <a:r>
              <a:rPr lang="en-US" sz="2400" dirty="0" smtClean="0"/>
              <a:t>Read </a:t>
            </a:r>
            <a:r>
              <a:rPr lang="en-US" sz="2400" dirty="0"/>
              <a:t>the length in </a:t>
            </a:r>
            <a:r>
              <a:rPr lang="en-US" sz="2400" b="1" dirty="0"/>
              <a:t>feet</a:t>
            </a:r>
            <a:r>
              <a:rPr lang="en-US" sz="2400" dirty="0"/>
              <a:t> and </a:t>
            </a:r>
            <a:r>
              <a:rPr lang="en-US" sz="2400" b="1" dirty="0"/>
              <a:t>inches</a:t>
            </a:r>
            <a:r>
              <a:rPr lang="en-US" sz="2400" dirty="0" smtClean="0"/>
              <a:t>.</a:t>
            </a:r>
          </a:p>
          <a:p>
            <a:pPr marL="457200" indent="-457200">
              <a:buAutoNum type="alphaLcParenR"/>
            </a:pPr>
            <a:r>
              <a:rPr lang="en-US" sz="2400" dirty="0" smtClean="0"/>
              <a:t>Convert </a:t>
            </a:r>
            <a:r>
              <a:rPr lang="en-US" sz="2400" dirty="0"/>
              <a:t>the length into </a:t>
            </a:r>
            <a:r>
              <a:rPr lang="en-US" sz="2400" b="1" dirty="0"/>
              <a:t>total inches</a:t>
            </a:r>
            <a:r>
              <a:rPr lang="en-US" sz="2400" dirty="0" smtClean="0"/>
              <a:t>.</a:t>
            </a:r>
          </a:p>
          <a:p>
            <a:pPr marL="0" indent="0">
              <a:buNone/>
            </a:pPr>
            <a:r>
              <a:rPr lang="en-US" sz="2400" dirty="0"/>
              <a:t>	</a:t>
            </a:r>
            <a:r>
              <a:rPr lang="en-US" sz="2400" dirty="0" smtClean="0"/>
              <a:t> </a:t>
            </a:r>
            <a:r>
              <a:rPr lang="en-US" sz="2400" dirty="0" smtClean="0">
                <a:solidFill>
                  <a:srgbClr val="FF0000"/>
                </a:solidFill>
              </a:rPr>
              <a:t>total inches </a:t>
            </a:r>
            <a:r>
              <a:rPr lang="en-US" sz="2400" dirty="0">
                <a:solidFill>
                  <a:srgbClr val="FF0000"/>
                </a:solidFill>
              </a:rPr>
              <a:t>= feet * 12 </a:t>
            </a:r>
            <a:r>
              <a:rPr lang="en-US" sz="2400" dirty="0" smtClean="0">
                <a:solidFill>
                  <a:srgbClr val="FF0000"/>
                </a:solidFill>
              </a:rPr>
              <a:t>+ inches</a:t>
            </a:r>
            <a:r>
              <a:rPr lang="en-US" sz="2400" dirty="0"/>
              <a:t>. </a:t>
            </a:r>
            <a:endParaRPr lang="en-US" sz="2400" dirty="0" smtClean="0"/>
          </a:p>
          <a:p>
            <a:pPr marL="0" indent="0">
              <a:buNone/>
            </a:pPr>
            <a:r>
              <a:rPr lang="en-US" sz="2400" dirty="0" smtClean="0"/>
              <a:t>d</a:t>
            </a:r>
            <a:r>
              <a:rPr lang="en-US" sz="2400" dirty="0"/>
              <a:t>) Convert </a:t>
            </a:r>
            <a:r>
              <a:rPr lang="en-US" sz="2400" b="1" dirty="0"/>
              <a:t>total inches</a:t>
            </a:r>
            <a:r>
              <a:rPr lang="en-US" sz="2400" dirty="0"/>
              <a:t> into </a:t>
            </a:r>
            <a:r>
              <a:rPr lang="en-US" sz="2400" b="1" dirty="0"/>
              <a:t>centimeters</a:t>
            </a:r>
            <a:r>
              <a:rPr lang="en-US" sz="2400" dirty="0"/>
              <a:t>. </a:t>
            </a:r>
            <a:endParaRPr lang="en-US" sz="2400" dirty="0" smtClean="0"/>
          </a:p>
          <a:p>
            <a:pPr marL="0" indent="0">
              <a:buNone/>
            </a:pPr>
            <a:r>
              <a:rPr lang="en-US" sz="2400" dirty="0"/>
              <a:t>	</a:t>
            </a:r>
            <a:r>
              <a:rPr lang="en-US" sz="2400" dirty="0" smtClean="0">
                <a:solidFill>
                  <a:srgbClr val="FF0000"/>
                </a:solidFill>
              </a:rPr>
              <a:t>centimeters</a:t>
            </a:r>
            <a:r>
              <a:rPr lang="en-US" sz="2400" dirty="0">
                <a:solidFill>
                  <a:srgbClr val="FF0000"/>
                </a:solidFill>
              </a:rPr>
              <a:t>= total inches *2.54 </a:t>
            </a:r>
            <a:endParaRPr lang="en-US" sz="2400" dirty="0" smtClean="0">
              <a:solidFill>
                <a:srgbClr val="FF0000"/>
              </a:solidFill>
            </a:endParaRPr>
          </a:p>
          <a:p>
            <a:pPr marL="0" indent="0">
              <a:buNone/>
            </a:pPr>
            <a:r>
              <a:rPr lang="en-US" sz="2400" dirty="0" smtClean="0"/>
              <a:t>e</a:t>
            </a:r>
            <a:r>
              <a:rPr lang="en-US" sz="2400" dirty="0"/>
              <a:t>) Print the length in centimeters.</a:t>
            </a:r>
          </a:p>
        </p:txBody>
      </p:sp>
    </p:spTree>
    <p:extLst>
      <p:ext uri="{BB962C8B-B14F-4D97-AF65-F5344CB8AC3E}">
        <p14:creationId xmlns:p14="http://schemas.microsoft.com/office/powerpoint/2010/main" val="4207165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76476"/>
            <a:ext cx="8610600" cy="1293028"/>
          </a:xfrm>
        </p:spPr>
        <p:txBody>
          <a:bodyPr>
            <a:normAutofit/>
          </a:bodyPr>
          <a:lstStyle/>
          <a:p>
            <a:r>
              <a:rPr lang="en-US" sz="3200" dirty="0" smtClean="0"/>
              <a:t>Example Programs</a:t>
            </a:r>
            <a:endParaRPr lang="en-US" sz="3200" dirty="0"/>
          </a:p>
        </p:txBody>
      </p:sp>
      <p:sp>
        <p:nvSpPr>
          <p:cNvPr id="3" name="Content Placeholder 2"/>
          <p:cNvSpPr>
            <a:spLocks noGrp="1"/>
          </p:cNvSpPr>
          <p:nvPr>
            <p:ph idx="1"/>
          </p:nvPr>
        </p:nvSpPr>
        <p:spPr>
          <a:xfrm>
            <a:off x="337456" y="1469504"/>
            <a:ext cx="11397343" cy="4543697"/>
          </a:xfrm>
        </p:spPr>
        <p:txBody>
          <a:bodyPr>
            <a:normAutofit lnSpcReduction="10000"/>
          </a:bodyPr>
          <a:lstStyle/>
          <a:p>
            <a:pPr marL="0" indent="0">
              <a:buNone/>
            </a:pPr>
            <a:r>
              <a:rPr lang="en-US" sz="2000" b="1" dirty="0">
                <a:solidFill>
                  <a:srgbClr val="FF0000"/>
                </a:solidFill>
              </a:rPr>
              <a:t>Program </a:t>
            </a:r>
            <a:r>
              <a:rPr lang="en-US" sz="2000" b="1" dirty="0" smtClean="0">
                <a:solidFill>
                  <a:srgbClr val="FF0000"/>
                </a:solidFill>
              </a:rPr>
              <a:t>4.9: </a:t>
            </a:r>
            <a:r>
              <a:rPr lang="en-US" sz="2000" b="1" dirty="0"/>
              <a:t>Write a java program that inputs number of days and then compute number of years, month's equivalent to number of days. </a:t>
            </a:r>
            <a:endParaRPr lang="en-US" sz="2000" b="1" dirty="0" smtClean="0"/>
          </a:p>
          <a:p>
            <a:pPr marL="0" indent="0">
              <a:buNone/>
            </a:pPr>
            <a:endParaRPr lang="en-US" sz="2000" b="1" dirty="0"/>
          </a:p>
          <a:p>
            <a:pPr marL="0" indent="0">
              <a:buNone/>
            </a:pPr>
            <a:r>
              <a:rPr lang="en-US" sz="2000" b="1" dirty="0" smtClean="0"/>
              <a:t>For </a:t>
            </a:r>
            <a:r>
              <a:rPr lang="en-US" sz="2000" b="1" dirty="0"/>
              <a:t>example</a:t>
            </a:r>
            <a:r>
              <a:rPr lang="en-US" sz="2000" dirty="0"/>
              <a:t>, if the number of days is 690 (input) </a:t>
            </a:r>
            <a:endParaRPr lang="en-US" sz="2000" dirty="0" smtClean="0"/>
          </a:p>
          <a:p>
            <a:pPr marL="0" indent="0">
              <a:buNone/>
            </a:pPr>
            <a:endParaRPr lang="en-US" sz="2000" dirty="0" smtClean="0"/>
          </a:p>
          <a:p>
            <a:pPr marL="0" indent="0">
              <a:buNone/>
            </a:pPr>
            <a:r>
              <a:rPr lang="en-US" sz="2000" dirty="0" smtClean="0"/>
              <a:t>Then </a:t>
            </a:r>
            <a:r>
              <a:rPr lang="en-US" sz="2000" dirty="0"/>
              <a:t>output is as follows </a:t>
            </a:r>
            <a:endParaRPr lang="en-US" sz="2000" dirty="0" smtClean="0"/>
          </a:p>
          <a:p>
            <a:pPr marL="0" indent="0">
              <a:buNone/>
            </a:pPr>
            <a:endParaRPr lang="en-US" sz="2000" dirty="0" smtClean="0"/>
          </a:p>
          <a:p>
            <a:pPr marL="0" indent="0">
              <a:buNone/>
            </a:pPr>
            <a:r>
              <a:rPr lang="en-US" sz="2000" dirty="0" smtClean="0"/>
              <a:t>Years</a:t>
            </a:r>
            <a:r>
              <a:rPr lang="en-US" sz="2000" dirty="0"/>
              <a:t>: 1 </a:t>
            </a:r>
            <a:endParaRPr lang="en-US" sz="2000" dirty="0" smtClean="0"/>
          </a:p>
          <a:p>
            <a:pPr marL="0" indent="0">
              <a:buNone/>
            </a:pPr>
            <a:r>
              <a:rPr lang="en-US" sz="2000" dirty="0" smtClean="0"/>
              <a:t>Months</a:t>
            </a:r>
            <a:r>
              <a:rPr lang="en-US" sz="2000" dirty="0"/>
              <a:t>: 10 </a:t>
            </a:r>
            <a:endParaRPr lang="en-US" sz="2000" dirty="0" smtClean="0"/>
          </a:p>
          <a:p>
            <a:pPr marL="0" indent="0">
              <a:buNone/>
            </a:pPr>
            <a:r>
              <a:rPr lang="en-US" sz="2000" dirty="0" smtClean="0"/>
              <a:t>Days</a:t>
            </a:r>
            <a:r>
              <a:rPr lang="en-US" sz="2000" dirty="0"/>
              <a:t>: 25 </a:t>
            </a:r>
            <a:endParaRPr lang="en-US" sz="2000" dirty="0" smtClean="0"/>
          </a:p>
          <a:p>
            <a:pPr marL="0" indent="0">
              <a:buNone/>
            </a:pPr>
            <a:endParaRPr lang="en-US" sz="2000" dirty="0"/>
          </a:p>
          <a:p>
            <a:pPr marL="0" indent="0">
              <a:buNone/>
            </a:pPr>
            <a:r>
              <a:rPr lang="en-US" sz="2000" b="1" dirty="0" smtClean="0"/>
              <a:t>Note</a:t>
            </a:r>
            <a:r>
              <a:rPr lang="en-US" sz="2000" dirty="0"/>
              <a:t>: Assume a year has 365 days and month has 30 days</a:t>
            </a:r>
            <a:endParaRPr lang="en-US" sz="2400" dirty="0"/>
          </a:p>
        </p:txBody>
      </p:sp>
    </p:spTree>
    <p:extLst>
      <p:ext uri="{BB962C8B-B14F-4D97-AF65-F5344CB8AC3E}">
        <p14:creationId xmlns:p14="http://schemas.microsoft.com/office/powerpoint/2010/main" val="102620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913" y="143886"/>
            <a:ext cx="8610600" cy="1293028"/>
          </a:xfrm>
        </p:spPr>
        <p:txBody>
          <a:bodyPr>
            <a:normAutofit/>
          </a:bodyPr>
          <a:lstStyle/>
          <a:p>
            <a:r>
              <a:rPr lang="en-US" sz="2000" dirty="0">
                <a:solidFill>
                  <a:srgbClr val="FF0000"/>
                </a:solidFill>
              </a:rPr>
              <a:t>Example Programs</a:t>
            </a:r>
          </a:p>
        </p:txBody>
      </p:sp>
      <p:sp>
        <p:nvSpPr>
          <p:cNvPr id="3" name="Content Placeholder 2"/>
          <p:cNvSpPr>
            <a:spLocks noGrp="1"/>
          </p:cNvSpPr>
          <p:nvPr>
            <p:ph idx="1"/>
          </p:nvPr>
        </p:nvSpPr>
        <p:spPr>
          <a:xfrm>
            <a:off x="457200" y="1436914"/>
            <a:ext cx="11495313" cy="4931229"/>
          </a:xfrm>
        </p:spPr>
        <p:txBody>
          <a:bodyPr>
            <a:normAutofit fontScale="92500" lnSpcReduction="10000"/>
          </a:bodyPr>
          <a:lstStyle/>
          <a:p>
            <a:pPr marL="0" indent="0">
              <a:buNone/>
            </a:pPr>
            <a:r>
              <a:rPr lang="en-US" sz="1900" b="1" dirty="0">
                <a:solidFill>
                  <a:srgbClr val="FF0000"/>
                </a:solidFill>
              </a:rPr>
              <a:t>Program 4.9</a:t>
            </a:r>
            <a:r>
              <a:rPr lang="en-US" sz="1900" b="1" dirty="0"/>
              <a:t>: Write a java program that inputs number of days and then compute number of years, month's equivalent to number of days. </a:t>
            </a:r>
          </a:p>
          <a:p>
            <a:pPr marL="0" indent="0" algn="ctr">
              <a:buNone/>
            </a:pPr>
            <a:endParaRPr lang="en-US" b="1" dirty="0" smtClean="0">
              <a:solidFill>
                <a:srgbClr val="FF0000"/>
              </a:solidFill>
            </a:endParaRPr>
          </a:p>
          <a:p>
            <a:pPr marL="0" indent="0" algn="ctr">
              <a:buNone/>
            </a:pPr>
            <a:r>
              <a:rPr lang="en-US" b="1" dirty="0" smtClean="0">
                <a:solidFill>
                  <a:srgbClr val="FF0000"/>
                </a:solidFill>
              </a:rPr>
              <a:t>Algorithm </a:t>
            </a:r>
          </a:p>
          <a:p>
            <a:pPr marL="0" indent="0">
              <a:buNone/>
            </a:pPr>
            <a:r>
              <a:rPr lang="en-US" dirty="0" smtClean="0"/>
              <a:t>a) Create </a:t>
            </a:r>
            <a:r>
              <a:rPr lang="en-US" dirty="0"/>
              <a:t>a class YMD</a:t>
            </a:r>
            <a:r>
              <a:rPr lang="en-US" dirty="0" smtClean="0"/>
              <a:t>.</a:t>
            </a:r>
          </a:p>
          <a:p>
            <a:pPr marL="0" indent="0">
              <a:buNone/>
            </a:pPr>
            <a:r>
              <a:rPr lang="en-US" dirty="0" smtClean="0"/>
              <a:t>b</a:t>
            </a:r>
            <a:r>
              <a:rPr lang="en-US" dirty="0"/>
              <a:t>) Read number of days. </a:t>
            </a:r>
            <a:endParaRPr lang="en-US" dirty="0" smtClean="0"/>
          </a:p>
          <a:p>
            <a:pPr marL="0" indent="0">
              <a:buNone/>
            </a:pPr>
            <a:r>
              <a:rPr lang="en-US" dirty="0" smtClean="0"/>
              <a:t>c</a:t>
            </a:r>
            <a:r>
              <a:rPr lang="en-US" dirty="0"/>
              <a:t>) Compute number of years. (i.e. years= days/365) </a:t>
            </a:r>
            <a:endParaRPr lang="en-US" dirty="0" smtClean="0"/>
          </a:p>
          <a:p>
            <a:pPr marL="0" indent="0">
              <a:buNone/>
            </a:pPr>
            <a:r>
              <a:rPr lang="en-US" dirty="0" smtClean="0"/>
              <a:t>d</a:t>
            </a:r>
            <a:r>
              <a:rPr lang="en-US" dirty="0"/>
              <a:t>) Print number of years. </a:t>
            </a:r>
            <a:endParaRPr lang="en-US" dirty="0" smtClean="0"/>
          </a:p>
          <a:p>
            <a:pPr marL="0" indent="0">
              <a:buNone/>
            </a:pPr>
            <a:r>
              <a:rPr lang="en-US" dirty="0" smtClean="0"/>
              <a:t>e</a:t>
            </a:r>
            <a:r>
              <a:rPr lang="en-US" dirty="0"/>
              <a:t>) Find the remaining days. (i.e. days= days%365). </a:t>
            </a:r>
            <a:endParaRPr lang="en-US" dirty="0" smtClean="0"/>
          </a:p>
          <a:p>
            <a:pPr marL="0" indent="0">
              <a:buNone/>
            </a:pPr>
            <a:r>
              <a:rPr lang="en-US" dirty="0" smtClean="0"/>
              <a:t>f</a:t>
            </a:r>
            <a:r>
              <a:rPr lang="en-US" dirty="0"/>
              <a:t>) Compute number of months from remaining days. (Months=days/30). </a:t>
            </a:r>
            <a:endParaRPr lang="en-US" dirty="0" smtClean="0"/>
          </a:p>
          <a:p>
            <a:pPr marL="0" indent="0">
              <a:buNone/>
            </a:pPr>
            <a:r>
              <a:rPr lang="en-US" dirty="0" smtClean="0"/>
              <a:t>g</a:t>
            </a:r>
            <a:r>
              <a:rPr lang="en-US" dirty="0"/>
              <a:t>) Print number of months. </a:t>
            </a:r>
            <a:endParaRPr lang="en-US" dirty="0" smtClean="0"/>
          </a:p>
          <a:p>
            <a:pPr marL="0" indent="0">
              <a:buNone/>
            </a:pPr>
            <a:r>
              <a:rPr lang="en-US" dirty="0" smtClean="0"/>
              <a:t>h</a:t>
            </a:r>
            <a:r>
              <a:rPr lang="en-US" dirty="0"/>
              <a:t>) Find the remaining days (i.e. days= days%30</a:t>
            </a:r>
            <a:r>
              <a:rPr lang="en-US" dirty="0" smtClean="0"/>
              <a:t>)</a:t>
            </a:r>
          </a:p>
          <a:p>
            <a:pPr marL="0" indent="0">
              <a:buNone/>
            </a:pPr>
            <a:r>
              <a:rPr lang="en-US" dirty="0" err="1" smtClean="0"/>
              <a:t>i</a:t>
            </a:r>
            <a:r>
              <a:rPr lang="en-US" dirty="0"/>
              <a:t>) Print remaining number of days.</a:t>
            </a:r>
          </a:p>
        </p:txBody>
      </p:sp>
    </p:spTree>
    <p:extLst>
      <p:ext uri="{BB962C8B-B14F-4D97-AF65-F5344CB8AC3E}">
        <p14:creationId xmlns:p14="http://schemas.microsoft.com/office/powerpoint/2010/main" val="4022296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771" y="416031"/>
            <a:ext cx="8610600" cy="1293028"/>
          </a:xfrm>
        </p:spPr>
        <p:txBody>
          <a:bodyPr>
            <a:normAutofit/>
          </a:bodyPr>
          <a:lstStyle/>
          <a:p>
            <a:r>
              <a:rPr lang="en-US" sz="2800" b="1" dirty="0" smtClean="0">
                <a:solidFill>
                  <a:srgbClr val="FF0000"/>
                </a:solidFill>
              </a:rPr>
              <a:t>Tasks</a:t>
            </a:r>
            <a:endParaRPr lang="en-US" sz="2800" b="1" dirty="0">
              <a:solidFill>
                <a:srgbClr val="FF0000"/>
              </a:solidFill>
            </a:endParaRPr>
          </a:p>
        </p:txBody>
      </p:sp>
      <p:sp>
        <p:nvSpPr>
          <p:cNvPr id="3" name="Content Placeholder 2"/>
          <p:cNvSpPr>
            <a:spLocks noGrp="1"/>
          </p:cNvSpPr>
          <p:nvPr>
            <p:ph idx="1"/>
          </p:nvPr>
        </p:nvSpPr>
        <p:spPr>
          <a:xfrm>
            <a:off x="349846" y="1385676"/>
            <a:ext cx="11495313" cy="4931229"/>
          </a:xfrm>
        </p:spPr>
        <p:txBody>
          <a:bodyPr>
            <a:normAutofit/>
          </a:bodyPr>
          <a:lstStyle/>
          <a:p>
            <a:pPr marL="0" indent="0">
              <a:buNone/>
            </a:pPr>
            <a:r>
              <a:rPr lang="en-US" sz="2800" b="1" dirty="0">
                <a:solidFill>
                  <a:srgbClr val="FF0000"/>
                </a:solidFill>
              </a:rPr>
              <a:t>Program </a:t>
            </a:r>
            <a:r>
              <a:rPr lang="en-US" sz="2800" b="1" dirty="0" smtClean="0">
                <a:solidFill>
                  <a:srgbClr val="FF0000"/>
                </a:solidFill>
              </a:rPr>
              <a:t>4.10</a:t>
            </a:r>
            <a:r>
              <a:rPr lang="en-US" sz="2800" b="1" dirty="0" smtClean="0"/>
              <a:t>: </a:t>
            </a:r>
            <a:r>
              <a:rPr lang="en-US" sz="2800" b="1" dirty="0"/>
              <a:t>Write a java program to prompt user to input seconds and convert into hours and minutes</a:t>
            </a:r>
            <a:r>
              <a:rPr lang="en-US" sz="2800" b="1" dirty="0" smtClean="0"/>
              <a:t>.</a:t>
            </a:r>
          </a:p>
          <a:p>
            <a:pPr marL="0" indent="0">
              <a:buNone/>
            </a:pPr>
            <a:endParaRPr lang="en-US" sz="2800" b="1" dirty="0"/>
          </a:p>
          <a:p>
            <a:pPr marL="0" indent="0">
              <a:buNone/>
            </a:pPr>
            <a:r>
              <a:rPr lang="en-US" sz="2800" b="1" dirty="0">
                <a:solidFill>
                  <a:srgbClr val="FF0000"/>
                </a:solidFill>
              </a:rPr>
              <a:t>Program </a:t>
            </a:r>
            <a:r>
              <a:rPr lang="en-US" sz="2800" b="1" dirty="0" smtClean="0">
                <a:solidFill>
                  <a:srgbClr val="FF0000"/>
                </a:solidFill>
              </a:rPr>
              <a:t>4.11: </a:t>
            </a:r>
            <a:r>
              <a:rPr lang="en-US" sz="2800" b="1" dirty="0"/>
              <a:t>Write a java program to calculate </a:t>
            </a:r>
            <a:r>
              <a:rPr lang="en-US" sz="2800" b="1" dirty="0" smtClean="0"/>
              <a:t>15% VAT </a:t>
            </a:r>
            <a:r>
              <a:rPr lang="en-US" sz="2800" b="1" dirty="0"/>
              <a:t>on given purchase </a:t>
            </a:r>
            <a:r>
              <a:rPr lang="en-US" sz="2800" b="1" dirty="0" smtClean="0"/>
              <a:t>amount </a:t>
            </a:r>
            <a:r>
              <a:rPr lang="en-US" sz="2800" b="1" dirty="0" smtClean="0">
                <a:solidFill>
                  <a:srgbClr val="00B050"/>
                </a:solidFill>
              </a:rPr>
              <a:t>(example 5200 SAR</a:t>
            </a:r>
            <a:r>
              <a:rPr lang="en-US" sz="2800" b="1" dirty="0" smtClean="0"/>
              <a:t>.)</a:t>
            </a:r>
          </a:p>
          <a:p>
            <a:pPr marL="0" indent="0">
              <a:buNone/>
            </a:pPr>
            <a:endParaRPr lang="en-US" sz="2800" b="1" dirty="0"/>
          </a:p>
          <a:p>
            <a:pPr marL="0" indent="0">
              <a:buNone/>
            </a:pPr>
            <a:r>
              <a:rPr lang="en-US" sz="2800" b="1" dirty="0" smtClean="0">
                <a:solidFill>
                  <a:srgbClr val="FF0000"/>
                </a:solidFill>
              </a:rPr>
              <a:t>Program 4.12</a:t>
            </a:r>
            <a:r>
              <a:rPr lang="en-US" sz="2800" b="1" dirty="0" smtClean="0"/>
              <a:t>: </a:t>
            </a:r>
            <a:r>
              <a:rPr lang="en-US" sz="2800" b="1" dirty="0"/>
              <a:t>Write a program that converts a Fahrenheit degree to Celsius using the formula. </a:t>
            </a:r>
            <a:endParaRPr lang="en-US" sz="2800" b="1" dirty="0" smtClean="0"/>
          </a:p>
          <a:p>
            <a:pPr marL="0" indent="0" algn="ctr">
              <a:buNone/>
            </a:pPr>
            <a:r>
              <a:rPr lang="en-US" sz="2800" b="1" dirty="0" smtClean="0"/>
              <a:t>		</a:t>
            </a:r>
            <a:r>
              <a:rPr lang="en-US" sz="2800" b="1" dirty="0" smtClean="0">
                <a:solidFill>
                  <a:srgbClr val="FF0000"/>
                </a:solidFill>
              </a:rPr>
              <a:t>Celsius = (Fahrenheit – 32 )*5/9</a:t>
            </a:r>
          </a:p>
          <a:p>
            <a:pPr marL="0" indent="0">
              <a:buNone/>
            </a:pPr>
            <a:r>
              <a:rPr lang="en-US" sz="2400" b="1" dirty="0" smtClean="0">
                <a:solidFill>
                  <a:srgbClr val="00B050"/>
                </a:solidFill>
              </a:rPr>
              <a:t>Use scanner method to read Fahrenheit temperature</a:t>
            </a:r>
            <a:endParaRPr lang="en-US" sz="2400" b="1" dirty="0">
              <a:solidFill>
                <a:srgbClr val="00B050"/>
              </a:solidFill>
            </a:endParaRPr>
          </a:p>
        </p:txBody>
      </p:sp>
    </p:spTree>
    <p:extLst>
      <p:ext uri="{BB962C8B-B14F-4D97-AF65-F5344CB8AC3E}">
        <p14:creationId xmlns:p14="http://schemas.microsoft.com/office/powerpoint/2010/main" val="3539664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771" y="416031"/>
            <a:ext cx="8610600" cy="1293028"/>
          </a:xfrm>
        </p:spPr>
        <p:txBody>
          <a:bodyPr>
            <a:normAutofit/>
          </a:bodyPr>
          <a:lstStyle/>
          <a:p>
            <a:r>
              <a:rPr lang="en-US" sz="2800" b="1" dirty="0" smtClean="0">
                <a:solidFill>
                  <a:srgbClr val="FF0000"/>
                </a:solidFill>
              </a:rPr>
              <a:t>Tasks</a:t>
            </a: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6687" y="1425484"/>
                <a:ext cx="11495313" cy="4931229"/>
              </a:xfrm>
            </p:spPr>
            <p:txBody>
              <a:bodyPr>
                <a:normAutofit/>
              </a:bodyPr>
              <a:lstStyle/>
              <a:p>
                <a:r>
                  <a:rPr lang="en-US" sz="2600" b="1" dirty="0" smtClean="0">
                    <a:solidFill>
                      <a:srgbClr val="FF0000"/>
                    </a:solidFill>
                  </a:rPr>
                  <a:t>Program 4.13</a:t>
                </a:r>
                <a:r>
                  <a:rPr lang="en-US" sz="2600" b="1" dirty="0" smtClean="0"/>
                  <a:t> Write </a:t>
                </a:r>
                <a:r>
                  <a:rPr lang="en-US" sz="2600" b="1" dirty="0"/>
                  <a:t>a java program to evaluate the following expression and print the output.</a:t>
                </a:r>
                <a:endParaRPr lang="en-US" sz="2600" dirty="0"/>
              </a:p>
              <a:p>
                <a:pPr marL="0" indent="0">
                  <a:buNone/>
                </a:pPr>
                <a:r>
                  <a:rPr lang="en-US" i="1" dirty="0" smtClean="0"/>
                  <a:t>          (</a:t>
                </a:r>
                <a:r>
                  <a:rPr lang="en-US" i="1" dirty="0"/>
                  <a:t>use scanner object methods to read the values from console)</a:t>
                </a:r>
                <a:endParaRPr lang="en-US" dirty="0"/>
              </a:p>
              <a:p>
                <a:pPr marL="514350" lvl="0" indent="-514350">
                  <a:buFont typeface="+mj-lt"/>
                  <a:buAutoNum type="arabicPeriod"/>
                </a:pP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𝑏</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𝑏</m:t>
                            </m:r>
                          </m:e>
                          <m:sup>
                            <m:r>
                              <a:rPr lang="en-US" sz="2800" i="1">
                                <a:latin typeface="Cambria Math" panose="02040503050406030204" pitchFamily="18" charset="0"/>
                              </a:rPr>
                              <m:t>2</m:t>
                            </m:r>
                          </m:sup>
                        </m:sSup>
                        <m:r>
                          <a:rPr lang="en-US" sz="2800" i="1">
                            <a:latin typeface="Cambria Math" panose="02040503050406030204" pitchFamily="18" charset="0"/>
                          </a:rPr>
                          <m:t>−4</m:t>
                        </m:r>
                        <m:r>
                          <a:rPr lang="en-US" sz="2800" i="1">
                            <a:latin typeface="Cambria Math" panose="02040503050406030204" pitchFamily="18" charset="0"/>
                          </a:rPr>
                          <m:t>𝑎𝑐</m:t>
                        </m:r>
                      </m:num>
                      <m:den>
                        <m:r>
                          <a:rPr lang="en-US" sz="2800" i="1">
                            <a:latin typeface="Cambria Math" panose="02040503050406030204" pitchFamily="18" charset="0"/>
                          </a:rPr>
                          <m:t>2</m:t>
                        </m:r>
                        <m:r>
                          <a:rPr lang="en-US" sz="2800" i="1">
                            <a:latin typeface="Cambria Math" panose="02040503050406030204" pitchFamily="18" charset="0"/>
                          </a:rPr>
                          <m:t>𝑎</m:t>
                        </m:r>
                      </m:den>
                    </m:f>
                  </m:oMath>
                </a14:m>
                <a:r>
                  <a:rPr lang="en-US" sz="2800" dirty="0" smtClean="0"/>
                  <a:t> </a:t>
                </a:r>
                <a:r>
                  <a:rPr lang="en-US" sz="2800" dirty="0" smtClean="0">
                    <a:solidFill>
                      <a:srgbClr val="FF0000"/>
                    </a:solidFill>
                    <a:sym typeface="Wingdings" panose="05000000000000000000" pitchFamily="2" charset="2"/>
                  </a:rPr>
                  <a:t> (-b + b*b – 4*a*c)/(2*a)</a:t>
                </a:r>
                <a:endParaRPr lang="en-US" sz="2800" dirty="0">
                  <a:solidFill>
                    <a:srgbClr val="FF0000"/>
                  </a:solidFill>
                </a:endParaRPr>
              </a:p>
              <a:p>
                <a:pPr marL="514350" lvl="0" indent="-514350">
                  <a:buFont typeface="+mj-lt"/>
                  <a:buAutoNum type="arabicPeriod"/>
                </a:pP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 </m:t>
                    </m:r>
                    <m:f>
                      <m:fPr>
                        <m:type m:val="skw"/>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3</m:t>
                            </m:r>
                          </m:sup>
                        </m:sSup>
                        <m:r>
                          <a:rPr lang="en-US" sz="2800" i="1">
                            <a:latin typeface="Cambria Math" panose="02040503050406030204" pitchFamily="18" charset="0"/>
                          </a:rPr>
                          <m:t>+2</m:t>
                        </m:r>
                        <m:r>
                          <a:rPr lang="en-US" sz="2800" i="1">
                            <a:latin typeface="Cambria Math" panose="02040503050406030204" pitchFamily="18" charset="0"/>
                          </a:rPr>
                          <m:t>𝑦</m:t>
                        </m:r>
                      </m:num>
                      <m:den>
                        <m:r>
                          <a:rPr lang="en-US" sz="2800" i="1">
                            <a:latin typeface="Cambria Math" panose="02040503050406030204" pitchFamily="18" charset="0"/>
                          </a:rPr>
                          <m:t>1.5</m:t>
                        </m:r>
                      </m:den>
                    </m:f>
                    <m:r>
                      <a:rPr lang="en-US" sz="2800" i="1">
                        <a:latin typeface="Cambria Math" panose="02040503050406030204" pitchFamily="18" charset="0"/>
                      </a:rPr>
                      <m:t>+6</m:t>
                    </m:r>
                  </m:oMath>
                </a14:m>
                <a:r>
                  <a:rPr lang="en-US" sz="2800" dirty="0" smtClean="0"/>
                  <a:t>  </a:t>
                </a:r>
                <a:r>
                  <a:rPr lang="en-US" sz="2800" dirty="0" smtClean="0">
                    <a:solidFill>
                      <a:srgbClr val="FF0000"/>
                    </a:solidFill>
                    <a:sym typeface="Wingdings" panose="05000000000000000000" pitchFamily="2" charset="2"/>
                  </a:rPr>
                  <a:t>   x*x*x + (2*y/1.5) + 6 </a:t>
                </a:r>
                <a:r>
                  <a:rPr lang="en-US" sz="2800" dirty="0">
                    <a:solidFill>
                      <a:srgbClr val="FF0000"/>
                    </a:solidFill>
                  </a:rPr>
                  <a:t> </a:t>
                </a:r>
              </a:p>
              <a:p>
                <a:pPr marL="514350" indent="-514350">
                  <a:buFont typeface="+mj-lt"/>
                  <a:buAutoNum type="arabicPeriod"/>
                </a:pPr>
                <a:endParaRPr lang="en-US" sz="2800" dirty="0"/>
              </a:p>
              <a:p>
                <a:pPr marL="0" lvl="0" indent="0">
                  <a:buNone/>
                </a:pPr>
                <a:r>
                  <a:rPr lang="en-US" sz="2800" dirty="0" smtClean="0"/>
                  <a:t>3. </a:t>
                </a:r>
                <a14:m>
                  <m:oMath xmlns:m="http://schemas.openxmlformats.org/officeDocument/2006/math">
                    <m:r>
                      <a:rPr lang="en-US" sz="2800" i="1">
                        <a:latin typeface="Cambria Math" panose="02040503050406030204" pitchFamily="18" charset="0"/>
                      </a:rPr>
                      <m:t>𝑟</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+3</m:t>
                        </m:r>
                        <m:r>
                          <a:rPr lang="en-US" sz="2800" i="1">
                            <a:latin typeface="Cambria Math" panose="02040503050406030204" pitchFamily="18" charset="0"/>
                          </a:rPr>
                          <m:t>𝑦</m:t>
                        </m:r>
                        <m:r>
                          <a:rPr lang="en-US" sz="2800" i="1">
                            <a:latin typeface="Cambria Math" panose="02040503050406030204" pitchFamily="18" charset="0"/>
                          </a:rPr>
                          <m:t>+4</m:t>
                        </m:r>
                        <m:r>
                          <a:rPr lang="en-US" sz="2800" i="1">
                            <a:latin typeface="Cambria Math" panose="02040503050406030204" pitchFamily="18" charset="0"/>
                          </a:rPr>
                          <m:t>𝑧</m:t>
                        </m:r>
                      </m:num>
                      <m:den>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2</m:t>
                            </m:r>
                          </m:sup>
                        </m:sSup>
                      </m:den>
                    </m:f>
                  </m:oMath>
                </a14:m>
                <a:r>
                  <a:rPr lang="en-US" sz="2800" dirty="0" smtClean="0"/>
                  <a:t>   </a:t>
                </a:r>
                <a:r>
                  <a:rPr lang="en-US" sz="2800" dirty="0" smtClean="0">
                    <a:solidFill>
                      <a:srgbClr val="FF0000"/>
                    </a:solidFill>
                    <a:sym typeface="Wingdings" panose="05000000000000000000" pitchFamily="2" charset="2"/>
                  </a:rPr>
                  <a:t> </a:t>
                </a:r>
                <a:r>
                  <a:rPr lang="en-US" sz="2800" dirty="0">
                    <a:solidFill>
                      <a:srgbClr val="FF0000"/>
                    </a:solidFill>
                  </a:rPr>
                  <a:t> </a:t>
                </a:r>
                <a:r>
                  <a:rPr lang="en-US" sz="2800" dirty="0" smtClean="0">
                    <a:solidFill>
                      <a:srgbClr val="FF0000"/>
                    </a:solidFill>
                  </a:rPr>
                  <a:t>(2*x + 3*y + 4*z)/(n*n)</a:t>
                </a:r>
                <a:endParaRPr lang="en-US" sz="2800" dirty="0">
                  <a:solidFill>
                    <a:srgbClr val="FF0000"/>
                  </a:solidFill>
                </a:endParaRPr>
              </a:p>
              <a:p>
                <a:pPr marL="0" indent="0">
                  <a:buNone/>
                </a:pPr>
                <a:endParaRPr lang="en-US" sz="28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6687" y="1425484"/>
                <a:ext cx="11495313" cy="4931229"/>
              </a:xfrm>
              <a:blipFill rotWithShape="0">
                <a:blip r:embed="rId2"/>
                <a:stretch>
                  <a:fillRect l="-1060" t="-1854"/>
                </a:stretch>
              </a:blipFill>
            </p:spPr>
            <p:txBody>
              <a:bodyPr/>
              <a:lstStyle/>
              <a:p>
                <a:r>
                  <a:rPr lang="en-US">
                    <a:noFill/>
                  </a:rPr>
                  <a:t> </a:t>
                </a:r>
              </a:p>
            </p:txBody>
          </p:sp>
        </mc:Fallback>
      </mc:AlternateContent>
    </p:spTree>
    <p:extLst>
      <p:ext uri="{BB962C8B-B14F-4D97-AF65-F5344CB8AC3E}">
        <p14:creationId xmlns:p14="http://schemas.microsoft.com/office/powerpoint/2010/main" val="233090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771" y="416031"/>
            <a:ext cx="8610600" cy="1293028"/>
          </a:xfrm>
        </p:spPr>
        <p:txBody>
          <a:bodyPr>
            <a:normAutofit/>
          </a:bodyPr>
          <a:lstStyle/>
          <a:p>
            <a:r>
              <a:rPr lang="en-US" sz="2800" b="1" dirty="0" smtClean="0">
                <a:solidFill>
                  <a:srgbClr val="FF0000"/>
                </a:solidFill>
              </a:rPr>
              <a:t>Tasks</a:t>
            </a:r>
            <a:endParaRPr lang="en-US" sz="2800" b="1" dirty="0">
              <a:solidFill>
                <a:srgbClr val="FF0000"/>
              </a:solidFill>
            </a:endParaRPr>
          </a:p>
        </p:txBody>
      </p:sp>
      <p:sp>
        <p:nvSpPr>
          <p:cNvPr id="3" name="Content Placeholder 2"/>
          <p:cNvSpPr>
            <a:spLocks noGrp="1"/>
          </p:cNvSpPr>
          <p:nvPr>
            <p:ph idx="1"/>
          </p:nvPr>
        </p:nvSpPr>
        <p:spPr>
          <a:xfrm>
            <a:off x="696687" y="1425484"/>
            <a:ext cx="11495313" cy="4931229"/>
          </a:xfrm>
        </p:spPr>
        <p:txBody>
          <a:bodyPr>
            <a:normAutofit/>
          </a:bodyPr>
          <a:lstStyle/>
          <a:p>
            <a:r>
              <a:rPr lang="en-US" sz="2600" b="1" dirty="0" smtClean="0">
                <a:solidFill>
                  <a:srgbClr val="FF0000"/>
                </a:solidFill>
              </a:rPr>
              <a:t>Program 4.14</a:t>
            </a:r>
            <a:r>
              <a:rPr lang="en-US" sz="2600" b="1" dirty="0" smtClean="0"/>
              <a:t> Write </a:t>
            </a:r>
            <a:r>
              <a:rPr lang="en-US" sz="2600" b="1" dirty="0"/>
              <a:t>a java program to </a:t>
            </a:r>
            <a:r>
              <a:rPr lang="en-US" sz="2600" b="1" dirty="0" smtClean="0"/>
              <a:t>convert weight from pound </a:t>
            </a:r>
            <a:r>
              <a:rPr lang="en-US" sz="2600" b="1" dirty="0"/>
              <a:t>(</a:t>
            </a:r>
            <a:r>
              <a:rPr lang="en-US" sz="2600" b="1" dirty="0" err="1"/>
              <a:t>lb</a:t>
            </a:r>
            <a:r>
              <a:rPr lang="en-US" sz="2600" b="1" dirty="0"/>
              <a:t>) </a:t>
            </a:r>
            <a:r>
              <a:rPr lang="en-US" sz="2600" b="1" dirty="0" smtClean="0"/>
              <a:t>to weight in kilogram (kg) using the given formula.</a:t>
            </a:r>
          </a:p>
          <a:p>
            <a:pPr marL="0" indent="0">
              <a:buNone/>
            </a:pPr>
            <a:endParaRPr lang="en-US" sz="2600" dirty="0"/>
          </a:p>
          <a:p>
            <a:pPr marL="0" indent="0">
              <a:buNone/>
            </a:pPr>
            <a:r>
              <a:rPr lang="en-US" i="1" dirty="0" smtClean="0"/>
              <a:t>          (</a:t>
            </a:r>
            <a:r>
              <a:rPr lang="en-US" i="1" dirty="0"/>
              <a:t>use scanner object methods to read the values from console)</a:t>
            </a:r>
            <a:endParaRPr lang="en-US" dirty="0"/>
          </a:p>
          <a:p>
            <a:pPr marL="0" lvl="0" indent="0">
              <a:buNone/>
            </a:pPr>
            <a:endParaRPr lang="en-US" sz="2800" b="1" dirty="0">
              <a:solidFill>
                <a:srgbClr val="FF0000"/>
              </a:solidFill>
            </a:endParaRPr>
          </a:p>
        </p:txBody>
      </p:sp>
      <p:sp>
        <p:nvSpPr>
          <p:cNvPr id="4" name="Rectangle 3"/>
          <p:cNvSpPr/>
          <p:nvPr/>
        </p:nvSpPr>
        <p:spPr>
          <a:xfrm>
            <a:off x="4277317" y="3491048"/>
            <a:ext cx="3352800" cy="8001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Weight (kg) = weight (</a:t>
            </a:r>
            <a:r>
              <a:rPr lang="en-US" sz="1600" dirty="0" err="1">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lb</a:t>
            </a:r>
            <a:r>
              <a:rPr lang="en-US" sz="16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2.2</a:t>
            </a:r>
            <a:endParaRPr lang="en-US" sz="16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390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7" y="3083030"/>
            <a:ext cx="8610600" cy="1293028"/>
          </a:xfrm>
        </p:spPr>
        <p:txBody>
          <a:bodyPr>
            <a:noAutofit/>
          </a:bodyPr>
          <a:lstStyle/>
          <a:p>
            <a:pPr algn="ctr"/>
            <a:r>
              <a:rPr lang="en-US" sz="5400" dirty="0"/>
              <a:t>ANY QUESTIONS</a:t>
            </a:r>
            <a:br>
              <a:rPr lang="en-US" sz="5400" dirty="0"/>
            </a:br>
            <a:endParaRPr lang="en-US" sz="5400" dirty="0"/>
          </a:p>
        </p:txBody>
      </p:sp>
    </p:spTree>
    <p:extLst>
      <p:ext uri="{BB962C8B-B14F-4D97-AF65-F5344CB8AC3E}">
        <p14:creationId xmlns:p14="http://schemas.microsoft.com/office/powerpoint/2010/main" val="236161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Java Operators</a:t>
            </a:r>
            <a:endParaRPr lang="en-US" b="1" dirty="0">
              <a:solidFill>
                <a:srgbClr val="FF0000"/>
              </a:solidFill>
            </a:endParaRPr>
          </a:p>
        </p:txBody>
      </p:sp>
      <p:sp>
        <p:nvSpPr>
          <p:cNvPr id="3" name="Content Placeholder 2"/>
          <p:cNvSpPr>
            <a:spLocks noGrp="1"/>
          </p:cNvSpPr>
          <p:nvPr>
            <p:ph idx="1"/>
          </p:nvPr>
        </p:nvSpPr>
        <p:spPr>
          <a:xfrm>
            <a:off x="685800" y="2194561"/>
            <a:ext cx="10621852" cy="2853958"/>
          </a:xfrm>
        </p:spPr>
        <p:txBody>
          <a:bodyPr>
            <a:normAutofit fontScale="92500" lnSpcReduction="20000"/>
          </a:bodyPr>
          <a:lstStyle/>
          <a:p>
            <a:pPr marL="514350" indent="-514350" algn="just">
              <a:buFont typeface="+mj-lt"/>
              <a:buAutoNum type="arabicPeriod"/>
            </a:pPr>
            <a:r>
              <a:rPr lang="en-US" sz="3200" dirty="0" smtClean="0"/>
              <a:t>Arithmetic Operators</a:t>
            </a:r>
          </a:p>
          <a:p>
            <a:pPr marL="514350" indent="-514350" algn="just">
              <a:buFont typeface="+mj-lt"/>
              <a:buAutoNum type="arabicPeriod"/>
            </a:pPr>
            <a:r>
              <a:rPr lang="en-US" sz="3200" dirty="0" smtClean="0"/>
              <a:t>Increment/Decrement operators</a:t>
            </a:r>
          </a:p>
          <a:p>
            <a:pPr marL="514350" indent="-514350" algn="just">
              <a:buFont typeface="+mj-lt"/>
              <a:buAutoNum type="arabicPeriod"/>
            </a:pPr>
            <a:r>
              <a:rPr lang="en-US" sz="3200" dirty="0" smtClean="0"/>
              <a:t>Relational operators</a:t>
            </a:r>
          </a:p>
          <a:p>
            <a:pPr marL="514350" indent="-514350" algn="just">
              <a:buFont typeface="+mj-lt"/>
              <a:buAutoNum type="arabicPeriod"/>
            </a:pPr>
            <a:r>
              <a:rPr lang="en-US" sz="3200" dirty="0" smtClean="0"/>
              <a:t>Logical operators</a:t>
            </a:r>
          </a:p>
          <a:p>
            <a:pPr marL="514350" indent="-514350" algn="just">
              <a:buFont typeface="+mj-lt"/>
              <a:buAutoNum type="arabicPeriod"/>
            </a:pPr>
            <a:r>
              <a:rPr lang="en-US" sz="3200" dirty="0" smtClean="0"/>
              <a:t>Conditional Operator</a:t>
            </a:r>
          </a:p>
          <a:p>
            <a:pPr marL="514350" indent="-514350" algn="just">
              <a:buFont typeface="+mj-lt"/>
              <a:buAutoNum type="arabicPeriod"/>
            </a:pPr>
            <a:r>
              <a:rPr lang="en-US" sz="3200" dirty="0" smtClean="0"/>
              <a:t>Assignment Operator</a:t>
            </a:r>
          </a:p>
          <a:p>
            <a:pPr marL="514350" indent="-514350" algn="just">
              <a:buFont typeface="+mj-lt"/>
              <a:buAutoNum type="arabicPeriod"/>
            </a:pPr>
            <a:endParaRPr lang="en-US" sz="3200" dirty="0"/>
          </a:p>
        </p:txBody>
      </p:sp>
    </p:spTree>
    <p:extLst>
      <p:ext uri="{BB962C8B-B14F-4D97-AF65-F5344CB8AC3E}">
        <p14:creationId xmlns:p14="http://schemas.microsoft.com/office/powerpoint/2010/main" val="365426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1. Arithmetic operators</a:t>
            </a:r>
            <a:endParaRPr lang="en-US" sz="3200" dirty="0">
              <a:solidFill>
                <a:srgbClr val="FF0000"/>
              </a:solidFill>
            </a:endParaRPr>
          </a:p>
        </p:txBody>
      </p:sp>
      <p:sp>
        <p:nvSpPr>
          <p:cNvPr id="3" name="Content Placeholder 2"/>
          <p:cNvSpPr>
            <a:spLocks noGrp="1"/>
          </p:cNvSpPr>
          <p:nvPr>
            <p:ph idx="1"/>
          </p:nvPr>
        </p:nvSpPr>
        <p:spPr/>
        <p:txBody>
          <a:bodyPr/>
          <a:lstStyle/>
          <a:p>
            <a:r>
              <a:rPr lang="en-US" b="1" dirty="0" smtClean="0"/>
              <a:t>Arithmetic </a:t>
            </a:r>
            <a:r>
              <a:rPr lang="en-US" b="1" dirty="0"/>
              <a:t>Operators: </a:t>
            </a:r>
            <a:r>
              <a:rPr lang="en-US" dirty="0"/>
              <a:t>It is a binary operator which takes two operands</a:t>
            </a:r>
            <a:r>
              <a:rPr lang="en-US" b="1" dirty="0"/>
              <a:t>. </a:t>
            </a:r>
            <a:endParaRPr lang="en-US" b="1"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1459247"/>
              </p:ext>
            </p:extLst>
          </p:nvPr>
        </p:nvGraphicFramePr>
        <p:xfrm>
          <a:off x="1906073" y="2717441"/>
          <a:ext cx="7701567" cy="3354911"/>
        </p:xfrm>
        <a:graphic>
          <a:graphicData uri="http://schemas.openxmlformats.org/drawingml/2006/table">
            <a:tbl>
              <a:tblPr firstRow="1" bandRow="1">
                <a:tableStyleId>{21E4AEA4-8DFA-4A89-87EB-49C32662AFE0}</a:tableStyleId>
              </a:tblPr>
              <a:tblGrid>
                <a:gridCol w="1416676">
                  <a:extLst>
                    <a:ext uri="{9D8B030D-6E8A-4147-A177-3AD203B41FA5}">
                      <a16:colId xmlns:a16="http://schemas.microsoft.com/office/drawing/2014/main" val="20000"/>
                    </a:ext>
                  </a:extLst>
                </a:gridCol>
                <a:gridCol w="4211392">
                  <a:extLst>
                    <a:ext uri="{9D8B030D-6E8A-4147-A177-3AD203B41FA5}">
                      <a16:colId xmlns:a16="http://schemas.microsoft.com/office/drawing/2014/main" val="20001"/>
                    </a:ext>
                  </a:extLst>
                </a:gridCol>
                <a:gridCol w="2073499">
                  <a:extLst>
                    <a:ext uri="{9D8B030D-6E8A-4147-A177-3AD203B41FA5}">
                      <a16:colId xmlns:a16="http://schemas.microsoft.com/office/drawing/2014/main" val="20002"/>
                    </a:ext>
                  </a:extLst>
                </a:gridCol>
              </a:tblGrid>
              <a:tr h="400250">
                <a:tc>
                  <a:txBody>
                    <a:bodyPr/>
                    <a:lstStyle/>
                    <a:p>
                      <a:r>
                        <a:rPr lang="en-US" dirty="0" smtClean="0"/>
                        <a:t>Operator</a:t>
                      </a:r>
                      <a:r>
                        <a:rPr lang="en-US" baseline="0" dirty="0" smtClean="0"/>
                        <a:t> </a:t>
                      </a:r>
                      <a:endParaRPr lang="en-US" dirty="0"/>
                    </a:p>
                  </a:txBody>
                  <a:tcPr/>
                </a:tc>
                <a:tc>
                  <a:txBody>
                    <a:bodyPr/>
                    <a:lstStyle/>
                    <a:p>
                      <a:r>
                        <a:rPr lang="en-US" dirty="0" smtClean="0"/>
                        <a:t>Expression</a:t>
                      </a:r>
                      <a:endParaRPr lang="en-US" dirty="0"/>
                    </a:p>
                  </a:txBody>
                  <a:tcPr/>
                </a:tc>
                <a:tc>
                  <a:txBody>
                    <a:bodyPr/>
                    <a:lstStyle/>
                    <a:p>
                      <a:r>
                        <a:rPr lang="en-US" dirty="0" smtClean="0"/>
                        <a:t>Meaning</a:t>
                      </a:r>
                      <a:endParaRPr lang="en-US" dirty="0"/>
                    </a:p>
                  </a:txBody>
                  <a:tcPr/>
                </a:tc>
                <a:extLst>
                  <a:ext uri="{0D108BD9-81ED-4DB2-BD59-A6C34878D82A}">
                    <a16:rowId xmlns:a16="http://schemas.microsoft.com/office/drawing/2014/main" val="10000"/>
                  </a:ext>
                </a:extLst>
              </a:tr>
              <a:tr h="433605">
                <a:tc>
                  <a:txBody>
                    <a:bodyPr/>
                    <a:lstStyle/>
                    <a:p>
                      <a:pPr algn="ctr"/>
                      <a:r>
                        <a:rPr lang="en-US" sz="2800" u="none" strike="noStrike" baseline="0" dirty="0" smtClean="0"/>
                        <a:t>+</a:t>
                      </a:r>
                      <a:endParaRPr lang="en-US" sz="28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 5 + 3 = 8</a:t>
                      </a:r>
                      <a:endParaRPr lang="en-US" sz="20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Addition</a:t>
                      </a:r>
                      <a:endParaRPr lang="en-US" sz="2000" b="0" i="0" u="none" strike="noStrike" baseline="0" dirty="0" smtClean="0">
                        <a:solidFill>
                          <a:srgbClr val="000000"/>
                        </a:solidFill>
                        <a:latin typeface="Arial Black" panose="020B0A04020102020204" pitchFamily="34" charset="0"/>
                      </a:endParaRPr>
                    </a:p>
                  </a:txBody>
                  <a:tcPr/>
                </a:tc>
                <a:extLst>
                  <a:ext uri="{0D108BD9-81ED-4DB2-BD59-A6C34878D82A}">
                    <a16:rowId xmlns:a16="http://schemas.microsoft.com/office/drawing/2014/main" val="10001"/>
                  </a:ext>
                </a:extLst>
              </a:tr>
              <a:tr h="433605">
                <a:tc>
                  <a:txBody>
                    <a:bodyPr/>
                    <a:lstStyle/>
                    <a:p>
                      <a:pPr algn="ctr"/>
                      <a:r>
                        <a:rPr lang="en-US" sz="2800" u="none" strike="noStrike" baseline="0" dirty="0" smtClean="0"/>
                        <a:t>-</a:t>
                      </a:r>
                      <a:endParaRPr lang="en-US" sz="28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5-3  = 2</a:t>
                      </a:r>
                      <a:endParaRPr lang="en-US" sz="20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Subtraction</a:t>
                      </a:r>
                      <a:endParaRPr lang="en-US" sz="2000" b="0" i="0" u="none" strike="noStrike" baseline="0" dirty="0" smtClean="0">
                        <a:solidFill>
                          <a:srgbClr val="000000"/>
                        </a:solidFill>
                        <a:latin typeface="Arial Black" panose="020B0A04020102020204" pitchFamily="34" charset="0"/>
                      </a:endParaRPr>
                    </a:p>
                  </a:txBody>
                  <a:tcPr/>
                </a:tc>
                <a:extLst>
                  <a:ext uri="{0D108BD9-81ED-4DB2-BD59-A6C34878D82A}">
                    <a16:rowId xmlns:a16="http://schemas.microsoft.com/office/drawing/2014/main" val="10002"/>
                  </a:ext>
                </a:extLst>
              </a:tr>
              <a:tr h="433605">
                <a:tc>
                  <a:txBody>
                    <a:bodyPr/>
                    <a:lstStyle/>
                    <a:p>
                      <a:pPr algn="ctr"/>
                      <a:r>
                        <a:rPr lang="en-US" sz="2800" u="none" strike="noStrike" baseline="0" dirty="0" smtClean="0"/>
                        <a:t>*</a:t>
                      </a:r>
                      <a:endParaRPr lang="en-US" sz="28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5*3  = 15</a:t>
                      </a:r>
                      <a:endParaRPr lang="en-US" sz="20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Multiplication</a:t>
                      </a:r>
                      <a:endParaRPr lang="en-US" sz="2000" b="0" i="0" u="none" strike="noStrike" baseline="0" dirty="0" smtClean="0">
                        <a:solidFill>
                          <a:srgbClr val="000000"/>
                        </a:solidFill>
                        <a:latin typeface="Arial Black" panose="020B0A04020102020204" pitchFamily="34" charset="0"/>
                      </a:endParaRPr>
                    </a:p>
                  </a:txBody>
                  <a:tcPr/>
                </a:tc>
                <a:extLst>
                  <a:ext uri="{0D108BD9-81ED-4DB2-BD59-A6C34878D82A}">
                    <a16:rowId xmlns:a16="http://schemas.microsoft.com/office/drawing/2014/main" val="10003"/>
                  </a:ext>
                </a:extLst>
              </a:tr>
              <a:tr h="633034">
                <a:tc>
                  <a:txBody>
                    <a:bodyPr/>
                    <a:lstStyle/>
                    <a:p>
                      <a:pPr algn="ctr"/>
                      <a:r>
                        <a:rPr lang="en-US" sz="2800" u="none" strike="noStrike" baseline="0" dirty="0" smtClean="0"/>
                        <a:t>/</a:t>
                      </a:r>
                      <a:endParaRPr lang="en-US" sz="2800" b="0" i="0" u="none" strike="noStrike" baseline="0" dirty="0" smtClean="0">
                        <a:solidFill>
                          <a:srgbClr val="000000"/>
                        </a:solidFill>
                        <a:latin typeface="Arial Black" panose="020B0A040201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strike="noStrike" baseline="0" dirty="0" smtClean="0"/>
                        <a:t>5/3  =1 (</a:t>
                      </a:r>
                      <a:r>
                        <a:rPr lang="en-US" sz="2000" u="none" strike="noStrike" kern="1200" baseline="0" dirty="0" smtClean="0"/>
                        <a:t>quotient)</a:t>
                      </a:r>
                      <a:endParaRPr lang="en-US" sz="20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Division</a:t>
                      </a:r>
                      <a:endParaRPr lang="en-US" sz="2000" b="0" i="0" u="none" strike="noStrike" baseline="0" dirty="0" smtClean="0">
                        <a:solidFill>
                          <a:srgbClr val="000000"/>
                        </a:solidFill>
                        <a:latin typeface="Arial Black" panose="020B0A04020102020204" pitchFamily="34" charset="0"/>
                      </a:endParaRPr>
                    </a:p>
                  </a:txBody>
                  <a:tcPr/>
                </a:tc>
                <a:extLst>
                  <a:ext uri="{0D108BD9-81ED-4DB2-BD59-A6C34878D82A}">
                    <a16:rowId xmlns:a16="http://schemas.microsoft.com/office/drawing/2014/main" val="10004"/>
                  </a:ext>
                </a:extLst>
              </a:tr>
              <a:tr h="767147">
                <a:tc>
                  <a:txBody>
                    <a:bodyPr/>
                    <a:lstStyle/>
                    <a:p>
                      <a:pPr algn="ctr"/>
                      <a:r>
                        <a:rPr lang="en-US" sz="2800" u="none" strike="noStrike" baseline="0" dirty="0" smtClean="0"/>
                        <a:t>%</a:t>
                      </a:r>
                      <a:endParaRPr lang="en-US" sz="28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5%3 = 2 (remainder)</a:t>
                      </a:r>
                      <a:endParaRPr lang="en-US" sz="2000" b="0" i="0" u="none" strike="noStrike" baseline="0" dirty="0" smtClean="0">
                        <a:solidFill>
                          <a:srgbClr val="000000"/>
                        </a:solidFill>
                        <a:latin typeface="Arial Black" panose="020B0A04020102020204" pitchFamily="34" charset="0"/>
                      </a:endParaRPr>
                    </a:p>
                  </a:txBody>
                  <a:tcPr/>
                </a:tc>
                <a:tc>
                  <a:txBody>
                    <a:bodyPr/>
                    <a:lstStyle/>
                    <a:p>
                      <a:r>
                        <a:rPr lang="en-US" sz="2000" u="none" strike="noStrike" baseline="0" dirty="0" smtClean="0"/>
                        <a:t>Modulus</a:t>
                      </a:r>
                      <a:endParaRPr lang="en-US" sz="2000" b="0" i="0" u="none" strike="noStrike" baseline="0" dirty="0" smtClean="0">
                        <a:solidFill>
                          <a:srgbClr val="000000"/>
                        </a:solidFill>
                        <a:latin typeface="Arial Black" panose="020B0A040201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035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13" y="352249"/>
            <a:ext cx="8610600" cy="1293028"/>
          </a:xfrm>
        </p:spPr>
        <p:txBody>
          <a:bodyPr>
            <a:normAutofit/>
          </a:bodyPr>
          <a:lstStyle/>
          <a:p>
            <a:r>
              <a:rPr lang="en-US" sz="3200" b="1" dirty="0" smtClean="0">
                <a:solidFill>
                  <a:srgbClr val="FF0000"/>
                </a:solidFill>
              </a:rPr>
              <a:t>Arithmetic operators</a:t>
            </a:r>
            <a:endParaRPr lang="en-US" sz="3200" b="1" dirty="0">
              <a:solidFill>
                <a:srgbClr val="FF0000"/>
              </a:solidFill>
            </a:endParaRPr>
          </a:p>
        </p:txBody>
      </p:sp>
      <p:sp>
        <p:nvSpPr>
          <p:cNvPr id="6" name="Rectangle 5"/>
          <p:cNvSpPr/>
          <p:nvPr/>
        </p:nvSpPr>
        <p:spPr>
          <a:xfrm>
            <a:off x="682583" y="1330521"/>
            <a:ext cx="10264460" cy="5386090"/>
          </a:xfrm>
          <a:prstGeom prst="rect">
            <a:avLst/>
          </a:prstGeom>
        </p:spPr>
        <p:txBody>
          <a:bodyPr wrap="square">
            <a:spAutoFit/>
          </a:bodyPr>
          <a:lstStyle/>
          <a:p>
            <a:r>
              <a:rPr lang="en-US" sz="2000" b="1" dirty="0">
                <a:solidFill>
                  <a:schemeClr val="accent4">
                    <a:lumMod val="75000"/>
                  </a:schemeClr>
                </a:solidFill>
                <a:latin typeface="Book Antiqua" panose="02040602050305030304" pitchFamily="18" charset="0"/>
              </a:rPr>
              <a:t>Program </a:t>
            </a:r>
            <a:r>
              <a:rPr lang="en-US" sz="2000" b="1" dirty="0" smtClean="0">
                <a:solidFill>
                  <a:schemeClr val="accent4">
                    <a:lumMod val="75000"/>
                  </a:schemeClr>
                </a:solidFill>
                <a:latin typeface="Book Antiqua" panose="02040602050305030304" pitchFamily="18" charset="0"/>
              </a:rPr>
              <a:t>4.1: </a:t>
            </a:r>
            <a:r>
              <a:rPr lang="en-US" sz="2000" b="1" dirty="0">
                <a:solidFill>
                  <a:schemeClr val="accent4">
                    <a:lumMod val="75000"/>
                  </a:schemeClr>
                </a:solidFill>
                <a:latin typeface="Book Antiqua" panose="02040602050305030304" pitchFamily="18" charset="0"/>
              </a:rPr>
              <a:t>A java program to demonstrate arithmetic operators. </a:t>
            </a:r>
          </a:p>
          <a:p>
            <a:r>
              <a:rPr lang="en-US" sz="2000" dirty="0">
                <a:solidFill>
                  <a:srgbClr val="000000"/>
                </a:solidFill>
                <a:latin typeface="Book Antiqua" panose="02040602050305030304" pitchFamily="18" charset="0"/>
              </a:rPr>
              <a:t>class Arithmetic </a:t>
            </a:r>
          </a:p>
          <a:p>
            <a:r>
              <a:rPr lang="en-US" sz="2000" dirty="0">
                <a:solidFill>
                  <a:srgbClr val="000000"/>
                </a:solidFill>
                <a:latin typeface="Book Antiqua" panose="02040602050305030304" pitchFamily="18" charset="0"/>
              </a:rPr>
              <a:t>{ </a:t>
            </a:r>
          </a:p>
          <a:p>
            <a:pPr lvl="1"/>
            <a:r>
              <a:rPr lang="en-US" sz="2000" dirty="0">
                <a:solidFill>
                  <a:srgbClr val="000000"/>
                </a:solidFill>
                <a:latin typeface="Book Antiqua" panose="02040602050305030304" pitchFamily="18" charset="0"/>
              </a:rPr>
              <a:t>public static void main(String </a:t>
            </a:r>
            <a:r>
              <a:rPr lang="en-US" sz="2000" dirty="0" err="1">
                <a:solidFill>
                  <a:srgbClr val="000000"/>
                </a:solidFill>
                <a:latin typeface="Book Antiqua" panose="02040602050305030304" pitchFamily="18" charset="0"/>
              </a:rPr>
              <a:t>args</a:t>
            </a:r>
            <a:r>
              <a:rPr lang="en-US" sz="2000" dirty="0">
                <a:solidFill>
                  <a:srgbClr val="000000"/>
                </a:solidFill>
                <a:latin typeface="Book Antiqua" panose="02040602050305030304" pitchFamily="18" charset="0"/>
              </a:rPr>
              <a:t>[]) </a:t>
            </a:r>
          </a:p>
          <a:p>
            <a:pPr lvl="1"/>
            <a:r>
              <a:rPr lang="en-US" sz="2000" dirty="0">
                <a:solidFill>
                  <a:srgbClr val="000000"/>
                </a:solidFill>
                <a:latin typeface="Book Antiqua" panose="02040602050305030304" pitchFamily="18" charset="0"/>
              </a:rPr>
              <a:t>{ </a:t>
            </a:r>
          </a:p>
          <a:p>
            <a:pPr lvl="2"/>
            <a:r>
              <a:rPr lang="en-US" dirty="0" err="1"/>
              <a:t>int</a:t>
            </a:r>
            <a:r>
              <a:rPr lang="en-US" dirty="0"/>
              <a:t> a=5,b=3,sum,sub,mul,div,mod; </a:t>
            </a:r>
          </a:p>
          <a:p>
            <a:pPr lvl="2"/>
            <a:r>
              <a:rPr lang="en-US" dirty="0"/>
              <a:t>sum=</a:t>
            </a:r>
            <a:r>
              <a:rPr lang="en-US" dirty="0" err="1"/>
              <a:t>a+b</a:t>
            </a:r>
            <a:r>
              <a:rPr lang="en-US" dirty="0"/>
              <a:t>; </a:t>
            </a:r>
          </a:p>
          <a:p>
            <a:pPr lvl="2"/>
            <a:r>
              <a:rPr lang="en-US" dirty="0"/>
              <a:t>sub=a-b; </a:t>
            </a:r>
          </a:p>
          <a:p>
            <a:pPr lvl="2"/>
            <a:r>
              <a:rPr lang="en-US" dirty="0" err="1"/>
              <a:t>mul</a:t>
            </a:r>
            <a:r>
              <a:rPr lang="en-US" dirty="0"/>
              <a:t>=a*b; </a:t>
            </a:r>
          </a:p>
          <a:p>
            <a:pPr lvl="2"/>
            <a:r>
              <a:rPr lang="en-US" dirty="0"/>
              <a:t>div=a/b; </a:t>
            </a:r>
          </a:p>
          <a:p>
            <a:pPr lvl="2"/>
            <a:r>
              <a:rPr lang="en-US" dirty="0"/>
              <a:t>mod=</a:t>
            </a:r>
            <a:r>
              <a:rPr lang="en-US" dirty="0" err="1"/>
              <a:t>a%b</a:t>
            </a:r>
            <a:r>
              <a:rPr lang="en-US" dirty="0"/>
              <a:t>; </a:t>
            </a:r>
          </a:p>
          <a:p>
            <a:pPr lvl="2"/>
            <a:r>
              <a:rPr lang="en-US" dirty="0" err="1"/>
              <a:t>System.out.println</a:t>
            </a:r>
            <a:r>
              <a:rPr lang="en-US" dirty="0"/>
              <a:t>(“Addition=”+sum); //8</a:t>
            </a:r>
          </a:p>
          <a:p>
            <a:pPr lvl="2"/>
            <a:r>
              <a:rPr lang="en-US" dirty="0" err="1"/>
              <a:t>System.out.println</a:t>
            </a:r>
            <a:r>
              <a:rPr lang="en-US" dirty="0"/>
              <a:t>(“Subtraction=”+sub); //2</a:t>
            </a:r>
          </a:p>
          <a:p>
            <a:pPr lvl="2"/>
            <a:r>
              <a:rPr lang="en-US" dirty="0" err="1"/>
              <a:t>System.out.println</a:t>
            </a:r>
            <a:r>
              <a:rPr lang="en-US" dirty="0"/>
              <a:t>(“</a:t>
            </a:r>
            <a:r>
              <a:rPr lang="en-US" dirty="0" err="1"/>
              <a:t>Multliplication</a:t>
            </a:r>
            <a:r>
              <a:rPr lang="en-US" dirty="0"/>
              <a:t>=”+</a:t>
            </a:r>
            <a:r>
              <a:rPr lang="en-US" dirty="0" err="1"/>
              <a:t>mul</a:t>
            </a:r>
            <a:r>
              <a:rPr lang="en-US" dirty="0"/>
              <a:t>); //15</a:t>
            </a:r>
          </a:p>
          <a:p>
            <a:pPr lvl="2"/>
            <a:r>
              <a:rPr lang="en-US" dirty="0" err="1"/>
              <a:t>System.out.println</a:t>
            </a:r>
            <a:r>
              <a:rPr lang="en-US" dirty="0"/>
              <a:t>(“Division=”+div); //1</a:t>
            </a:r>
          </a:p>
          <a:p>
            <a:pPr lvl="2"/>
            <a:r>
              <a:rPr lang="en-US" dirty="0" err="1"/>
              <a:t>System.out.println</a:t>
            </a:r>
            <a:r>
              <a:rPr lang="en-US" dirty="0"/>
              <a:t>(“Modulus=”+mod); //2</a:t>
            </a:r>
          </a:p>
          <a:p>
            <a:pPr lvl="1"/>
            <a:r>
              <a:rPr lang="en-US" sz="2000" dirty="0">
                <a:latin typeface="Book Antiqua" panose="02040602050305030304" pitchFamily="18" charset="0"/>
              </a:rPr>
              <a:t>} </a:t>
            </a:r>
          </a:p>
          <a:p>
            <a:r>
              <a:rPr lang="en-US" sz="2000" dirty="0">
                <a:latin typeface="Book Antiqua" panose="02040602050305030304" pitchFamily="18" charset="0"/>
              </a:rPr>
              <a:t>} </a:t>
            </a:r>
            <a:endParaRPr lang="en-US" sz="2000" dirty="0"/>
          </a:p>
        </p:txBody>
      </p:sp>
    </p:spTree>
    <p:extLst>
      <p:ext uri="{BB962C8B-B14F-4D97-AF65-F5344CB8AC3E}">
        <p14:creationId xmlns:p14="http://schemas.microsoft.com/office/powerpoint/2010/main" val="190755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8" y="596948"/>
            <a:ext cx="8610600" cy="1293028"/>
          </a:xfrm>
        </p:spPr>
        <p:txBody>
          <a:bodyPr>
            <a:normAutofit/>
          </a:bodyPr>
          <a:lstStyle/>
          <a:p>
            <a:r>
              <a:rPr lang="en-US" sz="3600" b="1" dirty="0" smtClean="0">
                <a:solidFill>
                  <a:srgbClr val="FF0000"/>
                </a:solidFill>
              </a:rPr>
              <a:t>Arithmetic operators</a:t>
            </a:r>
            <a:endParaRPr lang="en-US" sz="3600" b="1" dirty="0">
              <a:solidFill>
                <a:srgbClr val="FF0000"/>
              </a:solidFill>
            </a:endParaRPr>
          </a:p>
        </p:txBody>
      </p:sp>
      <p:sp>
        <p:nvSpPr>
          <p:cNvPr id="3" name="Content Placeholder 2"/>
          <p:cNvSpPr>
            <a:spLocks noGrp="1"/>
          </p:cNvSpPr>
          <p:nvPr>
            <p:ph idx="1"/>
          </p:nvPr>
        </p:nvSpPr>
        <p:spPr>
          <a:xfrm>
            <a:off x="502276" y="1764406"/>
            <a:ext cx="11003924" cy="4454279"/>
          </a:xfrm>
        </p:spPr>
        <p:txBody>
          <a:bodyPr/>
          <a:lstStyle/>
          <a:p>
            <a:pPr marL="0" indent="0">
              <a:buNone/>
            </a:pPr>
            <a:r>
              <a:rPr lang="en-US" b="1" dirty="0">
                <a:solidFill>
                  <a:srgbClr val="FF0000"/>
                </a:solidFill>
              </a:rPr>
              <a:t>Mixed </a:t>
            </a:r>
            <a:r>
              <a:rPr lang="en-US" b="1" dirty="0" smtClean="0">
                <a:solidFill>
                  <a:srgbClr val="FF0000"/>
                </a:solidFill>
              </a:rPr>
              <a:t>Expression</a:t>
            </a:r>
            <a:endParaRPr lang="en-US" dirty="0"/>
          </a:p>
          <a:p>
            <a:pPr algn="just"/>
            <a:r>
              <a:rPr lang="en-US" sz="2800" dirty="0"/>
              <a:t>An expression that has operands of different data types is called mixed expression. </a:t>
            </a:r>
            <a:endParaRPr lang="en-US" sz="2800" dirty="0" smtClean="0"/>
          </a:p>
          <a:p>
            <a:pPr algn="just"/>
            <a:r>
              <a:rPr lang="en-US" sz="2800" dirty="0" smtClean="0"/>
              <a:t>A </a:t>
            </a:r>
            <a:r>
              <a:rPr lang="en-US" sz="2800" dirty="0"/>
              <a:t>mixed expression contains both integer and floating-point numbers. </a:t>
            </a:r>
          </a:p>
          <a:p>
            <a:pPr marL="0" indent="0">
              <a:buNone/>
            </a:pPr>
            <a:r>
              <a:rPr lang="en-US" b="1" dirty="0">
                <a:solidFill>
                  <a:schemeClr val="accent4">
                    <a:lumMod val="75000"/>
                  </a:schemeClr>
                </a:solidFill>
              </a:rPr>
              <a:t>Examples: </a:t>
            </a:r>
            <a:endParaRPr lang="en-US" dirty="0">
              <a:solidFill>
                <a:schemeClr val="accent4">
                  <a:lumMod val="75000"/>
                </a:schemeClr>
              </a:solidFill>
            </a:endParaRPr>
          </a:p>
          <a:p>
            <a:pPr marL="457200" lvl="1" indent="0">
              <a:buNone/>
            </a:pPr>
            <a:r>
              <a:rPr lang="en-US" dirty="0" smtClean="0">
                <a:solidFill>
                  <a:schemeClr val="accent4">
                    <a:lumMod val="75000"/>
                  </a:schemeClr>
                </a:solidFill>
              </a:rPr>
              <a:t>			</a:t>
            </a:r>
            <a:r>
              <a:rPr lang="en-US" sz="2400" b="1" dirty="0" smtClean="0">
                <a:solidFill>
                  <a:schemeClr val="accent4">
                    <a:lumMod val="75000"/>
                  </a:schemeClr>
                </a:solidFill>
              </a:rPr>
              <a:t>2+3.5    </a:t>
            </a:r>
          </a:p>
          <a:p>
            <a:pPr marL="457200" lvl="1" indent="0">
              <a:buNone/>
            </a:pPr>
            <a:r>
              <a:rPr lang="en-US" b="1" dirty="0" smtClean="0">
                <a:solidFill>
                  <a:schemeClr val="accent4">
                    <a:lumMod val="75000"/>
                  </a:schemeClr>
                </a:solidFill>
              </a:rPr>
              <a:t>			5.4 </a:t>
            </a:r>
            <a:r>
              <a:rPr lang="en-US" b="1" dirty="0">
                <a:solidFill>
                  <a:schemeClr val="accent4">
                    <a:lumMod val="75000"/>
                  </a:schemeClr>
                </a:solidFill>
              </a:rPr>
              <a:t>* 3.4 - 2.1 + 18/2 </a:t>
            </a:r>
            <a:endParaRPr lang="en-US" b="1" dirty="0" smtClean="0">
              <a:solidFill>
                <a:schemeClr val="accent4">
                  <a:lumMod val="75000"/>
                </a:schemeClr>
              </a:solidFill>
            </a:endParaRPr>
          </a:p>
          <a:p>
            <a:pPr marL="457200" lvl="1" indent="0">
              <a:buNone/>
            </a:pPr>
            <a:endParaRPr lang="en-US" b="1" dirty="0">
              <a:solidFill>
                <a:schemeClr val="accent4">
                  <a:lumMod val="75000"/>
                </a:schemeClr>
              </a:solidFill>
              <a:sym typeface="Wingdings" panose="05000000000000000000" pitchFamily="2" charset="2"/>
            </a:endParaRPr>
          </a:p>
          <a:p>
            <a:pPr marL="457200" lvl="1" indent="0">
              <a:buNone/>
            </a:pPr>
            <a:r>
              <a:rPr lang="en-US" b="1" dirty="0" smtClean="0">
                <a:solidFill>
                  <a:schemeClr val="accent4">
                    <a:lumMod val="75000"/>
                  </a:schemeClr>
                </a:solidFill>
                <a:sym typeface="Wingdings" panose="05000000000000000000" pitchFamily="2" charset="2"/>
              </a:rPr>
              <a:t>                                </a:t>
            </a:r>
            <a:endParaRPr lang="en-US" dirty="0">
              <a:solidFill>
                <a:schemeClr val="accent4">
                  <a:lumMod val="75000"/>
                </a:schemeClr>
              </a:solidFill>
            </a:endParaRPr>
          </a:p>
        </p:txBody>
      </p:sp>
    </p:spTree>
    <p:extLst>
      <p:ext uri="{BB962C8B-B14F-4D97-AF65-F5344CB8AC3E}">
        <p14:creationId xmlns:p14="http://schemas.microsoft.com/office/powerpoint/2010/main" val="175242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8" y="596948"/>
            <a:ext cx="8610600" cy="1293028"/>
          </a:xfrm>
        </p:spPr>
        <p:txBody>
          <a:bodyPr>
            <a:normAutofit/>
          </a:bodyPr>
          <a:lstStyle/>
          <a:p>
            <a:r>
              <a:rPr lang="en-US" sz="3600" b="1" dirty="0" smtClean="0">
                <a:solidFill>
                  <a:srgbClr val="FF0000"/>
                </a:solidFill>
              </a:rPr>
              <a:t>Arithmetic operators</a:t>
            </a:r>
            <a:endParaRPr lang="en-US" sz="3600" b="1" dirty="0">
              <a:solidFill>
                <a:srgbClr val="FF0000"/>
              </a:solidFill>
            </a:endParaRPr>
          </a:p>
        </p:txBody>
      </p:sp>
      <p:sp>
        <p:nvSpPr>
          <p:cNvPr id="3" name="Content Placeholder 2"/>
          <p:cNvSpPr>
            <a:spLocks noGrp="1"/>
          </p:cNvSpPr>
          <p:nvPr>
            <p:ph idx="1"/>
          </p:nvPr>
        </p:nvSpPr>
        <p:spPr>
          <a:xfrm>
            <a:off x="359535" y="1564323"/>
            <a:ext cx="11222865" cy="4621705"/>
          </a:xfrm>
        </p:spPr>
        <p:txBody>
          <a:bodyPr/>
          <a:lstStyle/>
          <a:p>
            <a:pPr marL="0" indent="0" algn="just">
              <a:buNone/>
            </a:pPr>
            <a:r>
              <a:rPr lang="en-US" b="1" dirty="0">
                <a:solidFill>
                  <a:srgbClr val="FF0000"/>
                </a:solidFill>
              </a:rPr>
              <a:t>Mixed </a:t>
            </a:r>
            <a:r>
              <a:rPr lang="en-US" b="1" dirty="0" smtClean="0">
                <a:solidFill>
                  <a:srgbClr val="FF0000"/>
                </a:solidFill>
              </a:rPr>
              <a:t>Expression </a:t>
            </a:r>
          </a:p>
          <a:p>
            <a:pPr marL="0" indent="0" algn="just">
              <a:buNone/>
            </a:pPr>
            <a:r>
              <a:rPr lang="en-US" b="1" dirty="0" smtClean="0">
                <a:solidFill>
                  <a:schemeClr val="accent4">
                    <a:lumMod val="75000"/>
                  </a:schemeClr>
                </a:solidFill>
              </a:rPr>
              <a:t>Rules</a:t>
            </a:r>
            <a:r>
              <a:rPr lang="en-US" b="1" dirty="0"/>
              <a:t>: </a:t>
            </a:r>
            <a:endParaRPr lang="en-US" dirty="0"/>
          </a:p>
          <a:p>
            <a:pPr marL="0" indent="0" algn="just">
              <a:buNone/>
            </a:pPr>
            <a:r>
              <a:rPr lang="en-US" dirty="0"/>
              <a:t>1. When evaluating an operator in a mixed expression. </a:t>
            </a:r>
          </a:p>
          <a:p>
            <a:pPr marL="457200" lvl="1" indent="0" algn="just">
              <a:buNone/>
            </a:pPr>
            <a:endParaRPr lang="en-US" dirty="0" smtClean="0"/>
          </a:p>
          <a:p>
            <a:pPr marL="914400" lvl="1" indent="-457200" algn="just">
              <a:buAutoNum type="alphaLcPeriod"/>
            </a:pPr>
            <a:r>
              <a:rPr lang="en-US" b="1" dirty="0" smtClean="0">
                <a:solidFill>
                  <a:srgbClr val="002060"/>
                </a:solidFill>
              </a:rPr>
              <a:t>If </a:t>
            </a:r>
            <a:r>
              <a:rPr lang="en-US" b="1" dirty="0">
                <a:solidFill>
                  <a:srgbClr val="002060"/>
                </a:solidFill>
              </a:rPr>
              <a:t>the operator has same types of operands</a:t>
            </a:r>
            <a:r>
              <a:rPr lang="en-US" b="1" dirty="0" smtClean="0">
                <a:solidFill>
                  <a:srgbClr val="002060"/>
                </a:solidFill>
              </a:rPr>
              <a:t>, the operator is evaluated according to the type of the operand</a:t>
            </a:r>
            <a:r>
              <a:rPr lang="en-US" b="1" dirty="0" smtClean="0">
                <a:solidFill>
                  <a:srgbClr val="FF0000"/>
                </a:solidFill>
              </a:rPr>
              <a:t>.   5+3 </a:t>
            </a:r>
            <a:r>
              <a:rPr lang="en-US" b="1" dirty="0" smtClean="0">
                <a:solidFill>
                  <a:srgbClr val="FF0000"/>
                </a:solidFill>
                <a:sym typeface="Wingdings" panose="05000000000000000000" pitchFamily="2" charset="2"/>
              </a:rPr>
              <a:t>8 (integer)</a:t>
            </a:r>
            <a:endParaRPr lang="en-US" b="1" dirty="0" smtClean="0">
              <a:solidFill>
                <a:srgbClr val="FF0000"/>
              </a:solidFill>
            </a:endParaRPr>
          </a:p>
          <a:p>
            <a:pPr marL="457200" lvl="1" indent="0" algn="just">
              <a:buNone/>
            </a:pPr>
            <a:endParaRPr lang="en-US" b="1" dirty="0">
              <a:solidFill>
                <a:srgbClr val="002060"/>
              </a:solidFill>
            </a:endParaRPr>
          </a:p>
          <a:p>
            <a:pPr marL="457200" lvl="1" indent="0" algn="just">
              <a:buNone/>
            </a:pPr>
            <a:r>
              <a:rPr lang="en-US" b="1" dirty="0">
                <a:solidFill>
                  <a:srgbClr val="002060"/>
                </a:solidFill>
              </a:rPr>
              <a:t>b. If the operator has both types of operands, (i.e. one integer and another floating). The result will be floating point </a:t>
            </a:r>
            <a:r>
              <a:rPr lang="en-US" b="1" dirty="0" smtClean="0">
                <a:solidFill>
                  <a:srgbClr val="002060"/>
                </a:solidFill>
              </a:rPr>
              <a:t>number</a:t>
            </a:r>
            <a:r>
              <a:rPr lang="en-US" b="1" dirty="0" smtClean="0">
                <a:solidFill>
                  <a:srgbClr val="FF0000"/>
                </a:solidFill>
              </a:rPr>
              <a:t>.    2.5 +10 </a:t>
            </a:r>
            <a:r>
              <a:rPr lang="en-US" b="1" dirty="0" smtClean="0">
                <a:solidFill>
                  <a:srgbClr val="FF0000"/>
                </a:solidFill>
                <a:sym typeface="Wingdings" panose="05000000000000000000" pitchFamily="2" charset="2"/>
              </a:rPr>
              <a:t>12.5 (floating)</a:t>
            </a:r>
            <a:endParaRPr lang="en-US" b="1" dirty="0">
              <a:solidFill>
                <a:srgbClr val="FF0000"/>
              </a:solidFill>
            </a:endParaRPr>
          </a:p>
          <a:p>
            <a:pPr marL="0" indent="0" algn="just">
              <a:buNone/>
            </a:pPr>
            <a:endParaRPr lang="en-US" dirty="0" smtClean="0"/>
          </a:p>
          <a:p>
            <a:pPr marL="0" indent="0" algn="just">
              <a:buNone/>
            </a:pPr>
            <a:r>
              <a:rPr lang="en-US" dirty="0" smtClean="0"/>
              <a:t>2. </a:t>
            </a:r>
            <a:r>
              <a:rPr lang="en-US" dirty="0"/>
              <a:t>The entire expression is evaluated according to the </a:t>
            </a:r>
            <a:r>
              <a:rPr lang="en-US" dirty="0">
                <a:solidFill>
                  <a:srgbClr val="FF0000"/>
                </a:solidFill>
              </a:rPr>
              <a:t>preceding rules</a:t>
            </a:r>
            <a:r>
              <a:rPr lang="en-US" dirty="0"/>
              <a:t>. i.e. </a:t>
            </a:r>
            <a:r>
              <a:rPr lang="en-US" dirty="0" smtClean="0"/>
              <a:t>the division, modulus, multiplications operators are evaluated before the addition and </a:t>
            </a:r>
            <a:r>
              <a:rPr lang="en-US" dirty="0"/>
              <a:t>subtractions operators. </a:t>
            </a:r>
          </a:p>
          <a:p>
            <a:pPr marL="0" indent="0" algn="just">
              <a:buNone/>
            </a:pPr>
            <a:endParaRPr lang="en-US" dirty="0"/>
          </a:p>
        </p:txBody>
      </p:sp>
    </p:spTree>
    <p:extLst>
      <p:ext uri="{BB962C8B-B14F-4D97-AF65-F5344CB8AC3E}">
        <p14:creationId xmlns:p14="http://schemas.microsoft.com/office/powerpoint/2010/main" val="23249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088" y="596948"/>
            <a:ext cx="8610600" cy="1293028"/>
          </a:xfrm>
        </p:spPr>
        <p:txBody>
          <a:bodyPr>
            <a:normAutofit/>
          </a:bodyPr>
          <a:lstStyle/>
          <a:p>
            <a:r>
              <a:rPr lang="en-US" sz="3600" b="1" dirty="0" smtClean="0">
                <a:solidFill>
                  <a:srgbClr val="FF0000"/>
                </a:solidFill>
              </a:rPr>
              <a:t>Arithmetic operators</a:t>
            </a:r>
            <a:endParaRPr lang="en-US" sz="3600" b="1" dirty="0">
              <a:solidFill>
                <a:srgbClr val="FF0000"/>
              </a:solidFill>
            </a:endParaRPr>
          </a:p>
        </p:txBody>
      </p:sp>
      <p:sp>
        <p:nvSpPr>
          <p:cNvPr id="3" name="Content Placeholder 2"/>
          <p:cNvSpPr>
            <a:spLocks noGrp="1"/>
          </p:cNvSpPr>
          <p:nvPr>
            <p:ph idx="1"/>
          </p:nvPr>
        </p:nvSpPr>
        <p:spPr>
          <a:xfrm>
            <a:off x="283335" y="1596980"/>
            <a:ext cx="11222865" cy="4621705"/>
          </a:xfrm>
        </p:spPr>
        <p:txBody>
          <a:bodyPr/>
          <a:lstStyle/>
          <a:p>
            <a:pPr marL="0" indent="0" algn="just">
              <a:buNone/>
            </a:pPr>
            <a:r>
              <a:rPr lang="en-US" b="1" dirty="0">
                <a:solidFill>
                  <a:srgbClr val="FF0000"/>
                </a:solidFill>
              </a:rPr>
              <a:t>Mixed </a:t>
            </a:r>
            <a:r>
              <a:rPr lang="en-US" b="1" dirty="0" smtClean="0">
                <a:solidFill>
                  <a:srgbClr val="FF0000"/>
                </a:solidFill>
              </a:rPr>
              <a:t>Expression</a:t>
            </a:r>
          </a:p>
          <a:p>
            <a:pPr marL="0" indent="0" algn="just">
              <a:buNone/>
            </a:pPr>
            <a:endParaRPr lang="en-US" b="1" dirty="0" smtClean="0">
              <a:solidFill>
                <a:srgbClr val="FF0000"/>
              </a:solidFill>
            </a:endParaRPr>
          </a:p>
        </p:txBody>
      </p:sp>
      <p:pic>
        <p:nvPicPr>
          <p:cNvPr id="4" name="Picture 3"/>
          <p:cNvPicPr>
            <a:picLocks noChangeAspect="1"/>
          </p:cNvPicPr>
          <p:nvPr/>
        </p:nvPicPr>
        <p:blipFill>
          <a:blip r:embed="rId2"/>
          <a:stretch>
            <a:fillRect/>
          </a:stretch>
        </p:blipFill>
        <p:spPr>
          <a:xfrm>
            <a:off x="1481071" y="2099257"/>
            <a:ext cx="9174458" cy="36774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670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JAVA OPERATORS  Chapter – 04   &amp;quot;&quot;/&gt;&lt;property id=&quot;20307&quot; value=&quot;256&quot;/&gt;&lt;/object&gt;&lt;object type=&quot;3&quot; unique_id=&quot;10004&quot;&gt;&lt;property id=&quot;20148&quot; value=&quot;5&quot;/&gt;&lt;property id=&quot;20300&quot; value=&quot;Slide 2 - &amp;quot;TOPICS&amp;quot;&quot;/&gt;&lt;property id=&quot;20307&quot; value=&quot;273&quot;/&gt;&lt;/object&gt;&lt;object type=&quot;3&quot; unique_id=&quot;10005&quot;&gt;&lt;property id=&quot;20148&quot; value=&quot;5&quot;/&gt;&lt;property id=&quot;20300&quot; value=&quot;Slide 3 - &amp;quot;Java Operators&amp;quot;&quot;/&gt;&lt;property id=&quot;20307&quot; value=&quot;257&quot;/&gt;&lt;/object&gt;&lt;object type=&quot;3&quot; unique_id=&quot;10006&quot;&gt;&lt;property id=&quot;20148&quot; value=&quot;5&quot;/&gt;&lt;property id=&quot;20300&quot; value=&quot;Slide 4 - &amp;quot;Java Operators&amp;quot;&quot;/&gt;&lt;property id=&quot;20307&quot; value=&quot;274&quot;/&gt;&lt;/object&gt;&lt;object type=&quot;3&quot; unique_id=&quot;10007&quot;&gt;&lt;property id=&quot;20148&quot; value=&quot;5&quot;/&gt;&lt;property id=&quot;20300&quot; value=&quot;Slide 5 - &amp;quot;1. Arithmetic operators&amp;quot;&quot;/&gt;&lt;property id=&quot;20307&quot; value=&quot;258&quot;/&gt;&lt;/object&gt;&lt;object type=&quot;3&quot; unique_id=&quot;10008&quot;&gt;&lt;property id=&quot;20148&quot; value=&quot;5&quot;/&gt;&lt;property id=&quot;20300&quot; value=&quot;Slide 6 - &amp;quot;Arithmetic operators&amp;quot;&quot;/&gt;&lt;property id=&quot;20307&quot; value=&quot;279&quot;/&gt;&lt;/object&gt;&lt;object type=&quot;3&quot; unique_id=&quot;10009&quot;&gt;&lt;property id=&quot;20148&quot; value=&quot;5&quot;/&gt;&lt;property id=&quot;20300&quot; value=&quot;Slide 7 - &amp;quot;Arithmetic operators&amp;quot;&quot;/&gt;&lt;property id=&quot;20307&quot; value=&quot;275&quot;/&gt;&lt;/object&gt;&lt;object type=&quot;3&quot; unique_id=&quot;10010&quot;&gt;&lt;property id=&quot;20148&quot; value=&quot;5&quot;/&gt;&lt;property id=&quot;20300&quot; value=&quot;Slide 8 - &amp;quot;Arithmetic operators&amp;quot;&quot;/&gt;&lt;property id=&quot;20307&quot; value=&quot;276&quot;/&gt;&lt;/object&gt;&lt;object type=&quot;3&quot; unique_id=&quot;10011&quot;&gt;&lt;property id=&quot;20148&quot; value=&quot;5&quot;/&gt;&lt;property id=&quot;20300&quot; value=&quot;Slide 9 - &amp;quot;Arithmetic operators&amp;quot;&quot;/&gt;&lt;property id=&quot;20307&quot; value=&quot;277&quot;/&gt;&lt;/object&gt;&lt;object type=&quot;3&quot; unique_id=&quot;10012&quot;&gt;&lt;property id=&quot;20148&quot; value=&quot;5&quot;/&gt;&lt;property id=&quot;20300&quot; value=&quot;Slide 10 - &amp;quot;Arithmetic operators&amp;quot;&quot;/&gt;&lt;property id=&quot;20307&quot; value=&quot;278&quot;/&gt;&lt;/object&gt;&lt;object type=&quot;3&quot; unique_id=&quot;10013&quot;&gt;&lt;property id=&quot;20148&quot; value=&quot;5&quot;/&gt;&lt;property id=&quot;20300&quot; value=&quot;Slide 11 - &amp;quot;TYPE CONVERSION (CASTING) &amp;quot;&quot;/&gt;&lt;property id=&quot;20307&quot; value=&quot;259&quot;/&gt;&lt;/object&gt;&lt;object type=&quot;3&quot; unique_id=&quot;10015&quot;&gt;&lt;property id=&quot;20148&quot; value=&quot;5&quot;/&gt;&lt;property id=&quot;20300&quot; value=&quot;Slide 12 - &amp;quot;2. Increment &amp;amp; Decrement Operator&amp;quot;&quot;/&gt;&lt;property id=&quot;20307&quot; value=&quot;260&quot;/&gt;&lt;/object&gt;&lt;object type=&quot;3&quot; unique_id=&quot;10016&quot;&gt;&lt;property id=&quot;20148&quot; value=&quot;5&quot;/&gt;&lt;property id=&quot;20300&quot; value=&quot;Slide 16 - &amp;quot;3. Relational Operator &amp;quot;&quot;/&gt;&lt;property id=&quot;20307&quot; value=&quot;261&quot;/&gt;&lt;/object&gt;&lt;object type=&quot;3&quot; unique_id=&quot;10017&quot;&gt;&lt;property id=&quot;20148&quot; value=&quot;5&quot;/&gt;&lt;property id=&quot;20300&quot; value=&quot;Slide 17 - &amp;quot;4. Logical Operators&amp;quot;&quot;/&gt;&lt;property id=&quot;20307&quot; value=&quot;262&quot;/&gt;&lt;/object&gt;&lt;object type=&quot;3&quot; unique_id=&quot;10018&quot;&gt;&lt;property id=&quot;20148&quot; value=&quot;5&quot;/&gt;&lt;property id=&quot;20300&quot; value=&quot;Slide 18 - &amp;quot;5. Conditional Operator&amp;quot;&quot;/&gt;&lt;property id=&quot;20307&quot; value=&quot;263&quot;/&gt;&lt;/object&gt;&lt;object type=&quot;3&quot; unique_id=&quot;10019&quot;&gt;&lt;property id=&quot;20148&quot; value=&quot;5&quot;/&gt;&lt;property id=&quot;20300&quot; value=&quot;Slide 19 - &amp;quot;INPUT AND OUTPUT STATEMENTS&amp;quot;&quot;/&gt;&lt;property id=&quot;20307&quot; value=&quot;264&quot;/&gt;&lt;/object&gt;&lt;object type=&quot;3&quot; unique_id=&quot;10020&quot;&gt;&lt;property id=&quot;20148&quot; value=&quot;5&quot;/&gt;&lt;property id=&quot;20300&quot; value=&quot;Slide 23 - &amp;quot;OUTPUT STATEMENT &amp;quot;&quot;/&gt;&lt;property id=&quot;20307&quot; value=&quot;265&quot;/&gt;&lt;/object&gt;&lt;object type=&quot;3&quot; unique_id=&quot;10021&quot;&gt;&lt;property id=&quot;20148&quot; value=&quot;5&quot;/&gt;&lt;property id=&quot;20300&quot; value=&quot;Slide 24 - &amp;quot;Exercises&amp;quot;&quot;/&gt;&lt;property id=&quot;20307&quot; value=&quot;266&quot;/&gt;&lt;/object&gt;&lt;object type=&quot;3&quot; unique_id=&quot;10022&quot;&gt;&lt;property id=&quot;20148&quot; value=&quot;5&quot;/&gt;&lt;property id=&quot;20300&quot; value=&quot;Slide 34&quot;/&gt;&lt;property id=&quot;20307&quot; value=&quot;267&quot;/&gt;&lt;/object&gt;&lt;object type=&quot;3&quot; unique_id=&quot;10023&quot;&gt;&lt;property id=&quot;20148&quot; value=&quot;5&quot;/&gt;&lt;property id=&quot;20300&quot; value=&quot;Slide 35&quot;/&gt;&lt;property id=&quot;20307&quot; value=&quot;268&quot;/&gt;&lt;/object&gt;&lt;object type=&quot;3&quot; unique_id=&quot;10024&quot;&gt;&lt;property id=&quot;20148&quot; value=&quot;5&quot;/&gt;&lt;property id=&quot;20300&quot; value=&quot;Slide 36&quot;/&gt;&lt;property id=&quot;20307&quot; value=&quot;269&quot;/&gt;&lt;/object&gt;&lt;object type=&quot;3&quot; unique_id=&quot;10025&quot;&gt;&lt;property id=&quot;20148&quot; value=&quot;5&quot;/&gt;&lt;property id=&quot;20300&quot; value=&quot;Slide 37&quot;/&gt;&lt;property id=&quot;20307&quot; value=&quot;270&quot;/&gt;&lt;/object&gt;&lt;object type=&quot;3&quot; unique_id=&quot;10026&quot;&gt;&lt;property id=&quot;20148&quot; value=&quot;5&quot;/&gt;&lt;property id=&quot;20300&quot; value=&quot;Slide 38&quot;/&gt;&lt;property id=&quot;20307&quot; value=&quot;271&quot;/&gt;&lt;/object&gt;&lt;object type=&quot;3&quot; unique_id=&quot;10027&quot;&gt;&lt;property id=&quot;20148&quot; value=&quot;5&quot;/&gt;&lt;property id=&quot;20300&quot; value=&quot;Slide 39&quot;/&gt;&lt;property id=&quot;20307&quot; value=&quot;272&quot;/&gt;&lt;/object&gt;&lt;object type=&quot;3&quot; unique_id=&quot;10510&quot;&gt;&lt;property id=&quot;20148&quot; value=&quot;5&quot;/&gt;&lt;property id=&quot;20300&quot; value=&quot;Slide 13 - &amp;quot;2. Increment &amp;amp; Decrement Operator (cont)&amp;quot;&quot;/&gt;&lt;property id=&quot;20307&quot; value=&quot;280&quot;/&gt;&lt;/object&gt;&lt;object type=&quot;3&quot; unique_id=&quot;10754&quot;&gt;&lt;property id=&quot;20148&quot; value=&quot;5&quot;/&gt;&lt;property id=&quot;20300&quot; value=&quot;Slide 14 - &amp;quot;2. Increment &amp;amp; Decrement Operator (cont)&amp;quot;&quot;/&gt;&lt;property id=&quot;20307&quot; value=&quot;281&quot;/&gt;&lt;/object&gt;&lt;object type=&quot;3&quot; unique_id=&quot;10951&quot;&gt;&lt;property id=&quot;20148&quot; value=&quot;5&quot;/&gt;&lt;property id=&quot;20300&quot; value=&quot;Slide 15 - &amp;quot;2. Increment &amp;amp; Decrement Operator (cont)&amp;quot;&quot;/&gt;&lt;property id=&quot;20307&quot; value=&quot;282&quot;/&gt;&lt;/object&gt;&lt;object type=&quot;3&quot; unique_id=&quot;11503&quot;&gt;&lt;property id=&quot;20148&quot; value=&quot;5&quot;/&gt;&lt;property id=&quot;20300&quot; value=&quot;Slide 20 - &amp;quot;INPUT AND OUTPUT STATEMENTS (cont)&amp;quot;&quot;/&gt;&lt;property id=&quot;20307&quot; value=&quot;283&quot;/&gt;&lt;/object&gt;&lt;object type=&quot;3&quot; unique_id=&quot;11714&quot;&gt;&lt;property id=&quot;20148&quot; value=&quot;5&quot;/&gt;&lt;property id=&quot;20300&quot; value=&quot;Slide 21 - &amp;quot;INPUT AND OUTPUT STATEMENTS (cont)&amp;quot;&quot;/&gt;&lt;property id=&quot;20307&quot; value=&quot;284&quot;/&gt;&lt;/object&gt;&lt;object type=&quot;3&quot; unique_id=&quot;11870&quot;&gt;&lt;property id=&quot;20148&quot; value=&quot;5&quot;/&gt;&lt;property id=&quot;20300&quot; value=&quot;Slide 22 - &amp;quot;INPUT AND OUTPUT STATEMENTS (cont)&amp;quot;&quot;/&gt;&lt;property id=&quot;20307&quot; value=&quot;285&quot;/&gt;&lt;/object&gt;&lt;object type=&quot;3&quot; unique_id=&quot;11967&quot;&gt;&lt;property id=&quot;20148&quot; value=&quot;5&quot;/&gt;&lt;property id=&quot;20300&quot; value=&quot;Slide 25 - &amp;quot;Exercises&amp;quot;&quot;/&gt;&lt;property id=&quot;20307&quot; value=&quot;286&quot;/&gt;&lt;/object&gt;&lt;object type=&quot;3&quot; unique_id=&quot;12067&quot;&gt;&lt;property id=&quot;20148&quot; value=&quot;5&quot;/&gt;&lt;property id=&quot;20300&quot; value=&quot;Slide 26 - &amp;quot;Exercises&amp;quot;&quot;/&gt;&lt;property id=&quot;20307&quot; value=&quot;287&quot;/&gt;&lt;/object&gt;&lt;object type=&quot;3&quot; unique_id=&quot;12238&quot;&gt;&lt;property id=&quot;20148&quot; value=&quot;5&quot;/&gt;&lt;property id=&quot;20300&quot; value=&quot;Slide 27 - &amp;quot;Example Programs&amp;quot;&quot;/&gt;&lt;property id=&quot;20307&quot; value=&quot;288&quot;/&gt;&lt;/object&gt;&lt;object type=&quot;3&quot; unique_id=&quot;12344&quot;&gt;&lt;property id=&quot;20148&quot; value=&quot;5&quot;/&gt;&lt;property id=&quot;20300&quot; value=&quot;Slide 28 - &amp;quot;Example Programs&amp;quot;&quot;/&gt;&lt;property id=&quot;20307&quot; value=&quot;289&quot;/&gt;&lt;/object&gt;&lt;object type=&quot;3&quot; unique_id=&quot;12597&quot;&gt;&lt;property id=&quot;20148&quot; value=&quot;5&quot;/&gt;&lt;property id=&quot;20300&quot; value=&quot;Slide 29 - &amp;quot;Example Programs&amp;quot;&quot;/&gt;&lt;property id=&quot;20307&quot; value=&quot;290&quot;/&gt;&lt;/object&gt;&lt;object type=&quot;3&quot; unique_id=&quot;12598&quot;&gt;&lt;property id=&quot;20148&quot; value=&quot;5&quot;/&gt;&lt;property id=&quot;20300&quot; value=&quot;Slide 30 - &amp;quot;Example Programs&amp;quot;&quot;/&gt;&lt;property id=&quot;20307&quot; value=&quot;292&quot;/&gt;&lt;/object&gt;&lt;object type=&quot;3&quot; unique_id=&quot;12599&quot;&gt;&lt;property id=&quot;20148&quot; value=&quot;5&quot;/&gt;&lt;property id=&quot;20300&quot; value=&quot;Slide 32 - &amp;quot;Example Programs&amp;quot;&quot;/&gt;&lt;property id=&quot;20307&quot; value=&quot;291&quot;/&gt;&lt;/object&gt;&lt;object type=&quot;3&quot; unique_id=&quot;12795&quot;&gt;&lt;property id=&quot;20148&quot; value=&quot;5&quot;/&gt;&lt;property id=&quot;20300&quot; value=&quot;Slide 31 - &amp;quot;Example Programs&amp;quot;&quot;/&gt;&lt;property id=&quot;20307&quot; value=&quot;293&quot;/&gt;&lt;/object&gt;&lt;object type=&quot;3&quot; unique_id=&quot;12916&quot;&gt;&lt;property id=&quot;20148&quot; value=&quot;5&quot;/&gt;&lt;property id=&quot;20300&quot; value=&quot;Slide 33 - &amp;quot;Example Programs&amp;quot;&quot;/&gt;&lt;property id=&quot;20307&quot; value=&quot;294&quot;/&gt;&lt;/object&gt;&lt;/object&gt;&lt;object type=&quot;8&quot; unique_id=&quot;10054&quot;&gt;&lt;/object&gt;&lt;/object&gt;&lt;/database&gt;"/>
  <p:tag name="SECTOMILLISECCONVERTED"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A3046-5DC5-47E0-A791-38F7C3B2DC8A}">
  <ds:schemaRefs>
    <ds:schemaRef ds:uri="http://schemas.microsoft.com/office/2006/metadata/properties"/>
    <ds:schemaRef ds:uri="b633f75a-fc1a-4c86-a636-fc08070b12f1"/>
    <ds:schemaRef ds:uri="http://schemas.microsoft.com/office/2006/documentManagement/types"/>
    <ds:schemaRef ds:uri="http://schemas.microsoft.com/office/infopath/2007/PartnerControls"/>
    <ds:schemaRef ds:uri="3c56bc01-328c-478a-9ccb-e7549bb6cd3a"/>
    <ds:schemaRef ds:uri="http://purl.org/dc/term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D295BC58-F3E5-410D-874D-93B20125504D}">
  <ds:schemaRefs>
    <ds:schemaRef ds:uri="http://schemas.microsoft.com/sharepoint/v3/contenttype/forms"/>
  </ds:schemaRefs>
</ds:datastoreItem>
</file>

<file path=customXml/itemProps3.xml><?xml version="1.0" encoding="utf-8"?>
<ds:datastoreItem xmlns:ds="http://schemas.openxmlformats.org/officeDocument/2006/customXml" ds:itemID="{B2EAED93-FDB8-48F4-8F44-86CAA63A61C7}"/>
</file>

<file path=docProps/app.xml><?xml version="1.0" encoding="utf-8"?>
<Properties xmlns="http://schemas.openxmlformats.org/officeDocument/2006/extended-properties" xmlns:vt="http://schemas.openxmlformats.org/officeDocument/2006/docPropsVTypes">
  <Template>TM04033937[[fn=Vapor Trail]]</Template>
  <TotalTime>2544</TotalTime>
  <Words>1918</Words>
  <Application>Microsoft Office PowerPoint</Application>
  <PresentationFormat>Widescreen</PresentationFormat>
  <Paragraphs>321</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Black</vt:lpstr>
      <vt:lpstr>Book Antiqua</vt:lpstr>
      <vt:lpstr>Calibri</vt:lpstr>
      <vt:lpstr>Cambria Math</vt:lpstr>
      <vt:lpstr>Century Gothic</vt:lpstr>
      <vt:lpstr>Felix Titling</vt:lpstr>
      <vt:lpstr>Times New Roman</vt:lpstr>
      <vt:lpstr>Wingdings</vt:lpstr>
      <vt:lpstr>Vapor Trail</vt:lpstr>
      <vt:lpstr> JAVA OPERATORS  Chapter – 04   </vt:lpstr>
      <vt:lpstr>TOPICS</vt:lpstr>
      <vt:lpstr>Java Operators</vt:lpstr>
      <vt:lpstr>Java Operators</vt:lpstr>
      <vt:lpstr>1. Arithmetic operators</vt:lpstr>
      <vt:lpstr>Arithmetic operators</vt:lpstr>
      <vt:lpstr>Arithmetic operators</vt:lpstr>
      <vt:lpstr>Arithmetic operators</vt:lpstr>
      <vt:lpstr>Arithmetic operators</vt:lpstr>
      <vt:lpstr>Arithmetic operators</vt:lpstr>
      <vt:lpstr>TYPE CONVERSION (CASTING) </vt:lpstr>
      <vt:lpstr>2. Increment &amp; Decrement Operator</vt:lpstr>
      <vt:lpstr>2. Increment &amp; Decrement Operator (cont)</vt:lpstr>
      <vt:lpstr>2. Increment &amp; Decrement Operator (cont)</vt:lpstr>
      <vt:lpstr>2. Increment &amp; Decrement Operator (cont)</vt:lpstr>
      <vt:lpstr>3. Relational Operator </vt:lpstr>
      <vt:lpstr>3. Relational Operator </vt:lpstr>
      <vt:lpstr>4. Logical Operators</vt:lpstr>
      <vt:lpstr>4. Logical Operators</vt:lpstr>
      <vt:lpstr>5. Conditional Operator</vt:lpstr>
      <vt:lpstr>INPUT AND OUTPUT STATEMENTS</vt:lpstr>
      <vt:lpstr>INPUT AND OUTPUT STATEMENTS (cont)</vt:lpstr>
      <vt:lpstr>INPUT AND OUTPUT STATEMENTS (cont)</vt:lpstr>
      <vt:lpstr>INPUT AND OUTPUT STATEMENTS (cont)</vt:lpstr>
      <vt:lpstr>OUTPUT STATEMENT </vt:lpstr>
      <vt:lpstr>Exercises</vt:lpstr>
      <vt:lpstr>Exercises</vt:lpstr>
      <vt:lpstr>Example Programs</vt:lpstr>
      <vt:lpstr>Example Programs</vt:lpstr>
      <vt:lpstr>Example Programs</vt:lpstr>
      <vt:lpstr>Example Programs</vt:lpstr>
      <vt:lpstr>Example Programs</vt:lpstr>
      <vt:lpstr>Example Programs</vt:lpstr>
      <vt:lpstr>Tasks</vt:lpstr>
      <vt:lpstr>Tasks</vt:lpstr>
      <vt:lpstr>Tasks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163 - Programming Concepts</dc:title>
  <dc:creator>Feroz Mohammed</dc:creator>
  <cp:lastModifiedBy>Feroz Mohammed</cp:lastModifiedBy>
  <cp:revision>328</cp:revision>
  <dcterms:created xsi:type="dcterms:W3CDTF">2020-08-29T11:01:32Z</dcterms:created>
  <dcterms:modified xsi:type="dcterms:W3CDTF">2021-03-11T08:38:51Z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