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74" r:id="rId16"/>
    <p:sldId id="267" r:id="rId17"/>
    <p:sldId id="268" r:id="rId18"/>
    <p:sldId id="269" r:id="rId19"/>
    <p:sldId id="275" r:id="rId20"/>
    <p:sldId id="270" r:id="rId21"/>
    <p:sldId id="271" r:id="rId22"/>
    <p:sldId id="272" r:id="rId23"/>
    <p:sldId id="27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96" autoAdjust="0"/>
    <p:restoredTop sz="96404" autoAdjust="0"/>
  </p:normalViewPr>
  <p:slideViewPr>
    <p:cSldViewPr snapToGrid="0">
      <p:cViewPr varScale="1">
        <p:scale>
          <a:sx n="108" d="100"/>
          <a:sy n="108" d="100"/>
        </p:scale>
        <p:origin x="1296"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CADAFFB6-05D7-4D9E-B642-308B59601995}" type="datetimeFigureOut">
              <a:rPr lang="en-US" smtClean="0"/>
              <a:t>3/11/2021</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135727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AFFB6-05D7-4D9E-B642-308B59601995}"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2716387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ADAFFB6-05D7-4D9E-B642-308B59601995}" type="datetimeFigureOut">
              <a:rPr lang="en-US" smtClean="0"/>
              <a:t>3/11/2021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1608048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ADAFFB6-05D7-4D9E-B642-308B59601995}" type="datetimeFigureOut">
              <a:rPr lang="en-US" smtClean="0"/>
              <a:t>3/11/2021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E13A124-768A-41B7-A445-CC0D72999897}"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92652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CADAFFB6-05D7-4D9E-B642-308B59601995}" type="datetimeFigureOut">
              <a:rPr lang="en-US" smtClean="0"/>
              <a:t>3/11/2021</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2430404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ADAFFB6-05D7-4D9E-B642-308B59601995}" type="datetimeFigureOut">
              <a:rPr lang="en-US" smtClean="0"/>
              <a:t>3/11/2021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2286318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ADAFFB6-05D7-4D9E-B642-308B59601995}" type="datetimeFigureOut">
              <a:rPr lang="en-US" smtClean="0"/>
              <a:t>3/11/2021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511413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DAFFB6-05D7-4D9E-B642-308B59601995}"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803781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CADAFFB6-05D7-4D9E-B642-308B59601995}" type="datetimeFigureOut">
              <a:rPr lang="en-US" smtClean="0"/>
              <a:t>3/11/2021</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2619717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DAFFB6-05D7-4D9E-B642-308B59601995}"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128020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CADAFFB6-05D7-4D9E-B642-308B59601995}" type="datetimeFigureOut">
              <a:rPr lang="en-US" smtClean="0"/>
              <a:t>3/11/2021</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388999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DAFFB6-05D7-4D9E-B642-308B59601995}"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696892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DAFFB6-05D7-4D9E-B642-308B59601995}" type="datetimeFigureOut">
              <a:rPr lang="en-US" smtClean="0"/>
              <a:t>3/11/2021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2135872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DAFFB6-05D7-4D9E-B642-308B59601995}" type="datetimeFigureOut">
              <a:rPr lang="en-US" smtClean="0"/>
              <a:t>3/11/2021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181531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DAFFB6-05D7-4D9E-B642-308B59601995}" type="datetimeFigureOut">
              <a:rPr lang="en-US" smtClean="0"/>
              <a:t>3/11/2021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2596667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AFFB6-05D7-4D9E-B642-308B59601995}"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341614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AFFB6-05D7-4D9E-B642-308B59601995}"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3A124-768A-41B7-A445-CC0D72999897}" type="slidenum">
              <a:rPr lang="en-US" smtClean="0"/>
              <a:t>‹#›</a:t>
            </a:fld>
            <a:endParaRPr lang="en-US"/>
          </a:p>
        </p:txBody>
      </p:sp>
    </p:spTree>
    <p:extLst>
      <p:ext uri="{BB962C8B-B14F-4D97-AF65-F5344CB8AC3E}">
        <p14:creationId xmlns:p14="http://schemas.microsoft.com/office/powerpoint/2010/main" val="2509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ADAFFB6-05D7-4D9E-B642-308B59601995}" type="datetimeFigureOut">
              <a:rPr lang="en-US" smtClean="0"/>
              <a:t>3/11/2021</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E13A124-768A-41B7-A445-CC0D72999897}" type="slidenum">
              <a:rPr lang="en-US" smtClean="0"/>
              <a:t>‹#›</a:t>
            </a:fld>
            <a:endParaRPr lang="en-US"/>
          </a:p>
        </p:txBody>
      </p:sp>
    </p:spTree>
    <p:extLst>
      <p:ext uri="{BB962C8B-B14F-4D97-AF65-F5344CB8AC3E}">
        <p14:creationId xmlns:p14="http://schemas.microsoft.com/office/powerpoint/2010/main" val="226708886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solidFill>
                  <a:srgbClr val="FF0000"/>
                </a:solidFill>
                <a:effectLst>
                  <a:outerShdw blurRad="38100" dist="38100" dir="2700000" algn="tl">
                    <a:srgbClr val="000000">
                      <a:alpha val="43137"/>
                    </a:srgbClr>
                  </a:outerShdw>
                </a:effectLst>
              </a:rPr>
              <a:t/>
            </a:r>
            <a:br>
              <a:rPr lang="en-US"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BASIC ELEMENTS OF JAVA </a:t>
            </a:r>
            <a:endParaRPr lang="en-US"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pPr algn="ctr"/>
            <a:r>
              <a:rPr lang="en-US" sz="2800" dirty="0" smtClean="0">
                <a:solidFill>
                  <a:srgbClr val="00B0F0"/>
                </a:solidFill>
                <a:effectLst>
                  <a:outerShdw blurRad="38100" dist="38100" dir="2700000" algn="tl">
                    <a:srgbClr val="000000">
                      <a:alpha val="43137"/>
                    </a:srgbClr>
                  </a:outerShdw>
                </a:effectLst>
              </a:rPr>
              <a:t>Chapter - 03</a:t>
            </a:r>
            <a:endParaRPr lang="en-US" sz="2800" dirty="0">
              <a:solidFill>
                <a:srgbClr val="00B0F0"/>
              </a:solidFill>
              <a:effectLst>
                <a:outerShdw blurRad="38100" dist="38100" dir="2700000" algn="tl">
                  <a:srgbClr val="000000">
                    <a:alpha val="43137"/>
                  </a:srgbClr>
                </a:outerShdw>
              </a:effectLst>
            </a:endParaRPr>
          </a:p>
        </p:txBody>
      </p:sp>
      <p:pic>
        <p:nvPicPr>
          <p:cNvPr id="1026" name="Picture 2" descr="Image result for  java orac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0879" y="958592"/>
            <a:ext cx="2971800" cy="1685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055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608" y="1803042"/>
            <a:ext cx="11145592" cy="4415643"/>
          </a:xfrm>
        </p:spPr>
        <p:txBody>
          <a:bodyPr>
            <a:normAutofit/>
          </a:bodyPr>
          <a:lstStyle/>
          <a:p>
            <a:r>
              <a:rPr lang="en-US" sz="2400" b="1" dirty="0" smtClean="0">
                <a:solidFill>
                  <a:srgbClr val="FF0000"/>
                </a:solidFill>
              </a:rPr>
              <a:t>Illegal Variables</a:t>
            </a:r>
            <a:endParaRPr lang="en-US" sz="2400" b="1" dirty="0">
              <a:solidFill>
                <a:srgbClr val="FF0000"/>
              </a:solidFill>
            </a:endParaRPr>
          </a:p>
        </p:txBody>
      </p:sp>
      <p:pic>
        <p:nvPicPr>
          <p:cNvPr id="4" name="Picture 3"/>
          <p:cNvPicPr>
            <a:picLocks noChangeAspect="1"/>
          </p:cNvPicPr>
          <p:nvPr/>
        </p:nvPicPr>
        <p:blipFill>
          <a:blip r:embed="rId2"/>
          <a:stretch>
            <a:fillRect/>
          </a:stretch>
        </p:blipFill>
        <p:spPr>
          <a:xfrm>
            <a:off x="1867801" y="2462631"/>
            <a:ext cx="8083275" cy="3242709"/>
          </a:xfrm>
          <a:prstGeom prst="rect">
            <a:avLst/>
          </a:prstGeom>
        </p:spPr>
      </p:pic>
      <p:sp>
        <p:nvSpPr>
          <p:cNvPr id="5" name="Title 4"/>
          <p:cNvSpPr>
            <a:spLocks noGrp="1"/>
          </p:cNvSpPr>
          <p:nvPr>
            <p:ph type="title"/>
          </p:nvPr>
        </p:nvSpPr>
        <p:spPr>
          <a:xfrm>
            <a:off x="2895600" y="764373"/>
            <a:ext cx="8610600" cy="1293028"/>
          </a:xfrm>
        </p:spPr>
        <p:txBody>
          <a:bodyPr/>
          <a:lstStyle/>
          <a:p>
            <a:r>
              <a:rPr lang="en-US" sz="3200" b="1" dirty="0">
                <a:solidFill>
                  <a:srgbClr val="FF0000"/>
                </a:solidFill>
              </a:rPr>
              <a:t>VARIABLE </a:t>
            </a:r>
            <a:endParaRPr lang="en-US" dirty="0">
              <a:solidFill>
                <a:srgbClr val="FF0000"/>
              </a:solidFill>
            </a:endParaRPr>
          </a:p>
        </p:txBody>
      </p:sp>
    </p:spTree>
    <p:extLst>
      <p:ext uri="{BB962C8B-B14F-4D97-AF65-F5344CB8AC3E}">
        <p14:creationId xmlns:p14="http://schemas.microsoft.com/office/powerpoint/2010/main" val="4247137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446843"/>
            <a:ext cx="8610600" cy="1293028"/>
          </a:xfrm>
        </p:spPr>
        <p:txBody>
          <a:bodyPr>
            <a:normAutofit/>
          </a:bodyPr>
          <a:lstStyle/>
          <a:p>
            <a:r>
              <a:rPr lang="en-US" sz="2800" b="1" dirty="0" smtClean="0">
                <a:solidFill>
                  <a:srgbClr val="FF0000"/>
                </a:solidFill>
              </a:rPr>
              <a:t>1.Declaration </a:t>
            </a:r>
            <a:r>
              <a:rPr lang="en-US" sz="2800" b="1" dirty="0">
                <a:solidFill>
                  <a:srgbClr val="FF0000"/>
                </a:solidFill>
              </a:rPr>
              <a:t>of variables </a:t>
            </a:r>
            <a:endParaRPr lang="en-US" sz="2800" dirty="0">
              <a:solidFill>
                <a:srgbClr val="FF0000"/>
              </a:solidFill>
            </a:endParaRPr>
          </a:p>
        </p:txBody>
      </p:sp>
      <p:sp>
        <p:nvSpPr>
          <p:cNvPr id="3" name="Content Placeholder 2"/>
          <p:cNvSpPr>
            <a:spLocks noGrp="1"/>
          </p:cNvSpPr>
          <p:nvPr>
            <p:ph idx="1"/>
          </p:nvPr>
        </p:nvSpPr>
        <p:spPr>
          <a:xfrm>
            <a:off x="360609" y="1635617"/>
            <a:ext cx="11145592" cy="4583069"/>
          </a:xfrm>
        </p:spPr>
        <p:txBody>
          <a:bodyPr>
            <a:normAutofit fontScale="92500" lnSpcReduction="10000"/>
          </a:bodyPr>
          <a:lstStyle/>
          <a:p>
            <a:r>
              <a:rPr lang="en-US" sz="2800" dirty="0"/>
              <a:t>All variables must be declared before they can be used </a:t>
            </a:r>
            <a:r>
              <a:rPr lang="en-US" sz="2800" dirty="0" smtClean="0"/>
              <a:t>.</a:t>
            </a:r>
          </a:p>
          <a:p>
            <a:r>
              <a:rPr lang="en-US" sz="2800" dirty="0" smtClean="0"/>
              <a:t>The </a:t>
            </a:r>
            <a:r>
              <a:rPr lang="en-US" sz="2800" dirty="0"/>
              <a:t>basic form of a </a:t>
            </a:r>
            <a:r>
              <a:rPr lang="en-US" sz="2800" b="1" dirty="0"/>
              <a:t>variable declaration </a:t>
            </a:r>
            <a:r>
              <a:rPr lang="en-US" sz="2800" dirty="0" smtClean="0"/>
              <a:t>is</a:t>
            </a:r>
          </a:p>
          <a:p>
            <a:pPr marL="457200" lvl="1" indent="0">
              <a:buNone/>
            </a:pPr>
            <a:endParaRPr lang="en-US" sz="2800" dirty="0" smtClean="0"/>
          </a:p>
          <a:p>
            <a:pPr marL="457200" lvl="1" indent="0">
              <a:buNone/>
            </a:pPr>
            <a:endParaRPr lang="en-US" sz="2800" b="1" dirty="0"/>
          </a:p>
          <a:p>
            <a:pPr marL="457200" lvl="1" indent="0">
              <a:buNone/>
            </a:pPr>
            <a:endParaRPr lang="en-US" sz="2800" b="1" dirty="0" smtClean="0"/>
          </a:p>
          <a:p>
            <a:pPr marL="457200" lvl="1" indent="0">
              <a:buNone/>
            </a:pPr>
            <a:endParaRPr lang="en-US" sz="2800" b="1" dirty="0"/>
          </a:p>
          <a:p>
            <a:pPr marL="457200" lvl="1" indent="0">
              <a:buNone/>
            </a:pPr>
            <a:r>
              <a:rPr lang="en-US" sz="2800" b="1" dirty="0" smtClean="0"/>
              <a:t>Example</a:t>
            </a:r>
            <a:r>
              <a:rPr lang="en-US" sz="2800" b="1" dirty="0"/>
              <a:t>: </a:t>
            </a:r>
            <a:endParaRPr lang="en-US" sz="2800" b="1" dirty="0" smtClean="0"/>
          </a:p>
          <a:p>
            <a:pPr lvl="2"/>
            <a:r>
              <a:rPr lang="en-US" sz="2400" dirty="0" smtClean="0"/>
              <a:t>int </a:t>
            </a:r>
            <a:r>
              <a:rPr lang="en-US" sz="2400" dirty="0" err="1" smtClean="0"/>
              <a:t>studentID</a:t>
            </a:r>
            <a:r>
              <a:rPr lang="en-US" sz="2400" dirty="0" smtClean="0"/>
              <a:t>; </a:t>
            </a:r>
            <a:endParaRPr lang="en-US" sz="2400" dirty="0"/>
          </a:p>
          <a:p>
            <a:pPr lvl="2"/>
            <a:r>
              <a:rPr lang="en-US" sz="2400" dirty="0"/>
              <a:t>double </a:t>
            </a:r>
            <a:r>
              <a:rPr lang="en-US" sz="2400" dirty="0" smtClean="0"/>
              <a:t>price; </a:t>
            </a:r>
            <a:endParaRPr lang="en-US" sz="2400" dirty="0"/>
          </a:p>
          <a:p>
            <a:pPr lvl="2"/>
            <a:r>
              <a:rPr lang="en-US" sz="2400" dirty="0"/>
              <a:t>char </a:t>
            </a:r>
            <a:r>
              <a:rPr lang="en-US" sz="2400" dirty="0" smtClean="0"/>
              <a:t>grade; </a:t>
            </a:r>
          </a:p>
          <a:p>
            <a:pPr lvl="2"/>
            <a:r>
              <a:rPr lang="en-US" sz="2400" dirty="0" smtClean="0"/>
              <a:t>String name;</a:t>
            </a:r>
          </a:p>
          <a:p>
            <a:pPr lvl="2"/>
            <a:r>
              <a:rPr lang="en-US" sz="2400" dirty="0" smtClean="0"/>
              <a:t>boolean status;</a:t>
            </a:r>
            <a:endParaRPr lang="en-US" sz="2400" dirty="0"/>
          </a:p>
          <a:p>
            <a:pPr marL="914400" lvl="2" indent="0">
              <a:buNone/>
            </a:pPr>
            <a:endParaRPr lang="en-US" sz="2400" dirty="0" smtClean="0"/>
          </a:p>
        </p:txBody>
      </p:sp>
      <p:sp>
        <p:nvSpPr>
          <p:cNvPr id="4" name="Rectangle 3"/>
          <p:cNvSpPr/>
          <p:nvPr/>
        </p:nvSpPr>
        <p:spPr>
          <a:xfrm>
            <a:off x="1634367" y="2928645"/>
            <a:ext cx="7620396" cy="79201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0" lvl="1" algn="ctr"/>
            <a:endParaRPr lang="en-US" b="1" dirty="0" smtClean="0"/>
          </a:p>
          <a:p>
            <a:pPr marL="0" lvl="1" algn="ctr"/>
            <a:r>
              <a:rPr lang="en-US" b="1" dirty="0" smtClean="0">
                <a:solidFill>
                  <a:srgbClr val="FF0000"/>
                </a:solidFill>
              </a:rPr>
              <a:t>Syntax</a:t>
            </a:r>
            <a:r>
              <a:rPr lang="en-US" dirty="0">
                <a:solidFill>
                  <a:srgbClr val="FF0000"/>
                </a:solidFill>
              </a:rPr>
              <a:t>: </a:t>
            </a:r>
            <a:r>
              <a:rPr lang="en-US" dirty="0" smtClean="0">
                <a:solidFill>
                  <a:srgbClr val="FF0000"/>
                </a:solidFill>
              </a:rPr>
              <a:t>  </a:t>
            </a:r>
            <a:r>
              <a:rPr lang="en-US" b="1" dirty="0" smtClean="0">
                <a:solidFill>
                  <a:srgbClr val="FF0000"/>
                </a:solidFill>
              </a:rPr>
              <a:t>data-type    variable_name</a:t>
            </a:r>
            <a:r>
              <a:rPr lang="en-US" dirty="0">
                <a:solidFill>
                  <a:srgbClr val="FF0000"/>
                </a:solidFill>
              </a:rPr>
              <a:t>; </a:t>
            </a:r>
            <a:endParaRPr lang="en-US" dirty="0"/>
          </a:p>
        </p:txBody>
      </p:sp>
    </p:spTree>
    <p:extLst>
      <p:ext uri="{BB962C8B-B14F-4D97-AF65-F5344CB8AC3E}">
        <p14:creationId xmlns:p14="http://schemas.microsoft.com/office/powerpoint/2010/main" val="294075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0607" y="253325"/>
            <a:ext cx="8610600" cy="1293028"/>
          </a:xfrm>
        </p:spPr>
        <p:txBody>
          <a:bodyPr>
            <a:normAutofit/>
          </a:bodyPr>
          <a:lstStyle/>
          <a:p>
            <a:r>
              <a:rPr lang="en-US" sz="2400" b="1" dirty="0" smtClean="0">
                <a:solidFill>
                  <a:srgbClr val="FF0000"/>
                </a:solidFill>
              </a:rPr>
              <a:t>1.Declaration </a:t>
            </a:r>
            <a:r>
              <a:rPr lang="en-US" sz="2400" b="1" dirty="0">
                <a:solidFill>
                  <a:srgbClr val="FF0000"/>
                </a:solidFill>
              </a:rPr>
              <a:t>of variables </a:t>
            </a:r>
            <a:endParaRPr lang="en-US" sz="2400" dirty="0">
              <a:solidFill>
                <a:srgbClr val="FF0000"/>
              </a:solidFill>
            </a:endParaRPr>
          </a:p>
        </p:txBody>
      </p:sp>
      <p:sp>
        <p:nvSpPr>
          <p:cNvPr id="3" name="Content Placeholder 2"/>
          <p:cNvSpPr>
            <a:spLocks noGrp="1"/>
          </p:cNvSpPr>
          <p:nvPr>
            <p:ph idx="1"/>
          </p:nvPr>
        </p:nvSpPr>
        <p:spPr>
          <a:xfrm>
            <a:off x="685800" y="1705163"/>
            <a:ext cx="10820400" cy="4024125"/>
          </a:xfrm>
        </p:spPr>
        <p:txBody>
          <a:bodyPr>
            <a:normAutofit fontScale="92500" lnSpcReduction="10000"/>
          </a:bodyPr>
          <a:lstStyle/>
          <a:p>
            <a:r>
              <a:rPr lang="en-US" dirty="0"/>
              <a:t>We can declared more than one variables of </a:t>
            </a:r>
            <a:r>
              <a:rPr lang="en-US" b="1" dirty="0"/>
              <a:t>same type </a:t>
            </a:r>
            <a:r>
              <a:rPr lang="en-US" dirty="0"/>
              <a:t>as follows. </a:t>
            </a:r>
          </a:p>
          <a:p>
            <a:pPr marL="457200" lvl="1" indent="0">
              <a:buNone/>
            </a:pPr>
            <a:endParaRPr lang="en-US" dirty="0" smtClean="0"/>
          </a:p>
          <a:p>
            <a:pPr marL="457200" lvl="1" indent="0">
              <a:buNone/>
            </a:pPr>
            <a:endParaRPr lang="en-US" b="1" dirty="0"/>
          </a:p>
          <a:p>
            <a:pPr marL="914400" lvl="2" indent="0">
              <a:buNone/>
            </a:pPr>
            <a:endParaRPr lang="en-US" b="1" dirty="0" smtClean="0"/>
          </a:p>
          <a:p>
            <a:pPr marL="914400" lvl="2" indent="0">
              <a:buNone/>
            </a:pPr>
            <a:endParaRPr lang="en-US" b="1" dirty="0"/>
          </a:p>
          <a:p>
            <a:pPr marL="914400" lvl="2" indent="0">
              <a:buNone/>
            </a:pPr>
            <a:endParaRPr lang="en-US" b="1" dirty="0" smtClean="0"/>
          </a:p>
          <a:p>
            <a:pPr marL="914400" lvl="2" indent="0">
              <a:buNone/>
            </a:pPr>
            <a:endParaRPr lang="en-US" b="1" dirty="0"/>
          </a:p>
          <a:p>
            <a:pPr marL="914400" lvl="2" indent="0">
              <a:buNone/>
            </a:pPr>
            <a:r>
              <a:rPr lang="en-US" b="1" dirty="0" smtClean="0"/>
              <a:t>Example : int x;</a:t>
            </a:r>
          </a:p>
          <a:p>
            <a:pPr marL="914400" lvl="2" indent="0">
              <a:buNone/>
            </a:pPr>
            <a:r>
              <a:rPr lang="en-US" b="1" dirty="0"/>
              <a:t>	 </a:t>
            </a:r>
            <a:r>
              <a:rPr lang="en-US" b="1" dirty="0" smtClean="0"/>
              <a:t>   int y;</a:t>
            </a:r>
          </a:p>
          <a:p>
            <a:pPr marL="914400" lvl="2" indent="0">
              <a:buNone/>
            </a:pPr>
            <a:r>
              <a:rPr lang="en-US" b="1" dirty="0"/>
              <a:t>	</a:t>
            </a:r>
            <a:r>
              <a:rPr lang="en-US" b="1" dirty="0" smtClean="0"/>
              <a:t>    int z;</a:t>
            </a:r>
          </a:p>
          <a:p>
            <a:pPr marL="914400" lvl="2" indent="0">
              <a:buNone/>
            </a:pPr>
            <a:endParaRPr lang="en-US" b="1" dirty="0" smtClean="0"/>
          </a:p>
          <a:p>
            <a:pPr marL="914400" lvl="2" indent="0">
              <a:buNone/>
            </a:pPr>
            <a:r>
              <a:rPr lang="en-US" b="1" dirty="0" smtClean="0"/>
              <a:t>As in a single line </a:t>
            </a:r>
          </a:p>
          <a:p>
            <a:pPr marL="914400" lvl="2" indent="0">
              <a:buNone/>
            </a:pPr>
            <a:endParaRPr lang="en-US" b="1" dirty="0" smtClean="0"/>
          </a:p>
          <a:p>
            <a:pPr marL="914400" lvl="2" indent="0">
              <a:buNone/>
            </a:pPr>
            <a:r>
              <a:rPr lang="es-ES" b="1" dirty="0" err="1" smtClean="0"/>
              <a:t>Example</a:t>
            </a:r>
            <a:r>
              <a:rPr lang="es-ES" b="1" dirty="0" smtClean="0"/>
              <a:t>:   int x, y, z; </a:t>
            </a:r>
          </a:p>
          <a:p>
            <a:pPr marL="914400" lvl="2" indent="0">
              <a:buNone/>
            </a:pPr>
            <a:endParaRPr lang="en-US" dirty="0" smtClean="0"/>
          </a:p>
        </p:txBody>
      </p:sp>
      <p:sp>
        <p:nvSpPr>
          <p:cNvPr id="4" name="Rectangle 3"/>
          <p:cNvSpPr/>
          <p:nvPr/>
        </p:nvSpPr>
        <p:spPr>
          <a:xfrm>
            <a:off x="1747883" y="2659549"/>
            <a:ext cx="7444637" cy="939452"/>
          </a:xfrm>
          <a:prstGeom prst="rect">
            <a:avLst/>
          </a:prstGeom>
        </p:spPr>
        <p:style>
          <a:lnRef idx="2">
            <a:schemeClr val="accent2"/>
          </a:lnRef>
          <a:fillRef idx="1">
            <a:schemeClr val="lt1"/>
          </a:fillRef>
          <a:effectRef idx="0">
            <a:schemeClr val="accent2"/>
          </a:effectRef>
          <a:fontRef idx="minor">
            <a:schemeClr val="dk1"/>
          </a:fontRef>
        </p:style>
        <p:txBody>
          <a:bodyPr rtlCol="0" anchor="t"/>
          <a:lstStyle/>
          <a:p>
            <a:pPr marL="0" lvl="1" algn="ctr"/>
            <a:endParaRPr lang="en-US" b="1" dirty="0" smtClean="0"/>
          </a:p>
          <a:p>
            <a:pPr marL="0" lvl="1" algn="ctr"/>
            <a:r>
              <a:rPr lang="fr-FR" b="1" dirty="0" err="1"/>
              <a:t>Syntax</a:t>
            </a:r>
            <a:r>
              <a:rPr lang="fr-FR" dirty="0"/>
              <a:t>: </a:t>
            </a:r>
            <a:r>
              <a:rPr lang="fr-FR" b="1" dirty="0" smtClean="0"/>
              <a:t>data</a:t>
            </a:r>
            <a:r>
              <a:rPr lang="fr-FR" dirty="0" smtClean="0"/>
              <a:t> – </a:t>
            </a:r>
            <a:r>
              <a:rPr lang="fr-FR" b="1" dirty="0" smtClean="0"/>
              <a:t>type    </a:t>
            </a:r>
            <a:r>
              <a:rPr lang="fr-FR" b="1" dirty="0"/>
              <a:t>identifier 1, identifier 2….identifier n; </a:t>
            </a:r>
            <a:endParaRPr lang="en-US" dirty="0"/>
          </a:p>
        </p:txBody>
      </p:sp>
    </p:spTree>
    <p:extLst>
      <p:ext uri="{BB962C8B-B14F-4D97-AF65-F5344CB8AC3E}">
        <p14:creationId xmlns:p14="http://schemas.microsoft.com/office/powerpoint/2010/main" val="766191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269" y="1784656"/>
            <a:ext cx="10820400" cy="4024125"/>
          </a:xfrm>
        </p:spPr>
        <p:txBody>
          <a:bodyPr>
            <a:normAutofit/>
          </a:bodyPr>
          <a:lstStyle/>
          <a:p>
            <a:r>
              <a:rPr lang="en-US" dirty="0"/>
              <a:t>Variable is initialized with </a:t>
            </a:r>
            <a:r>
              <a:rPr lang="en-US" b="1" dirty="0"/>
              <a:t>equal </a:t>
            </a:r>
            <a:r>
              <a:rPr lang="en-US" dirty="0"/>
              <a:t>sign and a </a:t>
            </a:r>
            <a:r>
              <a:rPr lang="en-US" dirty="0" smtClean="0"/>
              <a:t>value.</a:t>
            </a:r>
          </a:p>
          <a:p>
            <a:endParaRPr lang="en-US" dirty="0" smtClean="0"/>
          </a:p>
          <a:p>
            <a:endParaRPr lang="en-US" dirty="0"/>
          </a:p>
          <a:p>
            <a:endParaRPr lang="en-US" dirty="0" smtClean="0"/>
          </a:p>
          <a:p>
            <a:r>
              <a:rPr lang="en-US" b="1" dirty="0" smtClean="0"/>
              <a:t>Example</a:t>
            </a:r>
            <a:r>
              <a:rPr lang="en-US" dirty="0" smtClean="0"/>
              <a:t>:</a:t>
            </a:r>
          </a:p>
          <a:p>
            <a:pPr lvl="1"/>
            <a:r>
              <a:rPr lang="en-US" dirty="0" smtClean="0"/>
              <a:t> int </a:t>
            </a:r>
            <a:r>
              <a:rPr lang="en-US" dirty="0" err="1" smtClean="0"/>
              <a:t>studentID</a:t>
            </a:r>
            <a:r>
              <a:rPr lang="en-US" dirty="0" smtClean="0"/>
              <a:t> = 401905523; </a:t>
            </a:r>
            <a:endParaRPr lang="en-US" dirty="0"/>
          </a:p>
          <a:p>
            <a:pPr lvl="1"/>
            <a:r>
              <a:rPr lang="en-US" dirty="0"/>
              <a:t>double </a:t>
            </a:r>
            <a:r>
              <a:rPr lang="en-US" dirty="0" smtClean="0"/>
              <a:t>price = 32.50; </a:t>
            </a:r>
            <a:endParaRPr lang="en-US" dirty="0"/>
          </a:p>
          <a:p>
            <a:pPr lvl="1"/>
            <a:r>
              <a:rPr lang="en-US" dirty="0"/>
              <a:t>char </a:t>
            </a:r>
            <a:r>
              <a:rPr lang="en-US" dirty="0" smtClean="0"/>
              <a:t>grade =‘B'; </a:t>
            </a:r>
          </a:p>
          <a:p>
            <a:pPr lvl="1"/>
            <a:r>
              <a:rPr lang="en-US" b="1" dirty="0" smtClean="0"/>
              <a:t>S</a:t>
            </a:r>
            <a:r>
              <a:rPr lang="en-US" dirty="0" smtClean="0"/>
              <a:t>tring name = “Feroz Mohammed”;</a:t>
            </a:r>
          </a:p>
          <a:p>
            <a:pPr lvl="1"/>
            <a:r>
              <a:rPr lang="en-US" dirty="0" smtClean="0"/>
              <a:t>boolean status = true;</a:t>
            </a:r>
          </a:p>
        </p:txBody>
      </p:sp>
      <p:sp>
        <p:nvSpPr>
          <p:cNvPr id="4" name="Title 1"/>
          <p:cNvSpPr>
            <a:spLocks noGrp="1"/>
          </p:cNvSpPr>
          <p:nvPr>
            <p:ph type="title"/>
          </p:nvPr>
        </p:nvSpPr>
        <p:spPr>
          <a:xfrm>
            <a:off x="3484179" y="575187"/>
            <a:ext cx="8610600" cy="1293028"/>
          </a:xfrm>
        </p:spPr>
        <p:txBody>
          <a:bodyPr>
            <a:normAutofit/>
          </a:bodyPr>
          <a:lstStyle/>
          <a:p>
            <a:r>
              <a:rPr lang="en-US" sz="2800" b="1" dirty="0" smtClean="0">
                <a:solidFill>
                  <a:srgbClr val="FF0000"/>
                </a:solidFill>
              </a:rPr>
              <a:t>2.Initialization </a:t>
            </a:r>
            <a:r>
              <a:rPr lang="en-US" sz="2800" b="1" dirty="0">
                <a:solidFill>
                  <a:srgbClr val="FF0000"/>
                </a:solidFill>
              </a:rPr>
              <a:t>of variable </a:t>
            </a:r>
            <a:endParaRPr lang="en-US" sz="2800" dirty="0">
              <a:solidFill>
                <a:srgbClr val="FF0000"/>
              </a:solidFill>
            </a:endParaRPr>
          </a:p>
        </p:txBody>
      </p:sp>
      <p:sp>
        <p:nvSpPr>
          <p:cNvPr id="5" name="Rectangle 4"/>
          <p:cNvSpPr/>
          <p:nvPr/>
        </p:nvSpPr>
        <p:spPr>
          <a:xfrm>
            <a:off x="1663801" y="2429320"/>
            <a:ext cx="7444637" cy="9394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0" lvl="1" algn="ctr"/>
            <a:r>
              <a:rPr lang="en-US" b="1" dirty="0"/>
              <a:t>Syntax</a:t>
            </a:r>
            <a:r>
              <a:rPr lang="en-US" dirty="0"/>
              <a:t>: </a:t>
            </a:r>
            <a:r>
              <a:rPr lang="en-US" b="1" dirty="0"/>
              <a:t>data-type </a:t>
            </a:r>
            <a:r>
              <a:rPr lang="en-US" b="1" dirty="0" smtClean="0"/>
              <a:t>variable_name = value</a:t>
            </a:r>
            <a:r>
              <a:rPr lang="en-US" b="1" dirty="0"/>
              <a:t>; </a:t>
            </a:r>
            <a:endParaRPr lang="en-US" b="1" dirty="0" smtClean="0"/>
          </a:p>
        </p:txBody>
      </p:sp>
    </p:spTree>
    <p:extLst>
      <p:ext uri="{BB962C8B-B14F-4D97-AF65-F5344CB8AC3E}">
        <p14:creationId xmlns:p14="http://schemas.microsoft.com/office/powerpoint/2010/main" val="2840110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62568"/>
            <a:ext cx="8610600" cy="1293028"/>
          </a:xfrm>
        </p:spPr>
        <p:txBody>
          <a:bodyPr/>
          <a:lstStyle/>
          <a:p>
            <a:r>
              <a:rPr lang="en-US" sz="3200" b="1" dirty="0">
                <a:solidFill>
                  <a:srgbClr val="FF0000"/>
                </a:solidFill>
              </a:rPr>
              <a:t>STRING</a:t>
            </a:r>
            <a:r>
              <a:rPr lang="en-US" b="1" dirty="0"/>
              <a:t> </a:t>
            </a:r>
            <a:endParaRPr lang="en-US" dirty="0"/>
          </a:p>
        </p:txBody>
      </p:sp>
      <p:sp>
        <p:nvSpPr>
          <p:cNvPr id="3" name="Content Placeholder 2"/>
          <p:cNvSpPr>
            <a:spLocks noGrp="1"/>
          </p:cNvSpPr>
          <p:nvPr>
            <p:ph idx="1"/>
          </p:nvPr>
        </p:nvSpPr>
        <p:spPr>
          <a:xfrm>
            <a:off x="490269" y="1706138"/>
            <a:ext cx="11205117" cy="4512548"/>
          </a:xfrm>
        </p:spPr>
        <p:txBody>
          <a:bodyPr>
            <a:normAutofit fontScale="92500" lnSpcReduction="20000"/>
          </a:bodyPr>
          <a:lstStyle/>
          <a:p>
            <a:r>
              <a:rPr lang="en-US" sz="3200" dirty="0"/>
              <a:t>String</a:t>
            </a:r>
            <a:r>
              <a:rPr lang="en-US" sz="2800" dirty="0"/>
              <a:t> is a sequence of zero of more characters enclosed in double quotes. </a:t>
            </a:r>
            <a:endParaRPr lang="en-US" sz="2800" dirty="0" smtClean="0"/>
          </a:p>
          <a:p>
            <a:r>
              <a:rPr lang="en-US" sz="2800" dirty="0" smtClean="0"/>
              <a:t>In </a:t>
            </a:r>
            <a:r>
              <a:rPr lang="en-US" sz="2800" dirty="0"/>
              <a:t>java </a:t>
            </a:r>
            <a:r>
              <a:rPr lang="en-US" sz="2800" b="1" i="1" dirty="0"/>
              <a:t>S</a:t>
            </a:r>
            <a:r>
              <a:rPr lang="en-US" sz="2800" i="1" dirty="0"/>
              <a:t>tring is a class </a:t>
            </a:r>
            <a:r>
              <a:rPr lang="en-US" sz="2800" dirty="0"/>
              <a:t>which has various operations to manipulate a string</a:t>
            </a:r>
            <a:r>
              <a:rPr lang="en-US" sz="2800" dirty="0" smtClean="0"/>
              <a:t>.</a:t>
            </a:r>
          </a:p>
          <a:p>
            <a:r>
              <a:rPr lang="en-US" sz="2800" i="1" dirty="0" smtClean="0"/>
              <a:t>A </a:t>
            </a:r>
            <a:r>
              <a:rPr lang="en-US" sz="2800" i="1" dirty="0"/>
              <a:t>string that contains no characters called </a:t>
            </a:r>
            <a:r>
              <a:rPr lang="en-US" sz="2800" b="1" i="1" dirty="0"/>
              <a:t>null</a:t>
            </a:r>
            <a:r>
              <a:rPr lang="en-US" sz="2800" i="1" dirty="0"/>
              <a:t> or </a:t>
            </a:r>
            <a:r>
              <a:rPr lang="en-US" sz="2800" b="1" i="1" dirty="0"/>
              <a:t>empty</a:t>
            </a:r>
            <a:r>
              <a:rPr lang="en-US" sz="2800" i="1" dirty="0"/>
              <a:t> string. </a:t>
            </a:r>
            <a:endParaRPr lang="en-US" sz="2800" i="1" dirty="0" smtClean="0"/>
          </a:p>
          <a:p>
            <a:endParaRPr lang="en-US" sz="2800" b="1" dirty="0" smtClean="0"/>
          </a:p>
          <a:p>
            <a:r>
              <a:rPr lang="en-US" sz="2800" b="1" dirty="0" smtClean="0"/>
              <a:t>Examples</a:t>
            </a:r>
            <a:r>
              <a:rPr lang="en-US" sz="2800" dirty="0"/>
              <a:t>: </a:t>
            </a:r>
            <a:r>
              <a:rPr lang="en-US" sz="2800" dirty="0" smtClean="0"/>
              <a:t>                                    </a:t>
            </a:r>
          </a:p>
          <a:p>
            <a:pPr lvl="1"/>
            <a:r>
              <a:rPr lang="en-US" sz="2800" dirty="0" smtClean="0"/>
              <a:t>"</a:t>
            </a:r>
            <a:r>
              <a:rPr lang="en-US" sz="2800" dirty="0"/>
              <a:t>Hello" </a:t>
            </a:r>
          </a:p>
          <a:p>
            <a:pPr lvl="1"/>
            <a:r>
              <a:rPr lang="en-US" sz="2800" dirty="0"/>
              <a:t>"Welcome to MIT" </a:t>
            </a:r>
          </a:p>
          <a:p>
            <a:pPr lvl="1"/>
            <a:r>
              <a:rPr lang="en-US" sz="2800" dirty="0"/>
              <a:t>" </a:t>
            </a:r>
            <a:r>
              <a:rPr lang="en-US" sz="2800" dirty="0" smtClean="0"/>
              <a:t>    "  </a:t>
            </a:r>
            <a:r>
              <a:rPr lang="en-US" sz="2800" dirty="0"/>
              <a:t>Empty string </a:t>
            </a:r>
            <a:endParaRPr lang="en-US" sz="2800" dirty="0" smtClean="0"/>
          </a:p>
          <a:p>
            <a:pPr lvl="1"/>
            <a:r>
              <a:rPr lang="en-US" sz="2800" dirty="0" smtClean="0"/>
              <a:t>“3453465gndfjkgnk0-86&amp;#$$#@*)(”</a:t>
            </a:r>
          </a:p>
          <a:p>
            <a:pPr lvl="1"/>
            <a:r>
              <a:rPr lang="en-US" sz="2800" dirty="0" smtClean="0"/>
              <a:t>“123”</a:t>
            </a:r>
            <a:endParaRPr lang="en-US" sz="2800" dirty="0"/>
          </a:p>
        </p:txBody>
      </p:sp>
    </p:spTree>
    <p:extLst>
      <p:ext uri="{BB962C8B-B14F-4D97-AF65-F5344CB8AC3E}">
        <p14:creationId xmlns:p14="http://schemas.microsoft.com/office/powerpoint/2010/main" val="2682233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7876" y="342590"/>
            <a:ext cx="8610600" cy="1293028"/>
          </a:xfrm>
        </p:spPr>
        <p:txBody>
          <a:bodyPr>
            <a:normAutofit/>
          </a:bodyPr>
          <a:lstStyle/>
          <a:p>
            <a:r>
              <a:rPr lang="en-US" sz="2000" b="1" dirty="0">
                <a:solidFill>
                  <a:srgbClr val="FF0000"/>
                </a:solidFill>
              </a:rPr>
              <a:t>String concatenation operator (+) </a:t>
            </a:r>
            <a:endParaRPr lang="en-US" sz="2000" dirty="0">
              <a:solidFill>
                <a:srgbClr val="FF0000"/>
              </a:solidFill>
            </a:endParaRPr>
          </a:p>
        </p:txBody>
      </p:sp>
      <p:sp>
        <p:nvSpPr>
          <p:cNvPr id="3" name="Content Placeholder 2"/>
          <p:cNvSpPr>
            <a:spLocks noGrp="1"/>
          </p:cNvSpPr>
          <p:nvPr>
            <p:ph idx="1"/>
          </p:nvPr>
        </p:nvSpPr>
        <p:spPr>
          <a:xfrm>
            <a:off x="270456" y="1635618"/>
            <a:ext cx="11235744" cy="4583068"/>
          </a:xfrm>
        </p:spPr>
        <p:txBody>
          <a:bodyPr>
            <a:normAutofit/>
          </a:bodyPr>
          <a:lstStyle/>
          <a:p>
            <a:pPr algn="just"/>
            <a:r>
              <a:rPr lang="en-US" sz="2800" dirty="0"/>
              <a:t>The most common operation performed on strings is the concatenation operator, which appends one string to another string, numeric value or character. </a:t>
            </a:r>
          </a:p>
          <a:p>
            <a:pPr marL="457200" lvl="1" indent="0" algn="just">
              <a:buNone/>
            </a:pPr>
            <a:endParaRPr lang="en-US" sz="2800" b="1" dirty="0" smtClean="0">
              <a:solidFill>
                <a:srgbClr val="0070C0"/>
              </a:solidFill>
            </a:endParaRPr>
          </a:p>
          <a:p>
            <a:pPr lvl="1" algn="just"/>
            <a:r>
              <a:rPr lang="en-US" sz="2800" b="1" dirty="0" smtClean="0">
                <a:solidFill>
                  <a:srgbClr val="0070C0"/>
                </a:solidFill>
              </a:rPr>
              <a:t>Example</a:t>
            </a:r>
            <a:r>
              <a:rPr lang="en-US" sz="2800" b="1" dirty="0">
                <a:solidFill>
                  <a:srgbClr val="0070C0"/>
                </a:solidFill>
              </a:rPr>
              <a:t>: "Hello," + "Feroz" </a:t>
            </a:r>
            <a:r>
              <a:rPr lang="en-US" sz="2800" b="1" dirty="0" smtClean="0">
                <a:solidFill>
                  <a:srgbClr val="0070C0"/>
                </a:solidFill>
                <a:sym typeface="Wingdings" panose="05000000000000000000" pitchFamily="2" charset="2"/>
              </a:rPr>
              <a:t> Hello, Feroz</a:t>
            </a:r>
            <a:endParaRPr lang="en-US" sz="2800" b="1" dirty="0">
              <a:solidFill>
                <a:srgbClr val="0070C0"/>
              </a:solidFill>
            </a:endParaRPr>
          </a:p>
          <a:p>
            <a:pPr lvl="1" algn="just"/>
            <a:r>
              <a:rPr lang="en-US" sz="2800" b="1" dirty="0" smtClean="0">
                <a:solidFill>
                  <a:srgbClr val="0070C0"/>
                </a:solidFill>
              </a:rPr>
              <a:t>Amount </a:t>
            </a:r>
            <a:r>
              <a:rPr lang="en-US" sz="2800" b="1" dirty="0">
                <a:solidFill>
                  <a:srgbClr val="0070C0"/>
                </a:solidFill>
              </a:rPr>
              <a:t>Due </a:t>
            </a:r>
            <a:r>
              <a:rPr lang="en-US" sz="2800" b="1" dirty="0" smtClean="0">
                <a:solidFill>
                  <a:srgbClr val="0070C0"/>
                </a:solidFill>
              </a:rPr>
              <a:t>=“$" </a:t>
            </a:r>
            <a:r>
              <a:rPr lang="en-US" sz="2800" b="1" dirty="0">
                <a:solidFill>
                  <a:srgbClr val="0070C0"/>
                </a:solidFill>
              </a:rPr>
              <a:t>+ 568.69 </a:t>
            </a:r>
            <a:r>
              <a:rPr lang="en-US" sz="2800" b="1" dirty="0" smtClean="0">
                <a:solidFill>
                  <a:srgbClr val="0070C0"/>
                </a:solidFill>
                <a:sym typeface="Wingdings" panose="05000000000000000000" pitchFamily="2" charset="2"/>
              </a:rPr>
              <a:t>$568.69</a:t>
            </a:r>
          </a:p>
          <a:p>
            <a:pPr marL="457200" lvl="1" indent="0" algn="just">
              <a:buNone/>
            </a:pPr>
            <a:endParaRPr lang="en-US" sz="2800" b="1" dirty="0">
              <a:solidFill>
                <a:srgbClr val="0070C0"/>
              </a:solidFill>
            </a:endParaRPr>
          </a:p>
          <a:p>
            <a:pPr algn="just"/>
            <a:r>
              <a:rPr lang="en-US" sz="2800" dirty="0"/>
              <a:t>For above statements the numeric value is converted to string and concatenated with the string as </a:t>
            </a:r>
            <a:r>
              <a:rPr lang="en-US" sz="2800" b="1" dirty="0"/>
              <a:t>- Amount Due = $568.69 </a:t>
            </a:r>
            <a:endParaRPr lang="en-US" sz="2800" dirty="0"/>
          </a:p>
        </p:txBody>
      </p:sp>
    </p:spTree>
    <p:extLst>
      <p:ext uri="{BB962C8B-B14F-4D97-AF65-F5344CB8AC3E}">
        <p14:creationId xmlns:p14="http://schemas.microsoft.com/office/powerpoint/2010/main" val="227005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94259"/>
            <a:ext cx="8610600" cy="1293028"/>
          </a:xfrm>
        </p:spPr>
        <p:txBody>
          <a:bodyPr>
            <a:normAutofit/>
          </a:bodyPr>
          <a:lstStyle/>
          <a:p>
            <a:r>
              <a:rPr lang="en-US" sz="2800" dirty="0" smtClean="0">
                <a:solidFill>
                  <a:srgbClr val="FF0000"/>
                </a:solidFill>
              </a:rPr>
              <a:t>Exercises</a:t>
            </a:r>
            <a:endParaRPr lang="en-US" sz="3200" dirty="0">
              <a:solidFill>
                <a:srgbClr val="FF0000"/>
              </a:solidFill>
            </a:endParaRPr>
          </a:p>
        </p:txBody>
      </p:sp>
      <p:sp>
        <p:nvSpPr>
          <p:cNvPr id="3" name="Content Placeholder 2"/>
          <p:cNvSpPr>
            <a:spLocks noGrp="1"/>
          </p:cNvSpPr>
          <p:nvPr>
            <p:ph idx="1"/>
          </p:nvPr>
        </p:nvSpPr>
        <p:spPr>
          <a:xfrm>
            <a:off x="511629" y="1578430"/>
            <a:ext cx="10994571" cy="4640256"/>
          </a:xfrm>
        </p:spPr>
        <p:txBody>
          <a:bodyPr>
            <a:normAutofit lnSpcReduction="10000"/>
          </a:bodyPr>
          <a:lstStyle/>
          <a:p>
            <a:pPr marL="0" indent="0">
              <a:buNone/>
            </a:pPr>
            <a:r>
              <a:rPr lang="en-US" sz="2000" dirty="0"/>
              <a:t>1</a:t>
            </a:r>
            <a:r>
              <a:rPr lang="en-US" sz="2000" dirty="0" smtClean="0"/>
              <a:t>. </a:t>
            </a:r>
            <a:r>
              <a:rPr lang="en-US" sz="2000" b="1" dirty="0" smtClean="0"/>
              <a:t>Which of the following are valid java identifier? </a:t>
            </a:r>
          </a:p>
          <a:p>
            <a:pPr marL="457200" indent="-457200">
              <a:buAutoNum type="alphaLcParenR"/>
            </a:pPr>
            <a:r>
              <a:rPr lang="en-US" sz="2000" dirty="0" err="1" smtClean="0"/>
              <a:t>myProgram</a:t>
            </a:r>
            <a:r>
              <a:rPr lang="en-US" sz="2000" dirty="0" smtClean="0"/>
              <a:t>  </a:t>
            </a:r>
          </a:p>
          <a:p>
            <a:pPr marL="457200" indent="-457200">
              <a:buAutoNum type="alphaLcParenR"/>
            </a:pPr>
            <a:r>
              <a:rPr lang="en-US" sz="2000" dirty="0" smtClean="0"/>
              <a:t>_</a:t>
            </a:r>
            <a:r>
              <a:rPr lang="en-US" sz="2000" dirty="0" err="1" smtClean="0"/>
              <a:t>myprgm</a:t>
            </a:r>
            <a:r>
              <a:rPr lang="en-US" sz="2000" dirty="0" smtClean="0"/>
              <a:t> </a:t>
            </a:r>
          </a:p>
          <a:p>
            <a:pPr marL="457200" indent="-457200">
              <a:buAutoNum type="alphaLcParenR"/>
            </a:pPr>
            <a:r>
              <a:rPr lang="en-US" sz="2000" dirty="0" smtClean="0"/>
              <a:t>$23First </a:t>
            </a:r>
          </a:p>
          <a:p>
            <a:pPr marL="457200" indent="-457200">
              <a:buAutoNum type="alphaLcParenR"/>
            </a:pPr>
            <a:r>
              <a:rPr lang="en-US" sz="2000" dirty="0" smtClean="0"/>
              <a:t>12$Second </a:t>
            </a:r>
          </a:p>
          <a:p>
            <a:pPr marL="457200" indent="-457200">
              <a:buAutoNum type="alphaLcParenR"/>
            </a:pPr>
            <a:r>
              <a:rPr lang="en-US" sz="2000" dirty="0" smtClean="0"/>
              <a:t> </a:t>
            </a:r>
            <a:r>
              <a:rPr lang="en-US" sz="2000" dirty="0" err="1" smtClean="0"/>
              <a:t>FiirST_TWO</a:t>
            </a:r>
            <a:r>
              <a:rPr lang="en-US" sz="2000" dirty="0" smtClean="0"/>
              <a:t> </a:t>
            </a:r>
          </a:p>
          <a:p>
            <a:pPr marL="457200" indent="-457200">
              <a:buAutoNum type="alphaLcParenR"/>
            </a:pPr>
            <a:r>
              <a:rPr lang="en-US" sz="2000" dirty="0" smtClean="0"/>
              <a:t>Update Grade </a:t>
            </a:r>
          </a:p>
          <a:p>
            <a:pPr marL="457200" indent="-457200">
              <a:buAutoNum type="alphaLcParenR"/>
            </a:pPr>
            <a:r>
              <a:rPr lang="en-US" sz="2000" dirty="0" smtClean="0"/>
              <a:t>5Th </a:t>
            </a:r>
          </a:p>
          <a:p>
            <a:pPr marL="457200" indent="-457200">
              <a:buAutoNum type="alphaLcParenR"/>
            </a:pPr>
            <a:r>
              <a:rPr lang="en-US" sz="2000" dirty="0" smtClean="0"/>
              <a:t>JAVA_FIZ_$ </a:t>
            </a:r>
          </a:p>
          <a:p>
            <a:pPr marL="457200" indent="-457200">
              <a:buAutoNum type="alphaLcParenR"/>
            </a:pPr>
            <a:endParaRPr lang="en-US" sz="2000" dirty="0" smtClean="0"/>
          </a:p>
          <a:p>
            <a:pPr marL="0" indent="0">
              <a:buNone/>
            </a:pPr>
            <a:r>
              <a:rPr lang="en-US" sz="2000" b="1" dirty="0"/>
              <a:t>2</a:t>
            </a:r>
            <a:r>
              <a:rPr lang="en-US" sz="2000" b="1" dirty="0" smtClean="0"/>
              <a:t>.Which of the following are not reserved words </a:t>
            </a:r>
          </a:p>
          <a:p>
            <a:pPr marL="0" indent="0">
              <a:buNone/>
            </a:pPr>
            <a:r>
              <a:rPr lang="en-US" sz="2000" dirty="0" smtClean="0"/>
              <a:t>a) char    b)     int      c)float      d)large      e)double     f)bit </a:t>
            </a:r>
            <a:endParaRPr lang="en-US" sz="2000" dirty="0"/>
          </a:p>
        </p:txBody>
      </p:sp>
    </p:spTree>
    <p:extLst>
      <p:ext uri="{BB962C8B-B14F-4D97-AF65-F5344CB8AC3E}">
        <p14:creationId xmlns:p14="http://schemas.microsoft.com/office/powerpoint/2010/main" val="3391904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1069" y="250805"/>
            <a:ext cx="8610600" cy="1293028"/>
          </a:xfrm>
        </p:spPr>
        <p:txBody>
          <a:bodyPr>
            <a:normAutofit/>
          </a:bodyPr>
          <a:lstStyle/>
          <a:p>
            <a:r>
              <a:rPr lang="en-US" sz="2400" b="1" dirty="0" smtClean="0">
                <a:solidFill>
                  <a:srgbClr val="FF0000"/>
                </a:solidFill>
              </a:rPr>
              <a:t>EXERCISE program</a:t>
            </a:r>
            <a:endParaRPr lang="en-US" sz="2400" b="1" dirty="0">
              <a:solidFill>
                <a:srgbClr val="FF0000"/>
              </a:solidFill>
            </a:endParaRPr>
          </a:p>
        </p:txBody>
      </p:sp>
      <p:sp>
        <p:nvSpPr>
          <p:cNvPr id="3" name="Content Placeholder 2"/>
          <p:cNvSpPr>
            <a:spLocks noGrp="1"/>
          </p:cNvSpPr>
          <p:nvPr>
            <p:ph idx="1"/>
          </p:nvPr>
        </p:nvSpPr>
        <p:spPr>
          <a:xfrm>
            <a:off x="450937" y="1676040"/>
            <a:ext cx="11280732" cy="4490093"/>
          </a:xfrm>
        </p:spPr>
        <p:txBody>
          <a:bodyPr>
            <a:normAutofit fontScale="85000" lnSpcReduction="20000"/>
          </a:bodyPr>
          <a:lstStyle/>
          <a:p>
            <a:pPr marL="0" indent="0">
              <a:buNone/>
            </a:pPr>
            <a:r>
              <a:rPr lang="en-US" b="1" dirty="0" smtClean="0">
                <a:solidFill>
                  <a:srgbClr val="FF0000"/>
                </a:solidFill>
              </a:rPr>
              <a:t>3.1. Correct the following program and execute it.</a:t>
            </a:r>
          </a:p>
          <a:p>
            <a:pPr marL="0" indent="0">
              <a:buNone/>
            </a:pPr>
            <a:r>
              <a:rPr lang="en-US" b="1" dirty="0"/>
              <a:t>public class </a:t>
            </a:r>
            <a:r>
              <a:rPr lang="en-US" b="1" dirty="0" smtClean="0"/>
              <a:t>Find Errors </a:t>
            </a:r>
            <a:r>
              <a:rPr lang="en-US" b="1" dirty="0"/>
              <a:t>{</a:t>
            </a:r>
          </a:p>
          <a:p>
            <a:pPr marL="0" indent="0">
              <a:buNone/>
            </a:pPr>
            <a:r>
              <a:rPr lang="en-US" b="1" dirty="0" smtClean="0"/>
              <a:t>public </a:t>
            </a:r>
            <a:r>
              <a:rPr lang="en-US" b="1" dirty="0"/>
              <a:t>void main(String[] </a:t>
            </a:r>
            <a:r>
              <a:rPr lang="en-US" b="1" dirty="0" err="1"/>
              <a:t>args</a:t>
            </a:r>
            <a:r>
              <a:rPr lang="en-US" b="1" dirty="0"/>
              <a:t>) {</a:t>
            </a:r>
          </a:p>
          <a:p>
            <a:pPr marL="0" indent="0">
              <a:buNone/>
            </a:pPr>
            <a:r>
              <a:rPr lang="en-US" b="1" dirty="0" smtClean="0"/>
              <a:t>    </a:t>
            </a:r>
            <a:r>
              <a:rPr lang="en-US" b="1" dirty="0"/>
              <a:t>String text="</a:t>
            </a:r>
            <a:r>
              <a:rPr lang="en-US" b="1" dirty="0" smtClean="0"/>
              <a:t>Finding </a:t>
            </a:r>
            <a:r>
              <a:rPr lang="en-US" b="1" dirty="0"/>
              <a:t>Errors" </a:t>
            </a:r>
          </a:p>
          <a:p>
            <a:pPr marL="0" indent="0">
              <a:buNone/>
            </a:pPr>
            <a:r>
              <a:rPr lang="en-US" b="1" dirty="0"/>
              <a:t>    char c ='C+'; </a:t>
            </a:r>
          </a:p>
          <a:p>
            <a:pPr marL="0" indent="0">
              <a:buNone/>
            </a:pPr>
            <a:r>
              <a:rPr lang="en-US" b="1" dirty="0"/>
              <a:t>    int a = 10;</a:t>
            </a:r>
          </a:p>
          <a:p>
            <a:pPr marL="0" indent="0">
              <a:buNone/>
            </a:pPr>
            <a:r>
              <a:rPr lang="en-US" b="1" dirty="0"/>
              <a:t>    int b = 5.20;</a:t>
            </a:r>
          </a:p>
          <a:p>
            <a:pPr marL="0" indent="0">
              <a:buNone/>
            </a:pPr>
            <a:r>
              <a:rPr lang="en-US" b="1" dirty="0"/>
              <a:t>    double a;</a:t>
            </a:r>
          </a:p>
          <a:p>
            <a:pPr marL="0" indent="0">
              <a:buNone/>
            </a:pPr>
            <a:r>
              <a:rPr lang="en-US" b="1" dirty="0"/>
              <a:t>    Total Value = a + </a:t>
            </a:r>
            <a:r>
              <a:rPr lang="en-US" b="1" dirty="0" smtClean="0"/>
              <a:t>b*a; </a:t>
            </a:r>
            <a:endParaRPr lang="en-US" b="1" dirty="0"/>
          </a:p>
          <a:p>
            <a:pPr marL="0" indent="0">
              <a:buNone/>
            </a:pPr>
            <a:r>
              <a:rPr lang="en-US" b="1" dirty="0"/>
              <a:t>    boolean short = true</a:t>
            </a:r>
          </a:p>
          <a:p>
            <a:pPr marL="0" indent="0">
              <a:buNone/>
            </a:pPr>
            <a:r>
              <a:rPr lang="en-US" b="1" dirty="0"/>
              <a:t>    </a:t>
            </a:r>
            <a:r>
              <a:rPr lang="en-US" b="1" dirty="0" err="1" smtClean="0"/>
              <a:t>System.out.println</a:t>
            </a:r>
            <a:r>
              <a:rPr lang="en-US" b="1" dirty="0" smtClean="0"/>
              <a:t>(text); </a:t>
            </a:r>
            <a:endParaRPr lang="en-US" b="1" dirty="0"/>
          </a:p>
          <a:p>
            <a:pPr marL="0" indent="0">
              <a:buNone/>
            </a:pPr>
            <a:r>
              <a:rPr lang="en-US" b="1" dirty="0" smtClean="0"/>
              <a:t>    System.out.print(" “ Total </a:t>
            </a:r>
            <a:r>
              <a:rPr lang="en-US" b="1" dirty="0"/>
              <a:t>Value); </a:t>
            </a:r>
          </a:p>
          <a:p>
            <a:pPr marL="0" indent="0">
              <a:buNone/>
            </a:pPr>
            <a:r>
              <a:rPr lang="en-US" b="1" dirty="0" smtClean="0"/>
              <a:t>}</a:t>
            </a:r>
          </a:p>
        </p:txBody>
      </p:sp>
    </p:spTree>
    <p:extLst>
      <p:ext uri="{BB962C8B-B14F-4D97-AF65-F5344CB8AC3E}">
        <p14:creationId xmlns:p14="http://schemas.microsoft.com/office/powerpoint/2010/main" val="3286305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007" y="1669094"/>
            <a:ext cx="11429604" cy="4782206"/>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2000" b="1" dirty="0" smtClean="0"/>
              <a:t>3.2 </a:t>
            </a:r>
            <a:r>
              <a:rPr lang="en-US" sz="2000" b="1" dirty="0"/>
              <a:t>Write a java program to add two numbers and print the result. </a:t>
            </a:r>
            <a:endParaRPr lang="en-US" sz="2000" b="1" dirty="0" smtClean="0"/>
          </a:p>
          <a:p>
            <a:pPr marL="0" indent="0" algn="ctr">
              <a:buNone/>
            </a:pPr>
            <a:r>
              <a:rPr lang="en-US" sz="2000" b="1" dirty="0" smtClean="0">
                <a:solidFill>
                  <a:srgbClr val="92D050"/>
                </a:solidFill>
              </a:rPr>
              <a:t>Algorithm</a:t>
            </a:r>
          </a:p>
          <a:p>
            <a:pPr marL="0" indent="0">
              <a:buNone/>
            </a:pPr>
            <a:endParaRPr lang="en-US" sz="2000" b="1" dirty="0" smtClean="0"/>
          </a:p>
          <a:p>
            <a:r>
              <a:rPr lang="en-US" sz="2000" b="1" dirty="0" smtClean="0">
                <a:solidFill>
                  <a:srgbClr val="FF0000"/>
                </a:solidFill>
              </a:rPr>
              <a:t>Step-1</a:t>
            </a:r>
            <a:r>
              <a:rPr lang="en-US" sz="2000" b="1" dirty="0" smtClean="0"/>
              <a:t> : Declare two variables </a:t>
            </a:r>
            <a:r>
              <a:rPr lang="en-US" sz="2000" b="1" dirty="0" smtClean="0">
                <a:solidFill>
                  <a:srgbClr val="FF0000"/>
                </a:solidFill>
              </a:rPr>
              <a:t>num1</a:t>
            </a:r>
            <a:r>
              <a:rPr lang="en-US" sz="2000" b="1" dirty="0" smtClean="0"/>
              <a:t> and </a:t>
            </a:r>
            <a:r>
              <a:rPr lang="en-US" sz="2000" b="1" dirty="0" smtClean="0">
                <a:solidFill>
                  <a:srgbClr val="FF0000"/>
                </a:solidFill>
              </a:rPr>
              <a:t>num2</a:t>
            </a:r>
            <a:r>
              <a:rPr lang="en-US" sz="2000" b="1" dirty="0" smtClean="0"/>
              <a:t>  and initialize to any values.</a:t>
            </a:r>
          </a:p>
          <a:p>
            <a:r>
              <a:rPr lang="en-US" sz="2000" b="1" dirty="0" smtClean="0">
                <a:solidFill>
                  <a:srgbClr val="FF0000"/>
                </a:solidFill>
              </a:rPr>
              <a:t>Step- 2</a:t>
            </a:r>
            <a:r>
              <a:rPr lang="en-US" sz="2000" b="1" dirty="0" smtClean="0"/>
              <a:t>: Declare another variable </a:t>
            </a:r>
            <a:r>
              <a:rPr lang="en-US" sz="2000" b="1" dirty="0" smtClean="0">
                <a:solidFill>
                  <a:srgbClr val="FF0000"/>
                </a:solidFill>
              </a:rPr>
              <a:t>total</a:t>
            </a:r>
            <a:r>
              <a:rPr lang="en-US" sz="2000" b="1" dirty="0" smtClean="0"/>
              <a:t>.</a:t>
            </a:r>
          </a:p>
          <a:p>
            <a:r>
              <a:rPr lang="en-US" sz="2000" b="1" dirty="0" smtClean="0">
                <a:solidFill>
                  <a:srgbClr val="FF0000"/>
                </a:solidFill>
              </a:rPr>
              <a:t>Step-3 </a:t>
            </a:r>
            <a:r>
              <a:rPr lang="en-US" sz="2000" b="1" dirty="0" smtClean="0"/>
              <a:t>: Add two numbers and assign the result to </a:t>
            </a:r>
            <a:r>
              <a:rPr lang="en-US" sz="2000" b="1" dirty="0" smtClean="0">
                <a:solidFill>
                  <a:srgbClr val="FF0000"/>
                </a:solidFill>
              </a:rPr>
              <a:t>total</a:t>
            </a:r>
            <a:r>
              <a:rPr lang="en-US" sz="2000" b="1" dirty="0" smtClean="0"/>
              <a:t> as </a:t>
            </a:r>
          </a:p>
          <a:p>
            <a:pPr marL="457200" lvl="1" indent="0" algn="ctr">
              <a:buNone/>
            </a:pPr>
            <a:r>
              <a:rPr lang="en-US" b="1" dirty="0" smtClean="0">
                <a:solidFill>
                  <a:srgbClr val="FF0000"/>
                </a:solidFill>
              </a:rPr>
              <a:t>total = num1 + num2</a:t>
            </a:r>
          </a:p>
          <a:p>
            <a:r>
              <a:rPr lang="en-US" sz="2000" b="1" dirty="0" smtClean="0">
                <a:solidFill>
                  <a:srgbClr val="FF0000"/>
                </a:solidFill>
              </a:rPr>
              <a:t>Step-4:</a:t>
            </a:r>
            <a:r>
              <a:rPr lang="en-US" sz="2000" b="1" dirty="0" smtClean="0"/>
              <a:t> Print the </a:t>
            </a:r>
            <a:r>
              <a:rPr lang="en-US" sz="2000" b="1" dirty="0" smtClean="0">
                <a:solidFill>
                  <a:srgbClr val="FF0000"/>
                </a:solidFill>
              </a:rPr>
              <a:t>total</a:t>
            </a:r>
            <a:r>
              <a:rPr lang="en-US" sz="2000" b="1" dirty="0" smtClean="0"/>
              <a:t> value as a result.</a:t>
            </a:r>
          </a:p>
        </p:txBody>
      </p:sp>
      <p:sp>
        <p:nvSpPr>
          <p:cNvPr id="4" name="Title 1"/>
          <p:cNvSpPr>
            <a:spLocks noGrp="1"/>
          </p:cNvSpPr>
          <p:nvPr>
            <p:ph type="title"/>
          </p:nvPr>
        </p:nvSpPr>
        <p:spPr>
          <a:xfrm>
            <a:off x="6947339" y="599090"/>
            <a:ext cx="4482266" cy="872359"/>
          </a:xfrm>
        </p:spPr>
        <p:txBody>
          <a:bodyPr>
            <a:normAutofit/>
          </a:bodyPr>
          <a:lstStyle/>
          <a:p>
            <a:r>
              <a:rPr lang="en-US" sz="2000" dirty="0" smtClean="0">
                <a:solidFill>
                  <a:srgbClr val="FF0000"/>
                </a:solidFill>
              </a:rPr>
              <a:t>EXERCISE program</a:t>
            </a:r>
            <a:endParaRPr lang="en-US" sz="2000" dirty="0">
              <a:solidFill>
                <a:srgbClr val="FF0000"/>
              </a:solidFill>
            </a:endParaRPr>
          </a:p>
        </p:txBody>
      </p:sp>
    </p:spTree>
    <p:extLst>
      <p:ext uri="{BB962C8B-B14F-4D97-AF65-F5344CB8AC3E}">
        <p14:creationId xmlns:p14="http://schemas.microsoft.com/office/powerpoint/2010/main" val="2623923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3907" y="413644"/>
            <a:ext cx="8610600" cy="1293028"/>
          </a:xfrm>
        </p:spPr>
        <p:txBody>
          <a:bodyPr>
            <a:normAutofit/>
          </a:bodyPr>
          <a:lstStyle/>
          <a:p>
            <a:r>
              <a:rPr lang="en-US" sz="2400" dirty="0" smtClean="0">
                <a:solidFill>
                  <a:srgbClr val="FF0000"/>
                </a:solidFill>
              </a:rPr>
              <a:t>Exercise Program</a:t>
            </a:r>
            <a:endParaRPr lang="en-US" sz="2400" dirty="0">
              <a:solidFill>
                <a:srgbClr val="FF0000"/>
              </a:solidFill>
            </a:endParaRPr>
          </a:p>
        </p:txBody>
      </p:sp>
      <p:sp>
        <p:nvSpPr>
          <p:cNvPr id="3" name="Content Placeholder 2"/>
          <p:cNvSpPr>
            <a:spLocks noGrp="1"/>
          </p:cNvSpPr>
          <p:nvPr>
            <p:ph idx="1"/>
          </p:nvPr>
        </p:nvSpPr>
        <p:spPr>
          <a:xfrm>
            <a:off x="309093" y="1706672"/>
            <a:ext cx="11197107" cy="4512013"/>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sz="2400" b="1" dirty="0"/>
              <a:t>3.3 Write a java program to </a:t>
            </a:r>
            <a:r>
              <a:rPr lang="en-US" sz="2400" b="1" dirty="0" smtClean="0"/>
              <a:t>compute </a:t>
            </a:r>
            <a:r>
              <a:rPr lang="en-US" sz="2400" b="1" dirty="0" smtClean="0">
                <a:solidFill>
                  <a:srgbClr val="0070C0"/>
                </a:solidFill>
              </a:rPr>
              <a:t>area</a:t>
            </a:r>
            <a:r>
              <a:rPr lang="en-US" sz="2400" b="1" dirty="0">
                <a:solidFill>
                  <a:srgbClr val="0070C0"/>
                </a:solidFill>
              </a:rPr>
              <a:t> </a:t>
            </a:r>
            <a:r>
              <a:rPr lang="en-US" sz="2400" b="1" dirty="0" smtClean="0">
                <a:solidFill>
                  <a:srgbClr val="0070C0"/>
                </a:solidFill>
              </a:rPr>
              <a:t>of rectangle </a:t>
            </a:r>
            <a:r>
              <a:rPr lang="en-US" sz="2400" b="1" dirty="0" smtClean="0"/>
              <a:t>using given formula below</a:t>
            </a:r>
          </a:p>
          <a:p>
            <a:pPr marL="0" indent="0" algn="ctr">
              <a:buNone/>
            </a:pPr>
            <a:r>
              <a:rPr lang="en-US" sz="2400" b="1" dirty="0" smtClean="0">
                <a:solidFill>
                  <a:srgbClr val="FF0000"/>
                </a:solidFill>
              </a:rPr>
              <a:t>Area = length * width</a:t>
            </a:r>
          </a:p>
          <a:p>
            <a:pPr marL="0" indent="0">
              <a:buNone/>
            </a:pPr>
            <a:endParaRPr lang="en-US" sz="2400" b="1" dirty="0"/>
          </a:p>
          <a:p>
            <a:pPr marL="0" indent="0">
              <a:buNone/>
            </a:pPr>
            <a:r>
              <a:rPr lang="en-US" sz="2400" b="1" dirty="0" smtClean="0">
                <a:solidFill>
                  <a:srgbClr val="FF0000"/>
                </a:solidFill>
              </a:rPr>
              <a:t>Algorithm</a:t>
            </a:r>
          </a:p>
          <a:p>
            <a:r>
              <a:rPr lang="en-US" sz="2400" b="1" dirty="0" smtClean="0"/>
              <a:t>Step-1 : Declare variables </a:t>
            </a:r>
            <a:r>
              <a:rPr lang="en-US" sz="2400" b="1" dirty="0" smtClean="0">
                <a:solidFill>
                  <a:srgbClr val="FF0000"/>
                </a:solidFill>
              </a:rPr>
              <a:t>length</a:t>
            </a:r>
            <a:r>
              <a:rPr lang="en-US" sz="2400" b="1" dirty="0" smtClean="0"/>
              <a:t> and </a:t>
            </a:r>
            <a:r>
              <a:rPr lang="en-US" sz="2400" b="1" dirty="0" smtClean="0">
                <a:solidFill>
                  <a:srgbClr val="FF0000"/>
                </a:solidFill>
              </a:rPr>
              <a:t>width</a:t>
            </a:r>
            <a:r>
              <a:rPr lang="en-US" sz="2400" b="1" dirty="0" smtClean="0"/>
              <a:t> with any initial values</a:t>
            </a:r>
          </a:p>
          <a:p>
            <a:r>
              <a:rPr lang="en-US" sz="2400" b="1" dirty="0" smtClean="0"/>
              <a:t>Step -2 : Declare result variable </a:t>
            </a:r>
            <a:r>
              <a:rPr lang="en-US" sz="2400" b="1" dirty="0" smtClean="0">
                <a:solidFill>
                  <a:srgbClr val="FF0000"/>
                </a:solidFill>
              </a:rPr>
              <a:t>area</a:t>
            </a:r>
            <a:r>
              <a:rPr lang="en-US" sz="2400" b="1" dirty="0" smtClean="0"/>
              <a:t>.</a:t>
            </a:r>
          </a:p>
          <a:p>
            <a:r>
              <a:rPr lang="en-US" sz="2400" b="1" dirty="0" smtClean="0"/>
              <a:t>Step-3 : use above formula to compute area</a:t>
            </a:r>
          </a:p>
          <a:p>
            <a:r>
              <a:rPr lang="en-US" sz="2400" b="1" dirty="0" smtClean="0"/>
              <a:t>Step-4 : Print </a:t>
            </a:r>
            <a:r>
              <a:rPr lang="en-US" sz="2400" b="1" dirty="0" smtClean="0">
                <a:solidFill>
                  <a:srgbClr val="FF0000"/>
                </a:solidFill>
              </a:rPr>
              <a:t>area</a:t>
            </a:r>
            <a:r>
              <a:rPr lang="en-US" sz="2400" b="1" dirty="0" smtClean="0"/>
              <a:t> value.</a:t>
            </a:r>
            <a:endParaRPr lang="en-US" sz="2400" b="1" dirty="0"/>
          </a:p>
          <a:p>
            <a:endParaRPr lang="en-US" sz="2400" b="1" dirty="0"/>
          </a:p>
        </p:txBody>
      </p:sp>
    </p:spTree>
    <p:extLst>
      <p:ext uri="{BB962C8B-B14F-4D97-AF65-F5344CB8AC3E}">
        <p14:creationId xmlns:p14="http://schemas.microsoft.com/office/powerpoint/2010/main" val="2907530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solidFill>
                  <a:srgbClr val="FF0000"/>
                </a:solidFill>
              </a:rPr>
              <a:t>TOpics</a:t>
            </a:r>
            <a:endParaRPr lang="en-US" dirty="0">
              <a:solidFill>
                <a:srgbClr val="FF0000"/>
              </a:solidFill>
            </a:endParaRPr>
          </a:p>
        </p:txBody>
      </p:sp>
      <p:sp>
        <p:nvSpPr>
          <p:cNvPr id="3" name="Content Placeholder 2"/>
          <p:cNvSpPr>
            <a:spLocks noGrp="1"/>
          </p:cNvSpPr>
          <p:nvPr>
            <p:ph idx="1"/>
          </p:nvPr>
        </p:nvSpPr>
        <p:spPr>
          <a:xfrm>
            <a:off x="612228" y="1795167"/>
            <a:ext cx="10820400" cy="4024125"/>
          </a:xfrm>
        </p:spPr>
        <p:txBody>
          <a:bodyPr>
            <a:normAutofit/>
          </a:bodyPr>
          <a:lstStyle/>
          <a:p>
            <a:r>
              <a:rPr lang="en-US" sz="2800" b="1" dirty="0" smtClean="0"/>
              <a:t>Java Tokens, keywords and Identifiers.</a:t>
            </a:r>
          </a:p>
          <a:p>
            <a:r>
              <a:rPr lang="en-US" sz="2800" b="1" dirty="0" smtClean="0"/>
              <a:t>Data Types</a:t>
            </a:r>
          </a:p>
          <a:p>
            <a:r>
              <a:rPr lang="en-US" sz="2800" b="1" dirty="0" smtClean="0"/>
              <a:t>Variables</a:t>
            </a:r>
          </a:p>
          <a:p>
            <a:r>
              <a:rPr lang="en-US" sz="2800" b="1" dirty="0" smtClean="0"/>
              <a:t>String class</a:t>
            </a:r>
          </a:p>
          <a:p>
            <a:r>
              <a:rPr lang="en-US" sz="2800" b="1" dirty="0" smtClean="0"/>
              <a:t>Example programs &amp; Tasks</a:t>
            </a:r>
          </a:p>
          <a:p>
            <a:endParaRPr lang="en-US" sz="2800" b="1" dirty="0" smtClean="0"/>
          </a:p>
          <a:p>
            <a:endParaRPr lang="en-US" sz="2800" b="1" dirty="0"/>
          </a:p>
        </p:txBody>
      </p:sp>
    </p:spTree>
    <p:extLst>
      <p:ext uri="{BB962C8B-B14F-4D97-AF65-F5344CB8AC3E}">
        <p14:creationId xmlns:p14="http://schemas.microsoft.com/office/powerpoint/2010/main" val="1910224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6963" y="239558"/>
            <a:ext cx="8610600" cy="1293028"/>
          </a:xfrm>
        </p:spPr>
        <p:txBody>
          <a:bodyPr/>
          <a:lstStyle/>
          <a:p>
            <a:r>
              <a:rPr lang="en-US" b="1" dirty="0" smtClean="0">
                <a:solidFill>
                  <a:schemeClr val="accent6">
                    <a:lumMod val="60000"/>
                    <a:lumOff val="40000"/>
                  </a:schemeClr>
                </a:solidFill>
                <a:effectLst>
                  <a:outerShdw blurRad="38100" dist="38100" dir="2700000" algn="tl">
                    <a:srgbClr val="000000">
                      <a:alpha val="43137"/>
                    </a:srgbClr>
                  </a:outerShdw>
                </a:effectLst>
              </a:rPr>
              <a:t>Tasks</a:t>
            </a:r>
            <a:endParaRPr lang="en-US" b="1" dirty="0">
              <a:solidFill>
                <a:schemeClr val="accent6">
                  <a:lumMod val="60000"/>
                  <a:lumOff val="40000"/>
                </a:schemeClr>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914399" y="1532586"/>
                <a:ext cx="10469635" cy="4469265"/>
              </a:xfrm>
            </p:spPr>
            <p:txBody>
              <a:bodyPr>
                <a:noAutofit/>
              </a:bodyPr>
              <a:lstStyle/>
              <a:p>
                <a:pPr marL="0" indent="0">
                  <a:buNone/>
                </a:pPr>
                <a:r>
                  <a:rPr lang="en-US" sz="1800" b="1" dirty="0" smtClean="0">
                    <a:latin typeface="Arial" panose="020B0604020202020204" pitchFamily="34" charset="0"/>
                    <a:cs typeface="Arial" panose="020B0604020202020204" pitchFamily="34" charset="0"/>
                  </a:rPr>
                  <a:t>3.4  Write a java  program to convert Fahrenheit temperature to Celsius degree using the equation.</a:t>
                </a:r>
              </a:p>
              <a:p>
                <a:pPr marL="0" indent="0">
                  <a:buNone/>
                </a:pPr>
                <a14:m>
                  <m:oMathPara xmlns:m="http://schemas.openxmlformats.org/officeDocument/2006/math">
                    <m:oMathParaPr>
                      <m:jc m:val="centerGroup"/>
                    </m:oMathParaPr>
                    <m:oMath xmlns:m="http://schemas.openxmlformats.org/officeDocument/2006/math">
                      <m:r>
                        <a:rPr lang="en-US" sz="1800" b="1" i="1" smtClean="0">
                          <a:latin typeface="Cambria Math" panose="02040503050406030204" pitchFamily="18" charset="0"/>
                        </a:rPr>
                        <m:t>𝒄</m:t>
                      </m:r>
                      <m:r>
                        <a:rPr lang="en-US" sz="1800" b="1" i="1" smtClean="0">
                          <a:latin typeface="Cambria Math" panose="02040503050406030204" pitchFamily="18" charset="0"/>
                        </a:rPr>
                        <m:t>=</m:t>
                      </m:r>
                      <m:f>
                        <m:fPr>
                          <m:ctrlPr>
                            <a:rPr lang="en-US" sz="1800" b="1" i="1" smtClean="0">
                              <a:latin typeface="Cambria Math" panose="02040503050406030204" pitchFamily="18" charset="0"/>
                            </a:rPr>
                          </m:ctrlPr>
                        </m:fPr>
                        <m:num>
                          <m:d>
                            <m:dPr>
                              <m:ctrlPr>
                                <a:rPr lang="en-US" sz="1800" b="1" i="1" smtClean="0">
                                  <a:latin typeface="Cambria Math" panose="02040503050406030204" pitchFamily="18" charset="0"/>
                                </a:rPr>
                              </m:ctrlPr>
                            </m:dPr>
                            <m:e>
                              <m:r>
                                <a:rPr lang="en-US" sz="1800" b="1" i="1" smtClean="0">
                                  <a:latin typeface="Cambria Math" panose="02040503050406030204" pitchFamily="18" charset="0"/>
                                </a:rPr>
                                <m:t>𝒇</m:t>
                              </m:r>
                              <m:r>
                                <a:rPr lang="en-US" sz="1800" b="1" i="1" smtClean="0">
                                  <a:latin typeface="Cambria Math" panose="02040503050406030204" pitchFamily="18" charset="0"/>
                                </a:rPr>
                                <m:t>−</m:t>
                              </m:r>
                              <m:r>
                                <a:rPr lang="en-US" sz="1800" b="1" i="1" smtClean="0">
                                  <a:latin typeface="Cambria Math" panose="02040503050406030204" pitchFamily="18" charset="0"/>
                                </a:rPr>
                                <m:t>𝟑𝟐</m:t>
                              </m:r>
                            </m:e>
                          </m:d>
                          <m:r>
                            <a:rPr lang="en-US" sz="1800" b="1" i="1" smtClean="0">
                              <a:latin typeface="Cambria Math" panose="02040503050406030204" pitchFamily="18" charset="0"/>
                            </a:rPr>
                            <m:t>∗</m:t>
                          </m:r>
                          <m:r>
                            <a:rPr lang="en-US" sz="1800" b="1" i="1" smtClean="0">
                              <a:latin typeface="Cambria Math" panose="02040503050406030204" pitchFamily="18" charset="0"/>
                            </a:rPr>
                            <m:t>𝟓</m:t>
                          </m:r>
                        </m:num>
                        <m:den>
                          <m:r>
                            <a:rPr lang="en-US" sz="1800" b="1" i="1" smtClean="0">
                              <a:latin typeface="Cambria Math" panose="02040503050406030204" pitchFamily="18" charset="0"/>
                            </a:rPr>
                            <m:t>𝟗</m:t>
                          </m:r>
                        </m:den>
                      </m:f>
                    </m:oMath>
                  </m:oMathPara>
                </a14:m>
                <a:endParaRPr lang="en-US" sz="1800" b="1" dirty="0" smtClean="0">
                  <a:latin typeface="Arial" panose="020B0604020202020204" pitchFamily="34" charset="0"/>
                  <a:cs typeface="Arial" panose="020B0604020202020204" pitchFamily="34" charset="0"/>
                </a:endParaRPr>
              </a:p>
              <a:p>
                <a:pPr marL="0" indent="0">
                  <a:buNone/>
                </a:pPr>
                <a:r>
                  <a:rPr lang="en-US" sz="1800" b="1" dirty="0">
                    <a:solidFill>
                      <a:srgbClr val="FF0000"/>
                    </a:solidFill>
                    <a:latin typeface="Arial" panose="020B0604020202020204" pitchFamily="34" charset="0"/>
                    <a:cs typeface="Arial" panose="020B0604020202020204" pitchFamily="34" charset="0"/>
                  </a:rPr>
                  <a:t>Note : </a:t>
                </a:r>
                <a:r>
                  <a:rPr lang="en-US" sz="1800" b="1" dirty="0">
                    <a:latin typeface="Arial" panose="020B0604020202020204" pitchFamily="34" charset="0"/>
                    <a:cs typeface="Arial" panose="020B0604020202020204" pitchFamily="34" charset="0"/>
                  </a:rPr>
                  <a:t>The initial value of </a:t>
                </a:r>
                <a:r>
                  <a:rPr lang="en-US" sz="1800" b="1" dirty="0" smtClean="0">
                    <a:solidFill>
                      <a:srgbClr val="FF0000"/>
                    </a:solidFill>
                    <a:latin typeface="Arial" panose="020B0604020202020204" pitchFamily="34" charset="0"/>
                    <a:cs typeface="Arial" panose="020B0604020202020204" pitchFamily="34" charset="0"/>
                  </a:rPr>
                  <a:t>f </a:t>
                </a:r>
                <a:r>
                  <a:rPr lang="en-US" sz="1800" b="1" dirty="0">
                    <a:solidFill>
                      <a:srgbClr val="FF0000"/>
                    </a:solidFill>
                    <a:latin typeface="Arial" panose="020B0604020202020204" pitchFamily="34" charset="0"/>
                    <a:cs typeface="Arial" panose="020B0604020202020204" pitchFamily="34" charset="0"/>
                  </a:rPr>
                  <a:t>= </a:t>
                </a:r>
                <a:r>
                  <a:rPr lang="en-US" sz="1800" b="1" dirty="0" smtClean="0">
                    <a:solidFill>
                      <a:srgbClr val="FF0000"/>
                    </a:solidFill>
                    <a:latin typeface="Arial" panose="020B0604020202020204" pitchFamily="34" charset="0"/>
                    <a:cs typeface="Arial" panose="020B0604020202020204" pitchFamily="34" charset="0"/>
                  </a:rPr>
                  <a:t>98.4</a:t>
                </a:r>
              </a:p>
              <a:p>
                <a:pPr marL="0" indent="0">
                  <a:buNone/>
                </a:pPr>
                <a:endParaRPr lang="en-US" sz="1800" b="1" dirty="0">
                  <a:solidFill>
                    <a:srgbClr val="FF0000"/>
                  </a:solidFill>
                  <a:latin typeface="Arial" panose="020B0604020202020204" pitchFamily="34" charset="0"/>
                  <a:cs typeface="Arial" panose="020B0604020202020204" pitchFamily="34" charset="0"/>
                </a:endParaRPr>
              </a:p>
              <a:p>
                <a:pPr marL="0" indent="0">
                  <a:buNone/>
                </a:pPr>
                <a:r>
                  <a:rPr lang="en-US" sz="1800" b="1" dirty="0" smtClean="0">
                    <a:latin typeface="Arial" panose="020B0604020202020204" pitchFamily="34" charset="0"/>
                    <a:cs typeface="Arial" panose="020B0604020202020204" pitchFamily="34" charset="0"/>
                  </a:rPr>
                  <a:t>3.5  Write a java program to calculate the area of circle using the equation</a:t>
                </a:r>
              </a:p>
              <a:p>
                <a:pPr marL="0" indent="0">
                  <a:buNone/>
                </a:pPr>
                <a:r>
                  <a:rPr lang="en-US" sz="1800" b="1" dirty="0" smtClean="0"/>
                  <a:t>				Area </a:t>
                </a:r>
                <a14:m>
                  <m:oMath xmlns:m="http://schemas.openxmlformats.org/officeDocument/2006/math">
                    <m:r>
                      <a:rPr lang="en-US" sz="1800" b="1" i="1" smtClean="0">
                        <a:latin typeface="Cambria Math" panose="02040503050406030204" pitchFamily="18" charset="0"/>
                      </a:rPr>
                      <m:t>=</m:t>
                    </m:r>
                    <m:r>
                      <a:rPr lang="el-GR" sz="1800" b="1" i="1" smtClean="0">
                        <a:latin typeface="Cambria Math" panose="02040503050406030204" pitchFamily="18" charset="0"/>
                      </a:rPr>
                      <m:t>𝝅</m:t>
                    </m:r>
                    <m:sSup>
                      <m:sSupPr>
                        <m:ctrlPr>
                          <a:rPr lang="en-US" sz="1800" b="1" i="1" smtClean="0">
                            <a:latin typeface="Cambria Math" panose="02040503050406030204" pitchFamily="18" charset="0"/>
                          </a:rPr>
                        </m:ctrlPr>
                      </m:sSupPr>
                      <m:e>
                        <m:r>
                          <a:rPr lang="en-US" sz="1800" b="1" i="1" smtClean="0">
                            <a:latin typeface="Cambria Math" panose="02040503050406030204" pitchFamily="18" charset="0"/>
                          </a:rPr>
                          <m:t>𝒓</m:t>
                        </m:r>
                      </m:e>
                      <m:sup>
                        <m:r>
                          <a:rPr lang="en-US" sz="1800" b="1" i="1" smtClean="0">
                            <a:latin typeface="Cambria Math" panose="02040503050406030204" pitchFamily="18" charset="0"/>
                          </a:rPr>
                          <m:t>𝟐</m:t>
                        </m:r>
                      </m:sup>
                    </m:sSup>
                  </m:oMath>
                </a14:m>
                <a:r>
                  <a:rPr lang="en-US" sz="1800" b="1" dirty="0" smtClean="0">
                    <a:latin typeface="Arial" panose="020B0604020202020204" pitchFamily="34" charset="0"/>
                    <a:cs typeface="Arial" panose="020B0604020202020204" pitchFamily="34" charset="0"/>
                  </a:rPr>
                  <a:t>      (where </a:t>
                </a:r>
                <a14:m>
                  <m:oMath xmlns:m="http://schemas.openxmlformats.org/officeDocument/2006/math">
                    <m:r>
                      <a:rPr lang="el-GR" sz="1800" b="1" i="1">
                        <a:latin typeface="Cambria Math" panose="02040503050406030204" pitchFamily="18" charset="0"/>
                      </a:rPr>
                      <m:t>𝝅</m:t>
                    </m:r>
                  </m:oMath>
                </a14:m>
                <a:r>
                  <a:rPr lang="en-US" sz="1800" b="1" dirty="0" smtClean="0">
                    <a:latin typeface="Arial" panose="020B0604020202020204" pitchFamily="34" charset="0"/>
                    <a:cs typeface="Arial" panose="020B0604020202020204" pitchFamily="34" charset="0"/>
                  </a:rPr>
                  <a:t> = 3.14) – (PI)</a:t>
                </a:r>
              </a:p>
              <a:p>
                <a:pPr marL="0" indent="0">
                  <a:buNone/>
                </a:pPr>
                <a:r>
                  <a:rPr lang="en-US" sz="1800" b="1" dirty="0" smtClean="0">
                    <a:solidFill>
                      <a:srgbClr val="FF0000"/>
                    </a:solidFill>
                    <a:latin typeface="Arial" panose="020B0604020202020204" pitchFamily="34" charset="0"/>
                    <a:cs typeface="Arial" panose="020B0604020202020204" pitchFamily="34" charset="0"/>
                  </a:rPr>
                  <a:t>Note : </a:t>
                </a:r>
                <a:r>
                  <a:rPr lang="en-US" sz="1800" b="1" dirty="0" smtClean="0">
                    <a:latin typeface="Arial" panose="020B0604020202020204" pitchFamily="34" charset="0"/>
                    <a:cs typeface="Arial" panose="020B0604020202020204" pitchFamily="34" charset="0"/>
                  </a:rPr>
                  <a:t>The initial value of </a:t>
                </a:r>
                <a:r>
                  <a:rPr lang="en-US" sz="1800" b="1" dirty="0" smtClean="0">
                    <a:solidFill>
                      <a:srgbClr val="FF0000"/>
                    </a:solidFill>
                    <a:latin typeface="Arial" panose="020B0604020202020204" pitchFamily="34" charset="0"/>
                    <a:cs typeface="Arial" panose="020B0604020202020204" pitchFamily="34" charset="0"/>
                  </a:rPr>
                  <a:t>r = 5.20</a:t>
                </a:r>
              </a:p>
              <a:p>
                <a:pPr marL="0" indent="0">
                  <a:buNone/>
                </a:pPr>
                <a:endParaRPr lang="en-US" sz="1800" b="1" dirty="0" smtClean="0">
                  <a:latin typeface="Arial" panose="020B0604020202020204" pitchFamily="34" charset="0"/>
                  <a:cs typeface="Arial" panose="020B0604020202020204" pitchFamily="34" charset="0"/>
                </a:endParaRPr>
              </a:p>
              <a:p>
                <a:pPr marL="0" indent="0">
                  <a:buNone/>
                </a:pPr>
                <a:r>
                  <a:rPr lang="en-US" sz="1800" b="1" dirty="0" smtClean="0">
                    <a:latin typeface="Arial" panose="020B0604020202020204" pitchFamily="34" charset="0"/>
                    <a:cs typeface="Arial" panose="020B0604020202020204" pitchFamily="34" charset="0"/>
                  </a:rPr>
                  <a:t>3.6 </a:t>
                </a:r>
                <a:r>
                  <a:rPr lang="en-US" sz="1800" b="1" dirty="0">
                    <a:latin typeface="Arial" panose="020B0604020202020204" pitchFamily="34" charset="0"/>
                    <a:cs typeface="Arial" panose="020B0604020202020204" pitchFamily="34" charset="0"/>
                  </a:rPr>
                  <a:t>Write a java program to compute the average of three numbers 10.0, 20.5 and 30.6. </a:t>
                </a:r>
                <a:endParaRPr lang="en-US" sz="1800" b="1" dirty="0" smtClean="0">
                  <a:latin typeface="Arial" panose="020B0604020202020204" pitchFamily="34" charset="0"/>
                  <a:cs typeface="Arial" panose="020B0604020202020204" pitchFamily="34" charset="0"/>
                </a:endParaRPr>
              </a:p>
              <a:p>
                <a:pPr marL="0" indent="0">
                  <a:buNone/>
                </a:pPr>
                <a:endParaRPr lang="en-US" sz="1800" b="1" dirty="0" smtClean="0">
                  <a:latin typeface="Arial" panose="020B0604020202020204" pitchFamily="34" charset="0"/>
                  <a:cs typeface="Arial" panose="020B0604020202020204" pitchFamily="34" charset="0"/>
                </a:endParaRPr>
              </a:p>
              <a:p>
                <a:pPr marL="0" indent="0">
                  <a:buNone/>
                </a:pPr>
                <a:r>
                  <a:rPr lang="en-US" sz="1800" b="1" dirty="0" smtClean="0">
                    <a:latin typeface="Arial" panose="020B0604020202020204" pitchFamily="34" charset="0"/>
                    <a:cs typeface="Arial" panose="020B0604020202020204" pitchFamily="34" charset="0"/>
                  </a:rPr>
                  <a:t>3.7 Write a java code to </a:t>
                </a:r>
                <a:r>
                  <a:rPr lang="en-US" sz="1800" b="1" dirty="0">
                    <a:latin typeface="Arial" panose="020B0604020202020204" pitchFamily="34" charset="0"/>
                    <a:cs typeface="Arial" panose="020B0604020202020204" pitchFamily="34" charset="0"/>
                  </a:rPr>
                  <a:t>convert </a:t>
                </a:r>
                <a:r>
                  <a:rPr lang="en-US" sz="1800" b="1" dirty="0" smtClean="0">
                    <a:latin typeface="Arial" panose="020B0604020202020204" pitchFamily="34" charset="0"/>
                    <a:cs typeface="Arial" panose="020B0604020202020204" pitchFamily="34" charset="0"/>
                  </a:rPr>
                  <a:t>time in minutes &amp; hours from </a:t>
                </a:r>
                <a:r>
                  <a:rPr lang="en-US" sz="1800" b="1" dirty="0" smtClean="0">
                    <a:solidFill>
                      <a:srgbClr val="0070C0"/>
                    </a:solidFill>
                    <a:latin typeface="Arial" panose="020B0604020202020204" pitchFamily="34" charset="0"/>
                    <a:cs typeface="Arial" panose="020B0604020202020204" pitchFamily="34" charset="0"/>
                  </a:rPr>
                  <a:t>given seconds </a:t>
                </a:r>
                <a:r>
                  <a:rPr lang="en-US" sz="1800" b="1" dirty="0" smtClean="0">
                    <a:latin typeface="Arial" panose="020B0604020202020204" pitchFamily="34" charset="0"/>
                    <a:cs typeface="Arial" panose="020B0604020202020204" pitchFamily="34" charset="0"/>
                  </a:rPr>
                  <a:t>and </a:t>
                </a:r>
                <a:r>
                  <a:rPr lang="en-US" sz="1800" b="1" dirty="0">
                    <a:latin typeface="Arial" panose="020B0604020202020204" pitchFamily="34" charset="0"/>
                    <a:cs typeface="Arial" panose="020B0604020202020204" pitchFamily="34" charset="0"/>
                  </a:rPr>
                  <a:t>display it</a:t>
                </a:r>
                <a:r>
                  <a:rPr lang="en-US" sz="1800" b="1" dirty="0" smtClean="0">
                    <a:latin typeface="Arial" panose="020B0604020202020204" pitchFamily="34" charset="0"/>
                    <a:cs typeface="Arial" panose="020B0604020202020204" pitchFamily="34" charset="0"/>
                  </a:rPr>
                  <a:t>.</a:t>
                </a:r>
              </a:p>
              <a:p>
                <a:pPr marL="0" indent="0">
                  <a:buNone/>
                </a:pPr>
                <a:r>
                  <a:rPr lang="en-US" sz="1800" b="1" dirty="0">
                    <a:solidFill>
                      <a:srgbClr val="FF0000"/>
                    </a:solidFill>
                    <a:latin typeface="Arial" panose="020B0604020202020204" pitchFamily="34" charset="0"/>
                    <a:cs typeface="Arial" panose="020B0604020202020204" pitchFamily="34" charset="0"/>
                  </a:rPr>
                  <a:t>Note : </a:t>
                </a:r>
                <a:r>
                  <a:rPr lang="en-US" sz="1800" b="1" dirty="0" smtClean="0">
                    <a:solidFill>
                      <a:srgbClr val="FF0000"/>
                    </a:solidFill>
                    <a:latin typeface="Arial" panose="020B0604020202020204" pitchFamily="34" charset="0"/>
                    <a:cs typeface="Arial" panose="020B0604020202020204" pitchFamily="34" charset="0"/>
                  </a:rPr>
                  <a:t>Assume given seconds is 4500</a:t>
                </a:r>
                <a:endParaRPr lang="en-US" sz="1800" b="1" dirty="0">
                  <a:solidFill>
                    <a:srgbClr val="FF0000"/>
                  </a:solidFill>
                  <a:latin typeface="Arial" panose="020B0604020202020204" pitchFamily="34" charset="0"/>
                  <a:cs typeface="Arial" panose="020B0604020202020204" pitchFamily="34" charset="0"/>
                </a:endParaRPr>
              </a:p>
              <a:p>
                <a:pPr marL="0" indent="0">
                  <a:buNone/>
                </a:pPr>
                <a:endParaRPr lang="en-US" sz="1800" b="1" dirty="0">
                  <a:latin typeface="Arial" panose="020B0604020202020204" pitchFamily="34" charset="0"/>
                  <a:cs typeface="Arial" panose="020B0604020202020204" pitchFamily="34" charset="0"/>
                </a:endParaRPr>
              </a:p>
              <a:p>
                <a:pPr marL="0" indent="0">
                  <a:buNone/>
                </a:pPr>
                <a:endParaRPr lang="en-US" sz="1800" b="1"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914399" y="1532586"/>
                <a:ext cx="10469635" cy="4469265"/>
              </a:xfrm>
              <a:blipFill rotWithShape="0">
                <a:blip r:embed="rId2"/>
                <a:stretch>
                  <a:fillRect l="-466" t="-1226" b="-9673"/>
                </a:stretch>
              </a:blipFill>
            </p:spPr>
            <p:txBody>
              <a:bodyPr/>
              <a:lstStyle/>
              <a:p>
                <a:r>
                  <a:rPr lang="en-US">
                    <a:noFill/>
                  </a:rPr>
                  <a:t> </a:t>
                </a:r>
              </a:p>
            </p:txBody>
          </p:sp>
        </mc:Fallback>
      </mc:AlternateContent>
    </p:spTree>
    <p:extLst>
      <p:ext uri="{BB962C8B-B14F-4D97-AF65-F5344CB8AC3E}">
        <p14:creationId xmlns:p14="http://schemas.microsoft.com/office/powerpoint/2010/main" val="1168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FF0000"/>
                </a:solidFill>
              </a:rPr>
              <a:t>JAVA TOKENS </a:t>
            </a:r>
            <a:endParaRPr lang="en-US" sz="3200" dirty="0">
              <a:solidFill>
                <a:srgbClr val="FF0000"/>
              </a:solidFill>
            </a:endParaRPr>
          </a:p>
        </p:txBody>
      </p:sp>
      <p:sp>
        <p:nvSpPr>
          <p:cNvPr id="3" name="Content Placeholder 2"/>
          <p:cNvSpPr>
            <a:spLocks noGrp="1"/>
          </p:cNvSpPr>
          <p:nvPr>
            <p:ph idx="1"/>
          </p:nvPr>
        </p:nvSpPr>
        <p:spPr/>
        <p:txBody>
          <a:bodyPr>
            <a:normAutofit/>
          </a:bodyPr>
          <a:lstStyle/>
          <a:p>
            <a:r>
              <a:rPr lang="en-US" sz="4000" dirty="0"/>
              <a:t>Tokens are the smallest individual units in the program. </a:t>
            </a:r>
            <a:endParaRPr lang="en-US" sz="4000" dirty="0" smtClean="0"/>
          </a:p>
          <a:p>
            <a:r>
              <a:rPr lang="en-US" sz="4000" dirty="0" smtClean="0"/>
              <a:t>Keywords</a:t>
            </a:r>
            <a:r>
              <a:rPr lang="en-US" sz="4000" dirty="0"/>
              <a:t>, identifiers, constants, operators etc.., are examples of tokens </a:t>
            </a:r>
          </a:p>
        </p:txBody>
      </p:sp>
    </p:spTree>
    <p:extLst>
      <p:ext uri="{BB962C8B-B14F-4D97-AF65-F5344CB8AC3E}">
        <p14:creationId xmlns:p14="http://schemas.microsoft.com/office/powerpoint/2010/main" val="1030326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5532" y="153922"/>
            <a:ext cx="8610600" cy="1293028"/>
          </a:xfrm>
        </p:spPr>
        <p:txBody>
          <a:bodyPr/>
          <a:lstStyle/>
          <a:p>
            <a:r>
              <a:rPr lang="en-US" sz="3200" b="1" dirty="0">
                <a:solidFill>
                  <a:srgbClr val="FF0000"/>
                </a:solidFill>
              </a:rPr>
              <a:t>KEYWORDS</a:t>
            </a:r>
            <a:r>
              <a:rPr lang="en-US" b="1" dirty="0"/>
              <a:t> </a:t>
            </a:r>
            <a:endParaRPr lang="en-US" dirty="0"/>
          </a:p>
        </p:txBody>
      </p:sp>
      <p:sp>
        <p:nvSpPr>
          <p:cNvPr id="3" name="Content Placeholder 2"/>
          <p:cNvSpPr>
            <a:spLocks noGrp="1"/>
          </p:cNvSpPr>
          <p:nvPr>
            <p:ph idx="1"/>
          </p:nvPr>
        </p:nvSpPr>
        <p:spPr>
          <a:xfrm>
            <a:off x="624783" y="1446950"/>
            <a:ext cx="11171349" cy="4518674"/>
          </a:xfrm>
        </p:spPr>
        <p:txBody>
          <a:bodyPr>
            <a:normAutofit/>
          </a:bodyPr>
          <a:lstStyle/>
          <a:p>
            <a:pPr algn="just"/>
            <a:r>
              <a:rPr lang="en-US" sz="2800" dirty="0"/>
              <a:t>The keywords or reserved words which has special and predefined meaning known to the java compiler. </a:t>
            </a:r>
            <a:endParaRPr lang="en-US" sz="2800" dirty="0" smtClean="0"/>
          </a:p>
          <a:p>
            <a:pPr algn="just"/>
            <a:r>
              <a:rPr lang="en-US" sz="2800" dirty="0" smtClean="0"/>
              <a:t>These </a:t>
            </a:r>
            <a:r>
              <a:rPr lang="en-US" sz="2800" dirty="0"/>
              <a:t>words cannot be used as names for a variable, constants, class or method. </a:t>
            </a:r>
          </a:p>
        </p:txBody>
      </p:sp>
      <p:pic>
        <p:nvPicPr>
          <p:cNvPr id="4" name="Picture 3"/>
          <p:cNvPicPr>
            <a:picLocks noChangeAspect="1"/>
          </p:cNvPicPr>
          <p:nvPr/>
        </p:nvPicPr>
        <p:blipFill>
          <a:blip r:embed="rId2"/>
          <a:stretch>
            <a:fillRect/>
          </a:stretch>
        </p:blipFill>
        <p:spPr>
          <a:xfrm>
            <a:off x="3430859" y="3253838"/>
            <a:ext cx="6657975" cy="2905125"/>
          </a:xfrm>
          <a:prstGeom prst="rect">
            <a:avLst/>
          </a:prstGeom>
        </p:spPr>
      </p:pic>
    </p:spTree>
    <p:extLst>
      <p:ext uri="{BB962C8B-B14F-4D97-AF65-F5344CB8AC3E}">
        <p14:creationId xmlns:p14="http://schemas.microsoft.com/office/powerpoint/2010/main" val="3577653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FF0000"/>
                </a:solidFill>
              </a:rPr>
              <a:t>IDENTIFIERS</a:t>
            </a:r>
            <a:r>
              <a:rPr lang="en-US" b="1" dirty="0"/>
              <a:t> </a:t>
            </a:r>
            <a:endParaRPr lang="en-US" dirty="0"/>
          </a:p>
        </p:txBody>
      </p:sp>
      <p:sp>
        <p:nvSpPr>
          <p:cNvPr id="3" name="Content Placeholder 2"/>
          <p:cNvSpPr>
            <a:spLocks noGrp="1"/>
          </p:cNvSpPr>
          <p:nvPr>
            <p:ph idx="1"/>
          </p:nvPr>
        </p:nvSpPr>
        <p:spPr>
          <a:xfrm>
            <a:off x="425003" y="1828800"/>
            <a:ext cx="11081197" cy="4389885"/>
          </a:xfrm>
        </p:spPr>
        <p:txBody>
          <a:bodyPr>
            <a:normAutofit/>
          </a:bodyPr>
          <a:lstStyle/>
          <a:p>
            <a:r>
              <a:rPr lang="en-US" sz="2800" dirty="0"/>
              <a:t>These tokens are used for </a:t>
            </a:r>
            <a:r>
              <a:rPr lang="en-US" sz="2800" dirty="0">
                <a:solidFill>
                  <a:srgbClr val="FF0000"/>
                </a:solidFill>
              </a:rPr>
              <a:t>names of things</a:t>
            </a:r>
            <a:r>
              <a:rPr lang="en-US" sz="2800" dirty="0"/>
              <a:t>, such as variables, </a:t>
            </a:r>
            <a:r>
              <a:rPr lang="en-US" sz="2800" dirty="0" err="1" smtClean="0"/>
              <a:t>classname</a:t>
            </a:r>
            <a:r>
              <a:rPr lang="en-US" sz="2800" dirty="0" smtClean="0"/>
              <a:t>, constants </a:t>
            </a:r>
            <a:r>
              <a:rPr lang="en-US" sz="2800" dirty="0"/>
              <a:t>and methods that appears in program</a:t>
            </a:r>
            <a:r>
              <a:rPr lang="en-US" sz="2800" dirty="0" smtClean="0"/>
              <a:t>.</a:t>
            </a:r>
          </a:p>
          <a:p>
            <a:pPr marL="0" indent="0">
              <a:buNone/>
            </a:pPr>
            <a:endParaRPr lang="en-US" sz="2800" dirty="0" smtClean="0"/>
          </a:p>
          <a:p>
            <a:r>
              <a:rPr lang="en-US" sz="2800" dirty="0" smtClean="0"/>
              <a:t> </a:t>
            </a:r>
            <a:r>
              <a:rPr lang="en-US" sz="2800" dirty="0"/>
              <a:t>An identifier consists of letters, digits, underscore and dollar sign and must begin with </a:t>
            </a:r>
            <a:r>
              <a:rPr lang="en-US" sz="2800" dirty="0" smtClean="0"/>
              <a:t>letter or underscore </a:t>
            </a:r>
            <a:r>
              <a:rPr lang="en-US" sz="2800" dirty="0"/>
              <a:t>(_) or the dollar ($) sign. </a:t>
            </a:r>
          </a:p>
        </p:txBody>
      </p:sp>
    </p:spTree>
    <p:extLst>
      <p:ext uri="{BB962C8B-B14F-4D97-AF65-F5344CB8AC3E}">
        <p14:creationId xmlns:p14="http://schemas.microsoft.com/office/powerpoint/2010/main" val="584310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3634" y="252438"/>
            <a:ext cx="8610600" cy="1293028"/>
          </a:xfrm>
        </p:spPr>
        <p:txBody>
          <a:bodyPr>
            <a:normAutofit/>
          </a:bodyPr>
          <a:lstStyle/>
          <a:p>
            <a:r>
              <a:rPr lang="en-US" sz="3200" b="1" dirty="0">
                <a:solidFill>
                  <a:srgbClr val="FF0000"/>
                </a:solidFill>
              </a:rPr>
              <a:t>DATA TYPES </a:t>
            </a:r>
            <a:endParaRPr lang="en-US" sz="3200" dirty="0">
              <a:solidFill>
                <a:srgbClr val="FF0000"/>
              </a:solidFill>
            </a:endParaRPr>
          </a:p>
        </p:txBody>
      </p:sp>
      <p:sp>
        <p:nvSpPr>
          <p:cNvPr id="3" name="Content Placeholder 2"/>
          <p:cNvSpPr>
            <a:spLocks noGrp="1"/>
          </p:cNvSpPr>
          <p:nvPr>
            <p:ph idx="1"/>
          </p:nvPr>
        </p:nvSpPr>
        <p:spPr>
          <a:xfrm>
            <a:off x="218941" y="1545466"/>
            <a:ext cx="11973059" cy="5143434"/>
          </a:xfrm>
        </p:spPr>
        <p:txBody>
          <a:bodyPr>
            <a:normAutofit/>
          </a:bodyPr>
          <a:lstStyle/>
          <a:p>
            <a:pPr marL="0" indent="0">
              <a:buNone/>
            </a:pPr>
            <a:r>
              <a:rPr lang="en-US" sz="2400" dirty="0"/>
              <a:t>Data types are used to specify the type of data that a variable hold. It is classified into </a:t>
            </a:r>
            <a:r>
              <a:rPr lang="en-US" sz="2400" dirty="0" smtClean="0"/>
              <a:t>two </a:t>
            </a:r>
            <a:r>
              <a:rPr lang="en-US" sz="2400" dirty="0"/>
              <a:t>types. </a:t>
            </a:r>
            <a:endParaRPr lang="en-US" sz="2400" dirty="0" smtClean="0"/>
          </a:p>
          <a:p>
            <a:pPr marL="0" indent="0">
              <a:buNone/>
            </a:pPr>
            <a:r>
              <a:rPr lang="en-US" sz="2400" dirty="0"/>
              <a:t> </a:t>
            </a:r>
            <a:r>
              <a:rPr lang="en-US" sz="2400" dirty="0" smtClean="0"/>
              <a:t>                                                   </a:t>
            </a:r>
            <a:endParaRPr lang="en-US" sz="2400" dirty="0"/>
          </a:p>
          <a:p>
            <a:pPr marL="0" indent="0">
              <a:buNone/>
            </a:pPr>
            <a:r>
              <a:rPr lang="en-US" sz="2400" b="1" dirty="0"/>
              <a:t>1. </a:t>
            </a:r>
            <a:r>
              <a:rPr lang="en-US" sz="2400" b="1" dirty="0">
                <a:solidFill>
                  <a:srgbClr val="00B050"/>
                </a:solidFill>
              </a:rPr>
              <a:t>Primitive Data types</a:t>
            </a:r>
            <a:r>
              <a:rPr lang="en-US" sz="2400" b="1" dirty="0"/>
              <a:t>: </a:t>
            </a:r>
            <a:r>
              <a:rPr lang="en-US" sz="2400" dirty="0"/>
              <a:t>It is also called standard intrinsic or built-in data type. These can be classified further into four groups: </a:t>
            </a:r>
          </a:p>
          <a:p>
            <a:pPr lvl="1"/>
            <a:r>
              <a:rPr lang="en-US" sz="2400" b="1" dirty="0" err="1"/>
              <a:t>i</a:t>
            </a:r>
            <a:r>
              <a:rPr lang="en-US" sz="2400" b="1" dirty="0"/>
              <a:t>. Integers </a:t>
            </a:r>
            <a:r>
              <a:rPr lang="en-US" sz="2400" dirty="0"/>
              <a:t>(byte, short, </a:t>
            </a:r>
            <a:r>
              <a:rPr lang="en-US" sz="2400" b="1" dirty="0" err="1">
                <a:solidFill>
                  <a:srgbClr val="FF0000"/>
                </a:solidFill>
              </a:rPr>
              <a:t>int</a:t>
            </a:r>
            <a:r>
              <a:rPr lang="en-US" sz="2400" dirty="0"/>
              <a:t>, long): It deals with integers, or numbers without a decimal part. i.e. </a:t>
            </a:r>
            <a:r>
              <a:rPr lang="en-US" sz="2400" b="1" dirty="0"/>
              <a:t>2334, 653,-454,-34 </a:t>
            </a:r>
            <a:endParaRPr lang="en-US" sz="2400" dirty="0"/>
          </a:p>
          <a:p>
            <a:pPr lvl="1"/>
            <a:r>
              <a:rPr lang="en-US" sz="2400" b="1" dirty="0"/>
              <a:t>ii. Floating point or real numbers (float, </a:t>
            </a:r>
            <a:r>
              <a:rPr lang="en-US" sz="2400" b="1" dirty="0">
                <a:solidFill>
                  <a:srgbClr val="FF0000"/>
                </a:solidFill>
              </a:rPr>
              <a:t>double</a:t>
            </a:r>
            <a:r>
              <a:rPr lang="en-US" sz="2400" b="1" dirty="0"/>
              <a:t>)</a:t>
            </a:r>
            <a:r>
              <a:rPr lang="en-US" sz="2400" dirty="0"/>
              <a:t>: It deals decimals with points. </a:t>
            </a:r>
            <a:r>
              <a:rPr lang="en-US" sz="2400" b="1" dirty="0"/>
              <a:t>i.e. 454.34, 976.66776, -56.88, 3.333 </a:t>
            </a:r>
            <a:r>
              <a:rPr lang="en-US" sz="2400" b="1" dirty="0" smtClean="0"/>
              <a:t>, 0.123, 1.0,0.0</a:t>
            </a:r>
            <a:endParaRPr lang="en-US" sz="2400" dirty="0"/>
          </a:p>
          <a:p>
            <a:pPr lvl="1"/>
            <a:r>
              <a:rPr lang="en-US" sz="2400" b="1" dirty="0"/>
              <a:t>iii. Characters </a:t>
            </a:r>
            <a:r>
              <a:rPr lang="en-US" sz="2400" dirty="0"/>
              <a:t>(</a:t>
            </a:r>
            <a:r>
              <a:rPr lang="en-US" sz="2400" dirty="0">
                <a:solidFill>
                  <a:srgbClr val="FF0000"/>
                </a:solidFill>
              </a:rPr>
              <a:t>char</a:t>
            </a:r>
            <a:r>
              <a:rPr lang="en-US" sz="2400" dirty="0"/>
              <a:t>): This data type is to represent a </a:t>
            </a:r>
            <a:r>
              <a:rPr lang="en-US" sz="2400" dirty="0">
                <a:solidFill>
                  <a:srgbClr val="FF0000"/>
                </a:solidFill>
              </a:rPr>
              <a:t>single</a:t>
            </a:r>
            <a:r>
              <a:rPr lang="en-US" sz="2400" dirty="0"/>
              <a:t> character. </a:t>
            </a:r>
          </a:p>
          <a:p>
            <a:pPr marL="457200" lvl="1" indent="0">
              <a:buNone/>
            </a:pPr>
            <a:r>
              <a:rPr lang="en-US" sz="2400" b="1" dirty="0" smtClean="0"/>
              <a:t>	i.e</a:t>
            </a:r>
            <a:r>
              <a:rPr lang="en-US" sz="2400" b="1" dirty="0"/>
              <a:t>. 'a','1','$', </a:t>
            </a:r>
            <a:r>
              <a:rPr lang="en-US" sz="2400" b="1" dirty="0" smtClean="0"/>
              <a:t>‘   ’ ,'+‘ ,  ‘f’, ‘e’, ‘r’ , ‘o’ , ‘z’</a:t>
            </a:r>
            <a:endParaRPr lang="en-US" sz="2400" dirty="0"/>
          </a:p>
          <a:p>
            <a:pPr lvl="1"/>
            <a:r>
              <a:rPr lang="en-US" sz="2400" b="1" dirty="0"/>
              <a:t>iv. </a:t>
            </a:r>
            <a:r>
              <a:rPr lang="en-US" sz="2400" b="1" dirty="0" smtClean="0"/>
              <a:t>Boolean (</a:t>
            </a:r>
            <a:r>
              <a:rPr lang="en-US" sz="2400" dirty="0" smtClean="0">
                <a:solidFill>
                  <a:srgbClr val="FF0000"/>
                </a:solidFill>
              </a:rPr>
              <a:t>boolean</a:t>
            </a:r>
            <a:r>
              <a:rPr lang="en-US" sz="2400" b="1" dirty="0" smtClean="0"/>
              <a:t>)</a:t>
            </a:r>
            <a:r>
              <a:rPr lang="en-US" sz="2400" dirty="0" smtClean="0"/>
              <a:t>: </a:t>
            </a:r>
            <a:r>
              <a:rPr lang="en-US" sz="2400" dirty="0"/>
              <a:t>This data type </a:t>
            </a:r>
            <a:r>
              <a:rPr lang="en-US" sz="2400" dirty="0" smtClean="0"/>
              <a:t>represents state of the identifier value </a:t>
            </a:r>
            <a:r>
              <a:rPr lang="en-US" sz="2400" dirty="0"/>
              <a:t>either </a:t>
            </a:r>
            <a:r>
              <a:rPr lang="en-US" sz="2400" b="1" dirty="0">
                <a:solidFill>
                  <a:srgbClr val="0070C0"/>
                </a:solidFill>
              </a:rPr>
              <a:t>true </a:t>
            </a:r>
            <a:r>
              <a:rPr lang="en-US" sz="2400" dirty="0"/>
              <a:t>or </a:t>
            </a:r>
            <a:r>
              <a:rPr lang="en-US" sz="2400" b="1" dirty="0">
                <a:solidFill>
                  <a:srgbClr val="0070C0"/>
                </a:solidFill>
              </a:rPr>
              <a:t>false</a:t>
            </a:r>
            <a:r>
              <a:rPr lang="en-US" sz="2400" dirty="0"/>
              <a:t>. </a:t>
            </a:r>
          </a:p>
          <a:p>
            <a:endParaRPr lang="en-US" sz="2400" dirty="0"/>
          </a:p>
        </p:txBody>
      </p:sp>
    </p:spTree>
    <p:extLst>
      <p:ext uri="{BB962C8B-B14F-4D97-AF65-F5344CB8AC3E}">
        <p14:creationId xmlns:p14="http://schemas.microsoft.com/office/powerpoint/2010/main" val="182885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699" y="1545466"/>
            <a:ext cx="11261501" cy="4673220"/>
          </a:xfrm>
        </p:spPr>
        <p:txBody>
          <a:bodyPr/>
          <a:lstStyle/>
          <a:p>
            <a:r>
              <a:rPr lang="en-US" b="1" dirty="0" smtClean="0">
                <a:solidFill>
                  <a:srgbClr val="00B050"/>
                </a:solidFill>
              </a:rPr>
              <a:t>Primitive Data types </a:t>
            </a:r>
            <a:endParaRPr lang="en-US" b="1" dirty="0">
              <a:solidFill>
                <a:srgbClr val="00B050"/>
              </a:solidFill>
            </a:endParaRPr>
          </a:p>
        </p:txBody>
      </p:sp>
      <p:pic>
        <p:nvPicPr>
          <p:cNvPr id="4" name="Picture 3"/>
          <p:cNvPicPr>
            <a:picLocks noChangeAspect="1"/>
          </p:cNvPicPr>
          <p:nvPr/>
        </p:nvPicPr>
        <p:blipFill>
          <a:blip r:embed="rId2"/>
          <a:stretch>
            <a:fillRect/>
          </a:stretch>
        </p:blipFill>
        <p:spPr>
          <a:xfrm>
            <a:off x="2807595" y="1967971"/>
            <a:ext cx="7020462" cy="4250715"/>
          </a:xfrm>
          <a:prstGeom prst="rect">
            <a:avLst/>
          </a:prstGeom>
        </p:spPr>
      </p:pic>
      <p:sp>
        <p:nvSpPr>
          <p:cNvPr id="6" name="Title 1"/>
          <p:cNvSpPr>
            <a:spLocks noGrp="1"/>
          </p:cNvSpPr>
          <p:nvPr>
            <p:ph type="title"/>
          </p:nvPr>
        </p:nvSpPr>
        <p:spPr>
          <a:xfrm>
            <a:off x="3217572" y="252438"/>
            <a:ext cx="8610600" cy="1293028"/>
          </a:xfrm>
        </p:spPr>
        <p:txBody>
          <a:bodyPr>
            <a:normAutofit/>
          </a:bodyPr>
          <a:lstStyle/>
          <a:p>
            <a:r>
              <a:rPr lang="en-US" sz="3200" b="1" dirty="0">
                <a:solidFill>
                  <a:srgbClr val="FF0000"/>
                </a:solidFill>
              </a:rPr>
              <a:t>DATA TYPES </a:t>
            </a:r>
            <a:endParaRPr lang="en-US" sz="3200" dirty="0">
              <a:solidFill>
                <a:srgbClr val="FF0000"/>
              </a:solidFill>
            </a:endParaRPr>
          </a:p>
        </p:txBody>
      </p:sp>
    </p:spTree>
    <p:extLst>
      <p:ext uri="{BB962C8B-B14F-4D97-AF65-F5344CB8AC3E}">
        <p14:creationId xmlns:p14="http://schemas.microsoft.com/office/powerpoint/2010/main" val="1400906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7559" y="1618594"/>
            <a:ext cx="10938641" cy="4239484"/>
          </a:xfrm>
        </p:spPr>
        <p:txBody>
          <a:bodyPr>
            <a:noAutofit/>
          </a:bodyPr>
          <a:lstStyle/>
          <a:p>
            <a:pPr marL="0" indent="0">
              <a:buNone/>
            </a:pPr>
            <a:r>
              <a:rPr lang="en-US" sz="2400" b="1" dirty="0" smtClean="0">
                <a:solidFill>
                  <a:srgbClr val="00B050"/>
                </a:solidFill>
              </a:rPr>
              <a:t>2</a:t>
            </a:r>
            <a:r>
              <a:rPr lang="en-US" sz="2400" b="1" dirty="0">
                <a:solidFill>
                  <a:srgbClr val="00B050"/>
                </a:solidFill>
              </a:rPr>
              <a:t>. Non Primitive Data types</a:t>
            </a:r>
            <a:r>
              <a:rPr lang="en-US" sz="2400" b="1" dirty="0"/>
              <a:t>: </a:t>
            </a:r>
            <a:r>
              <a:rPr lang="en-US" sz="2000" dirty="0"/>
              <a:t>Data Types or Abstract Data Type or Reference Type</a:t>
            </a:r>
            <a:r>
              <a:rPr lang="en-US" sz="2000" dirty="0" smtClean="0"/>
              <a:t>.</a:t>
            </a:r>
          </a:p>
          <a:p>
            <a:pPr marL="0" indent="0">
              <a:buNone/>
            </a:pPr>
            <a:r>
              <a:rPr lang="en-US" sz="2000" dirty="0" smtClean="0"/>
              <a:t> </a:t>
            </a:r>
            <a:r>
              <a:rPr lang="en-US" sz="2000" dirty="0"/>
              <a:t>These are built on primitive data types such </a:t>
            </a:r>
            <a:r>
              <a:rPr lang="en-US" sz="2000" dirty="0" smtClean="0"/>
              <a:t>as</a:t>
            </a:r>
          </a:p>
          <a:p>
            <a:r>
              <a:rPr lang="en-US" sz="2400" b="1" i="1" dirty="0" smtClean="0">
                <a:solidFill>
                  <a:srgbClr val="00B050"/>
                </a:solidFill>
              </a:rPr>
              <a:t>String</a:t>
            </a:r>
          </a:p>
          <a:p>
            <a:r>
              <a:rPr lang="en-US" sz="2400" b="1" i="1" dirty="0" smtClean="0">
                <a:solidFill>
                  <a:srgbClr val="00B050"/>
                </a:solidFill>
              </a:rPr>
              <a:t>System </a:t>
            </a:r>
          </a:p>
          <a:p>
            <a:r>
              <a:rPr lang="en-US" sz="2400" b="1" i="1" dirty="0" smtClean="0">
                <a:solidFill>
                  <a:srgbClr val="00B050"/>
                </a:solidFill>
              </a:rPr>
              <a:t>Scanner</a:t>
            </a:r>
          </a:p>
          <a:p>
            <a:pPr marL="0" indent="0">
              <a:buNone/>
            </a:pPr>
            <a:endParaRPr lang="en-US" sz="2400" dirty="0"/>
          </a:p>
          <a:p>
            <a:endParaRPr lang="en-US" sz="2400" dirty="0"/>
          </a:p>
        </p:txBody>
      </p:sp>
      <p:sp>
        <p:nvSpPr>
          <p:cNvPr id="4" name="Title 1"/>
          <p:cNvSpPr>
            <a:spLocks noGrp="1"/>
          </p:cNvSpPr>
          <p:nvPr>
            <p:ph type="title"/>
          </p:nvPr>
        </p:nvSpPr>
        <p:spPr>
          <a:xfrm>
            <a:off x="2895600" y="123242"/>
            <a:ext cx="8610600" cy="1293028"/>
          </a:xfrm>
        </p:spPr>
        <p:txBody>
          <a:bodyPr>
            <a:normAutofit/>
          </a:bodyPr>
          <a:lstStyle/>
          <a:p>
            <a:r>
              <a:rPr lang="en-US" sz="3200" b="1" dirty="0">
                <a:solidFill>
                  <a:srgbClr val="FF0000"/>
                </a:solidFill>
              </a:rPr>
              <a:t>DATA TYPES </a:t>
            </a:r>
            <a:endParaRPr lang="en-US" sz="3200" dirty="0">
              <a:solidFill>
                <a:srgbClr val="FF0000"/>
              </a:solidFill>
            </a:endParaRPr>
          </a:p>
        </p:txBody>
      </p:sp>
    </p:spTree>
    <p:extLst>
      <p:ext uri="{BB962C8B-B14F-4D97-AF65-F5344CB8AC3E}">
        <p14:creationId xmlns:p14="http://schemas.microsoft.com/office/powerpoint/2010/main" val="3403511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958" y="1639229"/>
            <a:ext cx="11467850" cy="4947058"/>
          </a:xfrm>
        </p:spPr>
        <p:txBody>
          <a:bodyPr>
            <a:normAutofit fontScale="92500" lnSpcReduction="10000"/>
          </a:bodyPr>
          <a:lstStyle/>
          <a:p>
            <a:pPr marL="0" indent="0" algn="just">
              <a:buNone/>
            </a:pPr>
            <a:r>
              <a:rPr lang="en-US" dirty="0"/>
              <a:t>It is a quantity which can be changed during the program execution which holds some value. </a:t>
            </a:r>
            <a:endParaRPr lang="en-US" dirty="0" smtClean="0"/>
          </a:p>
          <a:p>
            <a:pPr marL="0" indent="0" algn="ctr">
              <a:buNone/>
            </a:pPr>
            <a:r>
              <a:rPr lang="en-US" dirty="0" smtClean="0"/>
              <a:t>e.g. </a:t>
            </a:r>
            <a:r>
              <a:rPr lang="en-US" dirty="0" smtClean="0">
                <a:solidFill>
                  <a:srgbClr val="FF0000"/>
                </a:solidFill>
              </a:rPr>
              <a:t>price</a:t>
            </a:r>
            <a:r>
              <a:rPr lang="en-US" dirty="0" smtClean="0">
                <a:sym typeface="Wingdings" panose="05000000000000000000" pitchFamily="2" charset="2"/>
              </a:rPr>
              <a:t> 30.45 (value)</a:t>
            </a:r>
          </a:p>
          <a:p>
            <a:pPr marL="0" indent="0" algn="just">
              <a:buNone/>
            </a:pPr>
            <a:r>
              <a:rPr lang="en-US" dirty="0" smtClean="0"/>
              <a:t>Variables </a:t>
            </a:r>
            <a:r>
              <a:rPr lang="en-US" dirty="0"/>
              <a:t>are identifiers are which follows </a:t>
            </a:r>
            <a:r>
              <a:rPr lang="en-US" b="1" dirty="0">
                <a:solidFill>
                  <a:srgbClr val="00B050"/>
                </a:solidFill>
              </a:rPr>
              <a:t>J</a:t>
            </a:r>
            <a:r>
              <a:rPr lang="en-US" b="1" dirty="0" smtClean="0">
                <a:solidFill>
                  <a:srgbClr val="00B050"/>
                </a:solidFill>
              </a:rPr>
              <a:t>ava rules.</a:t>
            </a:r>
            <a:endParaRPr lang="en-US" dirty="0" smtClean="0"/>
          </a:p>
          <a:p>
            <a:pPr marL="0" indent="0" algn="just">
              <a:buNone/>
            </a:pPr>
            <a:r>
              <a:rPr lang="en-US" dirty="0" smtClean="0"/>
              <a:t>1</a:t>
            </a:r>
            <a:r>
              <a:rPr lang="en-US" dirty="0"/>
              <a:t>. Variable </a:t>
            </a:r>
            <a:r>
              <a:rPr lang="en-US" dirty="0" smtClean="0"/>
              <a:t>name must </a:t>
            </a:r>
            <a:r>
              <a:rPr lang="en-US" dirty="0"/>
              <a:t>begin with a letter, </a:t>
            </a:r>
            <a:r>
              <a:rPr lang="en-US" dirty="0" smtClean="0"/>
              <a:t>or a </a:t>
            </a:r>
            <a:r>
              <a:rPr lang="en-US" dirty="0"/>
              <a:t>dollar ($) symbol, or an underscore (_) followed by a sequence of letters. </a:t>
            </a:r>
          </a:p>
          <a:p>
            <a:pPr lvl="1" algn="just"/>
            <a:r>
              <a:rPr lang="en-US" b="1" dirty="0"/>
              <a:t>Examples</a:t>
            </a:r>
            <a:r>
              <a:rPr lang="en-US" dirty="0"/>
              <a:t>: </a:t>
            </a:r>
            <a:r>
              <a:rPr lang="en-US" b="1" dirty="0">
                <a:solidFill>
                  <a:srgbClr val="FF0000"/>
                </a:solidFill>
              </a:rPr>
              <a:t>first, </a:t>
            </a:r>
            <a:r>
              <a:rPr lang="en-US" b="1" dirty="0" err="1" smtClean="0">
                <a:solidFill>
                  <a:srgbClr val="FF0000"/>
                </a:solidFill>
              </a:rPr>
              <a:t>payRate</a:t>
            </a:r>
            <a:r>
              <a:rPr lang="en-US" b="1" dirty="0">
                <a:solidFill>
                  <a:srgbClr val="FF0000"/>
                </a:solidFill>
              </a:rPr>
              <a:t>, counter1, $amount, _hello12 </a:t>
            </a:r>
            <a:r>
              <a:rPr lang="en-US" b="1" dirty="0" smtClean="0">
                <a:solidFill>
                  <a:srgbClr val="FF0000"/>
                </a:solidFill>
              </a:rPr>
              <a:t>   </a:t>
            </a:r>
            <a:endParaRPr lang="en-US" b="1" dirty="0">
              <a:solidFill>
                <a:srgbClr val="FF0000"/>
              </a:solidFill>
            </a:endParaRPr>
          </a:p>
          <a:p>
            <a:pPr marL="0" indent="0" algn="just">
              <a:buNone/>
            </a:pPr>
            <a:r>
              <a:rPr lang="en-US" dirty="0"/>
              <a:t>2. Variable names must be unique. </a:t>
            </a:r>
            <a:r>
              <a:rPr lang="en-US" dirty="0" smtClean="0"/>
              <a:t> (no duplicate of identifier)</a:t>
            </a:r>
            <a:endParaRPr lang="en-US" dirty="0"/>
          </a:p>
          <a:p>
            <a:pPr marL="0" indent="0" algn="just">
              <a:buNone/>
            </a:pPr>
            <a:r>
              <a:rPr lang="en-US" dirty="0"/>
              <a:t>3. There should be </a:t>
            </a:r>
            <a:r>
              <a:rPr lang="en-US" b="1" dirty="0">
                <a:solidFill>
                  <a:srgbClr val="FF0000"/>
                </a:solidFill>
              </a:rPr>
              <a:t>no space </a:t>
            </a:r>
            <a:r>
              <a:rPr lang="en-US" dirty="0"/>
              <a:t>in between any two characters or identifiers. </a:t>
            </a:r>
          </a:p>
          <a:p>
            <a:pPr lvl="1" algn="just"/>
            <a:r>
              <a:rPr lang="en-US" dirty="0" smtClean="0"/>
              <a:t>Example</a:t>
            </a:r>
            <a:r>
              <a:rPr lang="en-US" dirty="0"/>
              <a:t>: </a:t>
            </a:r>
            <a:r>
              <a:rPr lang="en-US" b="1" dirty="0"/>
              <a:t>pay Rate </a:t>
            </a:r>
            <a:r>
              <a:rPr lang="en-US" dirty="0"/>
              <a:t>is invalid. Whereas </a:t>
            </a:r>
            <a:r>
              <a:rPr lang="en-US" b="1" dirty="0" err="1" smtClean="0"/>
              <a:t>payRate</a:t>
            </a:r>
            <a:r>
              <a:rPr lang="en-US" b="1" dirty="0" smtClean="0"/>
              <a:t> </a:t>
            </a:r>
            <a:r>
              <a:rPr lang="en-US" dirty="0"/>
              <a:t>is valid </a:t>
            </a:r>
          </a:p>
          <a:p>
            <a:pPr marL="0" indent="0" algn="just">
              <a:buNone/>
            </a:pPr>
            <a:r>
              <a:rPr lang="en-US" dirty="0"/>
              <a:t>4. Keywords cannot be used for variable </a:t>
            </a:r>
            <a:r>
              <a:rPr lang="en-US" dirty="0" smtClean="0"/>
              <a:t>name. </a:t>
            </a:r>
            <a:endParaRPr lang="en-US" dirty="0"/>
          </a:p>
          <a:p>
            <a:pPr marL="0" indent="0" algn="just">
              <a:buNone/>
            </a:pPr>
            <a:r>
              <a:rPr lang="en-US" dirty="0"/>
              <a:t>5. Java is a case sensitive, so upper and lower letters are distinct</a:t>
            </a:r>
            <a:r>
              <a:rPr lang="en-US" dirty="0" smtClean="0"/>
              <a:t>.(different)</a:t>
            </a:r>
          </a:p>
          <a:p>
            <a:pPr lvl="1" algn="just"/>
            <a:r>
              <a:rPr lang="en-US" dirty="0" smtClean="0"/>
              <a:t>Example ‘A’ is not same as ‘a’ </a:t>
            </a:r>
            <a:endParaRPr lang="en-US" dirty="0"/>
          </a:p>
          <a:p>
            <a:pPr marL="0" indent="0" algn="just">
              <a:buNone/>
            </a:pPr>
            <a:r>
              <a:rPr lang="en-US" dirty="0" smtClean="0"/>
              <a:t>6</a:t>
            </a:r>
            <a:r>
              <a:rPr lang="en-US" dirty="0"/>
              <a:t>. Variable must be declared before it is used. </a:t>
            </a:r>
          </a:p>
          <a:p>
            <a:pPr algn="just"/>
            <a:endParaRPr lang="en-US" dirty="0"/>
          </a:p>
        </p:txBody>
      </p:sp>
      <p:sp>
        <p:nvSpPr>
          <p:cNvPr id="5" name="Title 4"/>
          <p:cNvSpPr>
            <a:spLocks noGrp="1"/>
          </p:cNvSpPr>
          <p:nvPr>
            <p:ph type="title"/>
          </p:nvPr>
        </p:nvSpPr>
        <p:spPr>
          <a:xfrm>
            <a:off x="3256208" y="184824"/>
            <a:ext cx="8610600" cy="1293028"/>
          </a:xfrm>
        </p:spPr>
        <p:txBody>
          <a:bodyPr>
            <a:normAutofit/>
          </a:bodyPr>
          <a:lstStyle/>
          <a:p>
            <a:r>
              <a:rPr lang="en-US" sz="3600" b="1" dirty="0">
                <a:solidFill>
                  <a:srgbClr val="FF0000"/>
                </a:solidFill>
              </a:rPr>
              <a:t>VARIABLE </a:t>
            </a:r>
            <a:endParaRPr lang="en-US" sz="3600" dirty="0">
              <a:solidFill>
                <a:srgbClr val="FF0000"/>
              </a:solidFill>
            </a:endParaRPr>
          </a:p>
        </p:txBody>
      </p:sp>
    </p:spTree>
    <p:extLst>
      <p:ext uri="{BB962C8B-B14F-4D97-AF65-F5344CB8AC3E}">
        <p14:creationId xmlns:p14="http://schemas.microsoft.com/office/powerpoint/2010/main" val="661185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RollupImage xmlns="http://schemas.microsoft.com/sharepoint/v3" xsi:nil="true"/>
    <PublishingContactEmail xmlns="http://schemas.microsoft.com/sharepoint/v3" xsi:nil="true"/>
    <PublishingVariationRelationshipLinkFieldID xmlns="http://schemas.microsoft.com/sharepoint/v3">
      <Url xsi:nil="true"/>
      <Description xsi:nil="true"/>
    </PublishingVariationRelationshipLinkFieldID>
    <SeoKeywords xmlns="http://schemas.microsoft.com/sharepoint/v3" xsi:nil="true"/>
    <PublishingVariationGroupID xmlns="http://schemas.microsoft.com/sharepoint/v3" xsi:nil="true"/>
    <Audience xmlns="http://schemas.microsoft.com/sharepoint/v3" xsi:nil="true"/>
    <PublishingIsFurlPage xmlns="http://schemas.microsoft.com/sharepoint/v3" xsi:nil="true"/>
    <PublishingExpirationDate xmlns="http://schemas.microsoft.com/sharepoint/v3" xsi:nil="true"/>
    <SeoBrowserTitle xmlns="http://schemas.microsoft.com/sharepoint/v3" xsi:nil="true"/>
    <PublishingContactPicture xmlns="http://schemas.microsoft.com/sharepoint/v3">
      <Url xsi:nil="true"/>
      <Description xsi:nil="true"/>
    </PublishingContactPicture>
    <PublishingStartDate xmlns="http://schemas.microsoft.com/sharepoint/v3" xsi:nil="true"/>
    <SeoRobotsNoIndex xmlns="http://schemas.microsoft.com/sharepoint/v3" xsi:nil="true"/>
    <SeoMetaDescription xmlns="http://schemas.microsoft.com/sharepoint/v3" xsi:nil="true"/>
    <PublishingContact xmlns="http://schemas.microsoft.com/sharepoint/v3">
      <UserInfo>
        <DisplayName/>
        <AccountId xsi:nil="true"/>
        <AccountType/>
      </UserInfo>
    </PublishingContact>
    <PublishingContactName xmlns="http://schemas.microsoft.com/sharepoint/v3" xsi:nil="true"/>
    <Comment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Page" ma:contentTypeID="0x010100C568DB52D9D0A14D9B2FDCC96666E9F2007948130EC3DB064584E219954237AF390055619FDD3AE6EC4BA294AC8E2082D437" ma:contentTypeVersion="3" ma:contentTypeDescription="Page is a system content type template created by the Publishing Resources feature. The column templates from Page will be added to all Pages libraries created by the Publishing feature." ma:contentTypeScope="" ma:versionID="270f77fe8998a15bffba3659540e6f6e">
  <xsd:schema xmlns:xsd="http://www.w3.org/2001/XMLSchema" xmlns:xs="http://www.w3.org/2001/XMLSchema" xmlns:p="http://schemas.microsoft.com/office/2006/metadata/properties" xmlns:ns1="http://schemas.microsoft.com/sharepoint/v3" targetNamespace="http://schemas.microsoft.com/office/2006/metadata/properties" ma:root="true" ma:fieldsID="1ce4810a982b6c7d8d47f90aec4cc8c0" ns1:_="">
    <xsd:import namespace="http://schemas.microsoft.com/sharepoint/v3"/>
    <xsd:element name="properties">
      <xsd:complexType>
        <xsd:sequence>
          <xsd:element name="documentManagement">
            <xsd:complexType>
              <xsd:all>
                <xsd:element ref="ns1:Comments" minOccurs="0"/>
                <xsd:element ref="ns1:PublishingStartDate" minOccurs="0"/>
                <xsd:element ref="ns1:PublishingExpirationDate" minOccurs="0"/>
                <xsd:element ref="ns1:PublishingContact" minOccurs="0"/>
                <xsd:element ref="ns1:PublishingContactEmail" minOccurs="0"/>
                <xsd:element ref="ns1:PublishingContactName" minOccurs="0"/>
                <xsd:element ref="ns1:PublishingContactPicture" minOccurs="0"/>
                <xsd:element ref="ns1:PublishingPageLayout" minOccurs="0"/>
                <xsd:element ref="ns1:PublishingVariationGroupID" minOccurs="0"/>
                <xsd:element ref="ns1:PublishingVariationRelationshipLinkFieldID" minOccurs="0"/>
                <xsd:element ref="ns1:PublishingRollupImage" minOccurs="0"/>
                <xsd:element ref="ns1:Audience" minOccurs="0"/>
                <xsd:element ref="ns1:PublishingIsFurlPage" minOccurs="0"/>
                <xsd:element ref="ns1:SeoBrowserTitle" minOccurs="0"/>
                <xsd:element ref="ns1:SeoMetaDescription" minOccurs="0"/>
                <xsd:element ref="ns1:SeoKeywords" minOccurs="0"/>
                <xsd:element ref="ns1:SeoRobotsNoIndex"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8" nillable="true" ma:displayName="Comments" ma:internalName="Comments">
      <xsd:simpleType>
        <xsd:restriction base="dms:Note">
          <xsd:maxLength value="255"/>
        </xsd:restriction>
      </xsd:simpleType>
    </xsd:element>
    <xsd:element name="PublishingStartDate" ma:index="9"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0"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PublishingContact" ma:index="11" nillable="true" ma:displayName="Contact" ma:description="Contact is a site column created by the Publishing feature. It is used on the Page Content Type as the person or group who is the contact person for the page." ma:list="UserInfo" ma:internalName="PublishingContac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ingContactEmail" ma:index="12" nillable="true" ma:displayName="Contact E-Mail Address" ma:description="Contact E-mail Address is a site column created by the Publishing feature. It is used on the Page Content Type as the e-mail address of the person or group who is the contact person for the page." ma:internalName="PublishingContactEmail">
      <xsd:simpleType>
        <xsd:restriction base="dms:Text">
          <xsd:maxLength value="255"/>
        </xsd:restriction>
      </xsd:simpleType>
    </xsd:element>
    <xsd:element name="PublishingContactName" ma:index="13"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PublishingContactPicture" ma:index="14" nillable="true" ma:displayName="Contact Picture" ma:description="Contact Picture is a site column created by the Publishing feature. It is used on the Page Content Type as the picture of the user or group who is the contact person for the page." ma:format="Image" ma:internalName="PublishingContactPicture">
      <xsd:complexType>
        <xsd:complexContent>
          <xsd:extension base="dms:URL">
            <xsd:sequence>
              <xsd:element name="Url" type="dms:ValidUrl" minOccurs="0" nillable="true"/>
              <xsd:element name="Description" type="xsd:string" nillable="true"/>
            </xsd:sequence>
          </xsd:extension>
        </xsd:complexContent>
      </xsd:complexType>
    </xsd:element>
    <xsd:element name="PublishingPageLayout" ma:index="15" nillable="true" ma:displayName="Page Layout" ma:internalName="PublishingPageLayout"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PublishingVariationGroupID" ma:index="16" nillable="true" ma:displayName="Variation Group ID" ma:hidden="true" ma:internalName="PublishingVariationGroupID">
      <xsd:simpleType>
        <xsd:restriction base="dms:Text">
          <xsd:maxLength value="255"/>
        </xsd:restriction>
      </xsd:simpleType>
    </xsd:element>
    <xsd:element name="PublishingVariationRelationshipLinkFieldID" ma:index="17" nillable="true" ma:displayName="Variation Relationship Link" ma:hidden="true" ma:internalName="PublishingVariationRelationshipLinkFieldID">
      <xsd:complexType>
        <xsd:complexContent>
          <xsd:extension base="dms:URL">
            <xsd:sequence>
              <xsd:element name="Url" type="dms:ValidUrl" minOccurs="0" nillable="true"/>
              <xsd:element name="Description" type="xsd:string" nillable="true"/>
            </xsd:sequence>
          </xsd:extension>
        </xsd:complexContent>
      </xsd:complexType>
    </xsd:element>
    <xsd:element name="PublishingRollupImage" ma:index="18" nillable="true" ma:displayName="Rollup Image" ma:description="Rollup Image is a site column created by the Publishing feature. It is used on the Page Content Type as the image for the page shown in content roll-ups such as the Content By Search web part." ma:internalName="PublishingRollupImage">
      <xsd:simpleType>
        <xsd:restriction base="dms:Unknown"/>
      </xsd:simpleType>
    </xsd:element>
    <xsd:element name="Audience" ma:index="19" nillable="true" ma:displayName="Target Audiences" ma:description="Target Audiences is a site column created by the Publishing feature. It is used to specify audiences to which this page will be targeted." ma:internalName="Audience">
      <xsd:simpleType>
        <xsd:restriction base="dms:Unknown"/>
      </xsd:simpleType>
    </xsd:element>
    <xsd:element name="PublishingIsFurlPage" ma:index="20" nillable="true" ma:displayName="Hide physical URLs from search" ma:description="If checked, the physical URL of this page will not appear in search results. Friendly URLs assigned to this page will always appear." ma:internalName="PublishingIsFurlPage">
      <xsd:simpleType>
        <xsd:restriction base="dms:Boolean"/>
      </xsd:simpleType>
    </xsd:element>
    <xsd:element name="SeoBrowserTitle" ma:index="21" nillable="true" ma:displayName="Browser Title" ma:description="Browser Title is a site column created by the Publishing feature. It is used as the title that appears at the top of a browser window and may appear in Internet search results." ma:hidden="true" ma:internalName="SeoBrowserTitle">
      <xsd:simpleType>
        <xsd:restriction base="dms:Text"/>
      </xsd:simpleType>
    </xsd:element>
    <xsd:element name="SeoMetaDescription" ma:index="22" nillable="true" ma:displayName="Meta Description" ma:description="Meta Description is a site column created by the Publishing feature. Internet search engines may display this description in search results pages." ma:hidden="true" ma:internalName="SeoMetaDescription">
      <xsd:simpleType>
        <xsd:restriction base="dms:Text"/>
      </xsd:simpleType>
    </xsd:element>
    <xsd:element name="SeoKeywords" ma:index="23" nillable="true" ma:displayName="Meta Keywords" ma:description="Meta Keywords" ma:hidden="true" ma:internalName="SeoKeywords">
      <xsd:simpleType>
        <xsd:restriction base="dms:Text"/>
      </xsd:simpleType>
    </xsd:element>
    <xsd:element name="SeoRobotsNoIndex" ma:index="24" nillable="true" ma:displayName="Hide from Internet Search Engines" ma:description="Hide from Internet Search Engines is a site column created by the Publishing feature. It is used to indicate to search engine crawlers that a particular page should not be indexed." ma:hidden="true" ma:internalName="RobotsNoIndex">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DA3046-5DC5-47E0-A791-38F7C3B2DC8A}">
  <ds:schemaRefs>
    <ds:schemaRef ds:uri="http://schemas.openxmlformats.org/package/2006/metadata/core-properties"/>
    <ds:schemaRef ds:uri="http://schemas.microsoft.com/office/2006/documentManagement/types"/>
    <ds:schemaRef ds:uri="http://purl.org/dc/elements/1.1/"/>
    <ds:schemaRef ds:uri="http://purl.org/dc/dcmitype/"/>
    <ds:schemaRef ds:uri="http://schemas.microsoft.com/office/2006/metadata/properties"/>
    <ds:schemaRef ds:uri="http://purl.org/dc/terms/"/>
    <ds:schemaRef ds:uri="3c56bc01-328c-478a-9ccb-e7549bb6cd3a"/>
    <ds:schemaRef ds:uri="http://schemas.microsoft.com/office/infopath/2007/PartnerControls"/>
    <ds:schemaRef ds:uri="b633f75a-fc1a-4c86-a636-fc08070b12f1"/>
    <ds:schemaRef ds:uri="http://www.w3.org/XML/1998/namespace"/>
  </ds:schemaRefs>
</ds:datastoreItem>
</file>

<file path=customXml/itemProps2.xml><?xml version="1.0" encoding="utf-8"?>
<ds:datastoreItem xmlns:ds="http://schemas.openxmlformats.org/officeDocument/2006/customXml" ds:itemID="{41E5B803-F75B-4FA9-A5E5-14959AE44F8A}"/>
</file>

<file path=customXml/itemProps3.xml><?xml version="1.0" encoding="utf-8"?>
<ds:datastoreItem xmlns:ds="http://schemas.openxmlformats.org/officeDocument/2006/customXml" ds:itemID="{D295BC58-F3E5-410D-874D-93B2012550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TM04033937[[fn=Vapor Trail]]</Template>
  <TotalTime>2100</TotalTime>
  <Words>993</Words>
  <Application>Microsoft Office PowerPoint</Application>
  <PresentationFormat>Widescreen</PresentationFormat>
  <Paragraphs>170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Cambria Math</vt:lpstr>
      <vt:lpstr>Century Gothic</vt:lpstr>
      <vt:lpstr>Wingdings</vt:lpstr>
      <vt:lpstr>Vapor Trail</vt:lpstr>
      <vt:lpstr> BASIC ELEMENTS OF JAVA </vt:lpstr>
      <vt:lpstr>TOpics</vt:lpstr>
      <vt:lpstr>JAVA TOKENS </vt:lpstr>
      <vt:lpstr>KEYWORDS </vt:lpstr>
      <vt:lpstr>IDENTIFIERS </vt:lpstr>
      <vt:lpstr>DATA TYPES </vt:lpstr>
      <vt:lpstr>DATA TYPES </vt:lpstr>
      <vt:lpstr>DATA TYPES </vt:lpstr>
      <vt:lpstr>VARIABLE </vt:lpstr>
      <vt:lpstr>VARIABLE </vt:lpstr>
      <vt:lpstr>1.Declaration of variables </vt:lpstr>
      <vt:lpstr>1.Declaration of variables </vt:lpstr>
      <vt:lpstr>2.Initialization of variable </vt:lpstr>
      <vt:lpstr>STRING </vt:lpstr>
      <vt:lpstr>String concatenation operator (+) </vt:lpstr>
      <vt:lpstr>Exercises</vt:lpstr>
      <vt:lpstr>EXERCISE program</vt:lpstr>
      <vt:lpstr>EXERCISE program</vt:lpstr>
      <vt:lpstr>Exercise Program</vt:lpstr>
      <vt:lpstr>Tasks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 163 - Programming Concepts</dc:title>
  <dc:creator>Feroz Mohammed</dc:creator>
  <cp:lastModifiedBy>Feroz Mohammed</cp:lastModifiedBy>
  <cp:revision>277</cp:revision>
  <dcterms:created xsi:type="dcterms:W3CDTF">2020-08-29T11:01:32Z</dcterms:created>
  <dcterms:modified xsi:type="dcterms:W3CDTF">2021-03-11T08:01:55Z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0x010100C568DB52D9D0A14D9B2FDCC96666E9F2007948130EC3DB064584E219954237AF390055619FDD3AE6EC4BA294AC8E2082D437</vt:lpwstr>
  </property>
</Properties>
</file>