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6" r:id="rId4"/>
  </p:sldMasterIdLst>
  <p:sldIdLst>
    <p:sldId id="256" r:id="rId5"/>
    <p:sldId id="299" r:id="rId6"/>
    <p:sldId id="257" r:id="rId7"/>
    <p:sldId id="258" r:id="rId8"/>
    <p:sldId id="278" r:id="rId9"/>
    <p:sldId id="259" r:id="rId10"/>
    <p:sldId id="279" r:id="rId11"/>
    <p:sldId id="281" r:id="rId12"/>
    <p:sldId id="280" r:id="rId13"/>
    <p:sldId id="260" r:id="rId14"/>
    <p:sldId id="282" r:id="rId15"/>
    <p:sldId id="261" r:id="rId16"/>
    <p:sldId id="264" r:id="rId17"/>
    <p:sldId id="265" r:id="rId18"/>
    <p:sldId id="283" r:id="rId19"/>
    <p:sldId id="267" r:id="rId20"/>
    <p:sldId id="266" r:id="rId21"/>
    <p:sldId id="304" r:id="rId22"/>
    <p:sldId id="305" r:id="rId23"/>
    <p:sldId id="262" r:id="rId24"/>
    <p:sldId id="263" r:id="rId25"/>
    <p:sldId id="268" r:id="rId26"/>
    <p:sldId id="284" r:id="rId27"/>
    <p:sldId id="269" r:id="rId28"/>
    <p:sldId id="270" r:id="rId29"/>
    <p:sldId id="271" r:id="rId30"/>
    <p:sldId id="272" r:id="rId31"/>
    <p:sldId id="273" r:id="rId32"/>
    <p:sldId id="274" r:id="rId33"/>
    <p:sldId id="275" r:id="rId34"/>
    <p:sldId id="276" r:id="rId35"/>
    <p:sldId id="277" r:id="rId36"/>
    <p:sldId id="285" r:id="rId37"/>
    <p:sldId id="286" r:id="rId38"/>
    <p:sldId id="287" r:id="rId39"/>
    <p:sldId id="288" r:id="rId40"/>
    <p:sldId id="290" r:id="rId41"/>
    <p:sldId id="291" r:id="rId42"/>
    <p:sldId id="292" r:id="rId43"/>
    <p:sldId id="300" r:id="rId44"/>
    <p:sldId id="301" r:id="rId45"/>
    <p:sldId id="302" r:id="rId46"/>
    <p:sldId id="298" r:id="rId47"/>
    <p:sldId id="303" r:id="rId48"/>
    <p:sldId id="29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613A19-DD0B-5209-5DEE-2073BD8E6A23}" v="726" dt="2020-08-30T11:26:02.4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74" autoAdjust="0"/>
    <p:restoredTop sz="96404" autoAdjust="0"/>
  </p:normalViewPr>
  <p:slideViewPr>
    <p:cSldViewPr snapToGrid="0">
      <p:cViewPr varScale="1">
        <p:scale>
          <a:sx n="108" d="100"/>
          <a:sy n="108" d="100"/>
        </p:scale>
        <p:origin x="1128"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oz Mohammed" userId="S::mohammed_f@jic.edu.sa::55e6c7b3-d3ca-4760-b53f-c76b52ba1ae9" providerId="AD" clId="Web-{EB613A19-DD0B-5209-5DEE-2073BD8E6A23}"/>
    <pc:docChg chg="addSld modSld sldOrd">
      <pc:chgData name="Feroz Mohammed" userId="S::mohammed_f@jic.edu.sa::55e6c7b3-d3ca-4760-b53f-c76b52ba1ae9" providerId="AD" clId="Web-{EB613A19-DD0B-5209-5DEE-2073BD8E6A23}" dt="2020-08-30T11:26:02.438" v="692" actId="14100"/>
      <pc:docMkLst>
        <pc:docMk/>
      </pc:docMkLst>
      <pc:sldChg chg="addSp delSp modSp">
        <pc:chgData name="Feroz Mohammed" userId="S::mohammed_f@jic.edu.sa::55e6c7b3-d3ca-4760-b53f-c76b52ba1ae9" providerId="AD" clId="Web-{EB613A19-DD0B-5209-5DEE-2073BD8E6A23}" dt="2020-08-30T10:57:46.352" v="382" actId="20577"/>
        <pc:sldMkLst>
          <pc:docMk/>
          <pc:sldMk cId="1855663763" sldId="263"/>
        </pc:sldMkLst>
        <pc:spChg chg="mod">
          <ac:chgData name="Feroz Mohammed" userId="S::mohammed_f@jic.edu.sa::55e6c7b3-d3ca-4760-b53f-c76b52ba1ae9" providerId="AD" clId="Web-{EB613A19-DD0B-5209-5DEE-2073BD8E6A23}" dt="2020-08-30T10:57:46.352" v="382" actId="20577"/>
          <ac:spMkLst>
            <pc:docMk/>
            <pc:sldMk cId="1855663763" sldId="263"/>
            <ac:spMk id="3" creationId="{00000000-0000-0000-0000-000000000000}"/>
          </ac:spMkLst>
        </pc:spChg>
        <pc:picChg chg="add del mod">
          <ac:chgData name="Feroz Mohammed" userId="S::mohammed_f@jic.edu.sa::55e6c7b3-d3ca-4760-b53f-c76b52ba1ae9" providerId="AD" clId="Web-{EB613A19-DD0B-5209-5DEE-2073BD8E6A23}" dt="2020-08-30T10:48:46.617" v="252"/>
          <ac:picMkLst>
            <pc:docMk/>
            <pc:sldMk cId="1855663763" sldId="263"/>
            <ac:picMk id="4" creationId="{9D27A860-3316-4A47-9DC6-E5ADE548293E}"/>
          </ac:picMkLst>
        </pc:picChg>
      </pc:sldChg>
      <pc:sldChg chg="ord">
        <pc:chgData name="Feroz Mohammed" userId="S::mohammed_f@jic.edu.sa::55e6c7b3-d3ca-4760-b53f-c76b52ba1ae9" providerId="AD" clId="Web-{EB613A19-DD0B-5209-5DEE-2073BD8E6A23}" dt="2020-08-30T10:40:59.399" v="185"/>
        <pc:sldMkLst>
          <pc:docMk/>
          <pc:sldMk cId="3844409140" sldId="264"/>
        </pc:sldMkLst>
      </pc:sldChg>
      <pc:sldChg chg="ord">
        <pc:chgData name="Feroz Mohammed" userId="S::mohammed_f@jic.edu.sa::55e6c7b3-d3ca-4760-b53f-c76b52ba1ae9" providerId="AD" clId="Web-{EB613A19-DD0B-5209-5DEE-2073BD8E6A23}" dt="2020-08-30T10:41:01.743" v="186"/>
        <pc:sldMkLst>
          <pc:docMk/>
          <pc:sldMk cId="2268143994" sldId="265"/>
        </pc:sldMkLst>
      </pc:sldChg>
      <pc:sldChg chg="modSp ord">
        <pc:chgData name="Feroz Mohammed" userId="S::mohammed_f@jic.edu.sa::55e6c7b3-d3ca-4760-b53f-c76b52ba1ae9" providerId="AD" clId="Web-{EB613A19-DD0B-5209-5DEE-2073BD8E6A23}" dt="2020-08-30T10:41:12.446" v="189"/>
        <pc:sldMkLst>
          <pc:docMk/>
          <pc:sldMk cId="2321870589" sldId="266"/>
        </pc:sldMkLst>
        <pc:spChg chg="mod">
          <ac:chgData name="Feroz Mohammed" userId="S::mohammed_f@jic.edu.sa::55e6c7b3-d3ca-4760-b53f-c76b52ba1ae9" providerId="AD" clId="Web-{EB613A19-DD0B-5209-5DEE-2073BD8E6A23}" dt="2020-08-30T10:28:17.891" v="8" actId="20577"/>
          <ac:spMkLst>
            <pc:docMk/>
            <pc:sldMk cId="2321870589" sldId="266"/>
            <ac:spMk id="2" creationId="{00000000-0000-0000-0000-000000000000}"/>
          </ac:spMkLst>
        </pc:spChg>
        <pc:spChg chg="mod">
          <ac:chgData name="Feroz Mohammed" userId="S::mohammed_f@jic.edu.sa::55e6c7b3-d3ca-4760-b53f-c76b52ba1ae9" providerId="AD" clId="Web-{EB613A19-DD0B-5209-5DEE-2073BD8E6A23}" dt="2020-08-30T10:28:55.736" v="42" actId="20577"/>
          <ac:spMkLst>
            <pc:docMk/>
            <pc:sldMk cId="2321870589" sldId="266"/>
            <ac:spMk id="3" creationId="{00000000-0000-0000-0000-000000000000}"/>
          </ac:spMkLst>
        </pc:spChg>
      </pc:sldChg>
      <pc:sldChg chg="addSp delSp modSp ord">
        <pc:chgData name="Feroz Mohammed" userId="S::mohammed_f@jic.edu.sa::55e6c7b3-d3ca-4760-b53f-c76b52ba1ae9" providerId="AD" clId="Web-{EB613A19-DD0B-5209-5DEE-2073BD8E6A23}" dt="2020-08-30T10:41:05.259" v="188"/>
        <pc:sldMkLst>
          <pc:docMk/>
          <pc:sldMk cId="177574439" sldId="267"/>
        </pc:sldMkLst>
        <pc:spChg chg="del">
          <ac:chgData name="Feroz Mohammed" userId="S::mohammed_f@jic.edu.sa::55e6c7b3-d3ca-4760-b53f-c76b52ba1ae9" providerId="AD" clId="Web-{EB613A19-DD0B-5209-5DEE-2073BD8E6A23}" dt="2020-08-30T10:36:13.421" v="54"/>
          <ac:spMkLst>
            <pc:docMk/>
            <pc:sldMk cId="177574439" sldId="267"/>
            <ac:spMk id="2" creationId="{00000000-0000-0000-0000-000000000000}"/>
          </ac:spMkLst>
        </pc:spChg>
        <pc:spChg chg="mod">
          <ac:chgData name="Feroz Mohammed" userId="S::mohammed_f@jic.edu.sa::55e6c7b3-d3ca-4760-b53f-c76b52ba1ae9" providerId="AD" clId="Web-{EB613A19-DD0B-5209-5DEE-2073BD8E6A23}" dt="2020-08-30T10:38:13.159" v="183" actId="20577"/>
          <ac:spMkLst>
            <pc:docMk/>
            <pc:sldMk cId="177574439" sldId="267"/>
            <ac:spMk id="3" creationId="{00000000-0000-0000-0000-000000000000}"/>
          </ac:spMkLst>
        </pc:spChg>
        <pc:spChg chg="add mod">
          <ac:chgData name="Feroz Mohammed" userId="S::mohammed_f@jic.edu.sa::55e6c7b3-d3ca-4760-b53f-c76b52ba1ae9" providerId="AD" clId="Web-{EB613A19-DD0B-5209-5DEE-2073BD8E6A23}" dt="2020-08-30T10:36:27.562" v="60" actId="14100"/>
          <ac:spMkLst>
            <pc:docMk/>
            <pc:sldMk cId="177574439" sldId="267"/>
            <ac:spMk id="5" creationId="{287D8355-D0F7-4514-B9B5-01467BF48594}"/>
          </ac:spMkLst>
        </pc:spChg>
      </pc:sldChg>
      <pc:sldChg chg="addSp modSp">
        <pc:chgData name="Feroz Mohammed" userId="S::mohammed_f@jic.edu.sa::55e6c7b3-d3ca-4760-b53f-c76b52ba1ae9" providerId="AD" clId="Web-{EB613A19-DD0B-5209-5DEE-2073BD8E6A23}" dt="2020-08-30T10:59:31.137" v="426" actId="20577"/>
        <pc:sldMkLst>
          <pc:docMk/>
          <pc:sldMk cId="19412217" sldId="268"/>
        </pc:sldMkLst>
        <pc:spChg chg="mod">
          <ac:chgData name="Feroz Mohammed" userId="S::mohammed_f@jic.edu.sa::55e6c7b3-d3ca-4760-b53f-c76b52ba1ae9" providerId="AD" clId="Web-{EB613A19-DD0B-5209-5DEE-2073BD8E6A23}" dt="2020-08-30T10:59:31.137" v="426" actId="20577"/>
          <ac:spMkLst>
            <pc:docMk/>
            <pc:sldMk cId="19412217" sldId="268"/>
            <ac:spMk id="2" creationId="{00000000-0000-0000-0000-000000000000}"/>
          </ac:spMkLst>
        </pc:spChg>
        <pc:spChg chg="mod">
          <ac:chgData name="Feroz Mohammed" userId="S::mohammed_f@jic.edu.sa::55e6c7b3-d3ca-4760-b53f-c76b52ba1ae9" providerId="AD" clId="Web-{EB613A19-DD0B-5209-5DEE-2073BD8E6A23}" dt="2020-08-30T10:48:41.132" v="250" actId="20577"/>
          <ac:spMkLst>
            <pc:docMk/>
            <pc:sldMk cId="19412217" sldId="268"/>
            <ac:spMk id="3" creationId="{00000000-0000-0000-0000-000000000000}"/>
          </ac:spMkLst>
        </pc:spChg>
        <pc:picChg chg="add mod">
          <ac:chgData name="Feroz Mohammed" userId="S::mohammed_f@jic.edu.sa::55e6c7b3-d3ca-4760-b53f-c76b52ba1ae9" providerId="AD" clId="Web-{EB613A19-DD0B-5209-5DEE-2073BD8E6A23}" dt="2020-08-30T10:48:58.852" v="258" actId="14100"/>
          <ac:picMkLst>
            <pc:docMk/>
            <pc:sldMk cId="19412217" sldId="268"/>
            <ac:picMk id="4" creationId="{8263C7B2-9852-45F6-B04B-2A915306FFA7}"/>
          </ac:picMkLst>
        </pc:picChg>
      </pc:sldChg>
      <pc:sldChg chg="addSp delSp modSp">
        <pc:chgData name="Feroz Mohammed" userId="S::mohammed_f@jic.edu.sa::55e6c7b3-d3ca-4760-b53f-c76b52ba1ae9" providerId="AD" clId="Web-{EB613A19-DD0B-5209-5DEE-2073BD8E6A23}" dt="2020-08-30T10:59:42.794" v="434" actId="20577"/>
        <pc:sldMkLst>
          <pc:docMk/>
          <pc:sldMk cId="3924097798" sldId="269"/>
        </pc:sldMkLst>
        <pc:spChg chg="del mod">
          <ac:chgData name="Feroz Mohammed" userId="S::mohammed_f@jic.edu.sa::55e6c7b3-d3ca-4760-b53f-c76b52ba1ae9" providerId="AD" clId="Web-{EB613A19-DD0B-5209-5DEE-2073BD8E6A23}" dt="2020-08-30T10:58:25.447" v="396"/>
          <ac:spMkLst>
            <pc:docMk/>
            <pc:sldMk cId="3924097798" sldId="269"/>
            <ac:spMk id="2" creationId="{00000000-0000-0000-0000-000000000000}"/>
          </ac:spMkLst>
        </pc:spChg>
        <pc:spChg chg="mod">
          <ac:chgData name="Feroz Mohammed" userId="S::mohammed_f@jic.edu.sa::55e6c7b3-d3ca-4760-b53f-c76b52ba1ae9" providerId="AD" clId="Web-{EB613A19-DD0B-5209-5DEE-2073BD8E6A23}" dt="2020-08-30T10:54:41.722" v="297" actId="20577"/>
          <ac:spMkLst>
            <pc:docMk/>
            <pc:sldMk cId="3924097798" sldId="269"/>
            <ac:spMk id="3" creationId="{00000000-0000-0000-0000-000000000000}"/>
          </ac:spMkLst>
        </pc:spChg>
        <pc:spChg chg="add mod">
          <ac:chgData name="Feroz Mohammed" userId="S::mohammed_f@jic.edu.sa::55e6c7b3-d3ca-4760-b53f-c76b52ba1ae9" providerId="AD" clId="Web-{EB613A19-DD0B-5209-5DEE-2073BD8E6A23}" dt="2020-08-30T10:59:42.794" v="434" actId="20577"/>
          <ac:spMkLst>
            <pc:docMk/>
            <pc:sldMk cId="3924097798" sldId="269"/>
            <ac:spMk id="6" creationId="{9CC19258-CE53-450E-ABCB-A4C5AAC466C5}"/>
          </ac:spMkLst>
        </pc:spChg>
        <pc:picChg chg="add mod">
          <ac:chgData name="Feroz Mohammed" userId="S::mohammed_f@jic.edu.sa::55e6c7b3-d3ca-4760-b53f-c76b52ba1ae9" providerId="AD" clId="Web-{EB613A19-DD0B-5209-5DEE-2073BD8E6A23}" dt="2020-08-30T10:54:51.675" v="305" actId="14100"/>
          <ac:picMkLst>
            <pc:docMk/>
            <pc:sldMk cId="3924097798" sldId="269"/>
            <ac:picMk id="4" creationId="{681B5658-F4E3-4435-99C2-C717A7DB925D}"/>
          </ac:picMkLst>
        </pc:picChg>
      </pc:sldChg>
      <pc:sldChg chg="addSp modSp">
        <pc:chgData name="Feroz Mohammed" userId="S::mohammed_f@jic.edu.sa::55e6c7b3-d3ca-4760-b53f-c76b52ba1ae9" providerId="AD" clId="Web-{EB613A19-DD0B-5209-5DEE-2073BD8E6A23}" dt="2020-08-30T11:04:32.053" v="522" actId="1076"/>
        <pc:sldMkLst>
          <pc:docMk/>
          <pc:sldMk cId="2239287455" sldId="270"/>
        </pc:sldMkLst>
        <pc:spChg chg="mod">
          <ac:chgData name="Feroz Mohammed" userId="S::mohammed_f@jic.edu.sa::55e6c7b3-d3ca-4760-b53f-c76b52ba1ae9" providerId="AD" clId="Web-{EB613A19-DD0B-5209-5DEE-2073BD8E6A23}" dt="2020-08-30T10:59:56.794" v="438" actId="20577"/>
          <ac:spMkLst>
            <pc:docMk/>
            <pc:sldMk cId="2239287455" sldId="270"/>
            <ac:spMk id="2" creationId="{00000000-0000-0000-0000-000000000000}"/>
          </ac:spMkLst>
        </pc:spChg>
        <pc:spChg chg="mod">
          <ac:chgData name="Feroz Mohammed" userId="S::mohammed_f@jic.edu.sa::55e6c7b3-d3ca-4760-b53f-c76b52ba1ae9" providerId="AD" clId="Web-{EB613A19-DD0B-5209-5DEE-2073BD8E6A23}" dt="2020-08-30T11:04:32.053" v="522" actId="1076"/>
          <ac:spMkLst>
            <pc:docMk/>
            <pc:sldMk cId="2239287455" sldId="270"/>
            <ac:spMk id="3" creationId="{00000000-0000-0000-0000-000000000000}"/>
          </ac:spMkLst>
        </pc:spChg>
        <pc:picChg chg="add mod">
          <ac:chgData name="Feroz Mohammed" userId="S::mohammed_f@jic.edu.sa::55e6c7b3-d3ca-4760-b53f-c76b52ba1ae9" providerId="AD" clId="Web-{EB613A19-DD0B-5209-5DEE-2073BD8E6A23}" dt="2020-08-30T11:04:24.506" v="516" actId="1076"/>
          <ac:picMkLst>
            <pc:docMk/>
            <pc:sldMk cId="2239287455" sldId="270"/>
            <ac:picMk id="4" creationId="{BFC3A67C-27F1-447F-A54D-FD95A8728809}"/>
          </ac:picMkLst>
        </pc:picChg>
      </pc:sldChg>
      <pc:sldChg chg="addSp modSp">
        <pc:chgData name="Feroz Mohammed" userId="S::mohammed_f@jic.edu.sa::55e6c7b3-d3ca-4760-b53f-c76b52ba1ae9" providerId="AD" clId="Web-{EB613A19-DD0B-5209-5DEE-2073BD8E6A23}" dt="2020-08-30T11:05:20.336" v="543" actId="1076"/>
        <pc:sldMkLst>
          <pc:docMk/>
          <pc:sldMk cId="3746559121" sldId="271"/>
        </pc:sldMkLst>
        <pc:spChg chg="mod">
          <ac:chgData name="Feroz Mohammed" userId="S::mohammed_f@jic.edu.sa::55e6c7b3-d3ca-4760-b53f-c76b52ba1ae9" providerId="AD" clId="Web-{EB613A19-DD0B-5209-5DEE-2073BD8E6A23}" dt="2020-08-30T11:04:11.943" v="507" actId="20577"/>
          <ac:spMkLst>
            <pc:docMk/>
            <pc:sldMk cId="3746559121" sldId="271"/>
            <ac:spMk id="2" creationId="{00000000-0000-0000-0000-000000000000}"/>
          </ac:spMkLst>
        </pc:spChg>
        <pc:spChg chg="mod">
          <ac:chgData name="Feroz Mohammed" userId="S::mohammed_f@jic.edu.sa::55e6c7b3-d3ca-4760-b53f-c76b52ba1ae9" providerId="AD" clId="Web-{EB613A19-DD0B-5209-5DEE-2073BD8E6A23}" dt="2020-08-30T11:05:17.210" v="542" actId="14100"/>
          <ac:spMkLst>
            <pc:docMk/>
            <pc:sldMk cId="3746559121" sldId="271"/>
            <ac:spMk id="3" creationId="{00000000-0000-0000-0000-000000000000}"/>
          </ac:spMkLst>
        </pc:spChg>
        <pc:picChg chg="add mod">
          <ac:chgData name="Feroz Mohammed" userId="S::mohammed_f@jic.edu.sa::55e6c7b3-d3ca-4760-b53f-c76b52ba1ae9" providerId="AD" clId="Web-{EB613A19-DD0B-5209-5DEE-2073BD8E6A23}" dt="2020-08-30T11:05:20.336" v="543" actId="1076"/>
          <ac:picMkLst>
            <pc:docMk/>
            <pc:sldMk cId="3746559121" sldId="271"/>
            <ac:picMk id="4" creationId="{141E6BA4-DF10-4F08-9C79-2DE0FC33E8FB}"/>
          </ac:picMkLst>
        </pc:picChg>
      </pc:sldChg>
      <pc:sldChg chg="addSp modSp">
        <pc:chgData name="Feroz Mohammed" userId="S::mohammed_f@jic.edu.sa::55e6c7b3-d3ca-4760-b53f-c76b52ba1ae9" providerId="AD" clId="Web-{EB613A19-DD0B-5209-5DEE-2073BD8E6A23}" dt="2020-08-30T11:08:01.497" v="558" actId="1076"/>
        <pc:sldMkLst>
          <pc:docMk/>
          <pc:sldMk cId="1689012705" sldId="272"/>
        </pc:sldMkLst>
        <pc:spChg chg="mod">
          <ac:chgData name="Feroz Mohammed" userId="S::mohammed_f@jic.edu.sa::55e6c7b3-d3ca-4760-b53f-c76b52ba1ae9" providerId="AD" clId="Web-{EB613A19-DD0B-5209-5DEE-2073BD8E6A23}" dt="2020-08-30T11:05:39.680" v="544" actId="20577"/>
          <ac:spMkLst>
            <pc:docMk/>
            <pc:sldMk cId="1689012705" sldId="272"/>
            <ac:spMk id="2" creationId="{00000000-0000-0000-0000-000000000000}"/>
          </ac:spMkLst>
        </pc:spChg>
        <pc:spChg chg="mod">
          <ac:chgData name="Feroz Mohammed" userId="S::mohammed_f@jic.edu.sa::55e6c7b3-d3ca-4760-b53f-c76b52ba1ae9" providerId="AD" clId="Web-{EB613A19-DD0B-5209-5DEE-2073BD8E6A23}" dt="2020-08-30T11:07:56.809" v="555" actId="1076"/>
          <ac:spMkLst>
            <pc:docMk/>
            <pc:sldMk cId="1689012705" sldId="272"/>
            <ac:spMk id="3" creationId="{00000000-0000-0000-0000-000000000000}"/>
          </ac:spMkLst>
        </pc:spChg>
        <pc:picChg chg="add mod">
          <ac:chgData name="Feroz Mohammed" userId="S::mohammed_f@jic.edu.sa::55e6c7b3-d3ca-4760-b53f-c76b52ba1ae9" providerId="AD" clId="Web-{EB613A19-DD0B-5209-5DEE-2073BD8E6A23}" dt="2020-08-30T11:08:01.497" v="558" actId="1076"/>
          <ac:picMkLst>
            <pc:docMk/>
            <pc:sldMk cId="1689012705" sldId="272"/>
            <ac:picMk id="4" creationId="{D8C72309-D006-442A-A843-D5E5E2238CCA}"/>
          </ac:picMkLst>
        </pc:picChg>
      </pc:sldChg>
      <pc:sldChg chg="addSp modSp">
        <pc:chgData name="Feroz Mohammed" userId="S::mohammed_f@jic.edu.sa::55e6c7b3-d3ca-4760-b53f-c76b52ba1ae9" providerId="AD" clId="Web-{EB613A19-DD0B-5209-5DEE-2073BD8E6A23}" dt="2020-08-30T11:17:24.562" v="579" actId="14100"/>
        <pc:sldMkLst>
          <pc:docMk/>
          <pc:sldMk cId="3427040100" sldId="273"/>
        </pc:sldMkLst>
        <pc:spChg chg="mod">
          <ac:chgData name="Feroz Mohammed" userId="S::mohammed_f@jic.edu.sa::55e6c7b3-d3ca-4760-b53f-c76b52ba1ae9" providerId="AD" clId="Web-{EB613A19-DD0B-5209-5DEE-2073BD8E6A23}" dt="2020-08-30T11:16:37.202" v="573" actId="20577"/>
          <ac:spMkLst>
            <pc:docMk/>
            <pc:sldMk cId="3427040100" sldId="273"/>
            <ac:spMk id="2" creationId="{00000000-0000-0000-0000-000000000000}"/>
          </ac:spMkLst>
        </pc:spChg>
        <pc:spChg chg="mod">
          <ac:chgData name="Feroz Mohammed" userId="S::mohammed_f@jic.edu.sa::55e6c7b3-d3ca-4760-b53f-c76b52ba1ae9" providerId="AD" clId="Web-{EB613A19-DD0B-5209-5DEE-2073BD8E6A23}" dt="2020-08-30T11:16:41.014" v="575" actId="1076"/>
          <ac:spMkLst>
            <pc:docMk/>
            <pc:sldMk cId="3427040100" sldId="273"/>
            <ac:spMk id="3" creationId="{00000000-0000-0000-0000-000000000000}"/>
          </ac:spMkLst>
        </pc:spChg>
        <pc:picChg chg="add mod">
          <ac:chgData name="Feroz Mohammed" userId="S::mohammed_f@jic.edu.sa::55e6c7b3-d3ca-4760-b53f-c76b52ba1ae9" providerId="AD" clId="Web-{EB613A19-DD0B-5209-5DEE-2073BD8E6A23}" dt="2020-08-30T11:17:24.562" v="579" actId="14100"/>
          <ac:picMkLst>
            <pc:docMk/>
            <pc:sldMk cId="3427040100" sldId="273"/>
            <ac:picMk id="4" creationId="{F28713B2-9C42-49E9-BF8A-4BBACE252A00}"/>
          </ac:picMkLst>
        </pc:picChg>
      </pc:sldChg>
      <pc:sldChg chg="addSp delSp modSp">
        <pc:chgData name="Feroz Mohammed" userId="S::mohammed_f@jic.edu.sa::55e6c7b3-d3ca-4760-b53f-c76b52ba1ae9" providerId="AD" clId="Web-{EB613A19-DD0B-5209-5DEE-2073BD8E6A23}" dt="2020-08-30T11:19:28.910" v="601" actId="14100"/>
        <pc:sldMkLst>
          <pc:docMk/>
          <pc:sldMk cId="1786626196" sldId="274"/>
        </pc:sldMkLst>
        <pc:spChg chg="mod">
          <ac:chgData name="Feroz Mohammed" userId="S::mohammed_f@jic.edu.sa::55e6c7b3-d3ca-4760-b53f-c76b52ba1ae9" providerId="AD" clId="Web-{EB613A19-DD0B-5209-5DEE-2073BD8E6A23}" dt="2020-08-30T11:17:57.720" v="582" actId="20577"/>
          <ac:spMkLst>
            <pc:docMk/>
            <pc:sldMk cId="1786626196" sldId="274"/>
            <ac:spMk id="2" creationId="{00000000-0000-0000-0000-000000000000}"/>
          </ac:spMkLst>
        </pc:spChg>
        <pc:spChg chg="mod">
          <ac:chgData name="Feroz Mohammed" userId="S::mohammed_f@jic.edu.sa::55e6c7b3-d3ca-4760-b53f-c76b52ba1ae9" providerId="AD" clId="Web-{EB613A19-DD0B-5209-5DEE-2073BD8E6A23}" dt="2020-08-30T11:19:20.597" v="597" actId="1076"/>
          <ac:spMkLst>
            <pc:docMk/>
            <pc:sldMk cId="1786626196" sldId="274"/>
            <ac:spMk id="3" creationId="{00000000-0000-0000-0000-000000000000}"/>
          </ac:spMkLst>
        </pc:spChg>
        <pc:spChg chg="add del mod">
          <ac:chgData name="Feroz Mohammed" userId="S::mohammed_f@jic.edu.sa::55e6c7b3-d3ca-4760-b53f-c76b52ba1ae9" providerId="AD" clId="Web-{EB613A19-DD0B-5209-5DEE-2073BD8E6A23}" dt="2020-08-30T11:19:13.566" v="594"/>
          <ac:spMkLst>
            <pc:docMk/>
            <pc:sldMk cId="1786626196" sldId="274"/>
            <ac:spMk id="4" creationId="{B7A20FD6-0203-417B-BAF2-A58A87E2B174}"/>
          </ac:spMkLst>
        </pc:spChg>
        <pc:picChg chg="add mod">
          <ac:chgData name="Feroz Mohammed" userId="S::mohammed_f@jic.edu.sa::55e6c7b3-d3ca-4760-b53f-c76b52ba1ae9" providerId="AD" clId="Web-{EB613A19-DD0B-5209-5DEE-2073BD8E6A23}" dt="2020-08-30T11:19:28.910" v="601" actId="14100"/>
          <ac:picMkLst>
            <pc:docMk/>
            <pc:sldMk cId="1786626196" sldId="274"/>
            <ac:picMk id="5" creationId="{142650A2-889E-4096-80A3-785A44625628}"/>
          </ac:picMkLst>
        </pc:picChg>
      </pc:sldChg>
      <pc:sldChg chg="addSp modSp">
        <pc:chgData name="Feroz Mohammed" userId="S::mohammed_f@jic.edu.sa::55e6c7b3-d3ca-4760-b53f-c76b52ba1ae9" providerId="AD" clId="Web-{EB613A19-DD0B-5209-5DEE-2073BD8E6A23}" dt="2020-08-30T11:21:11.476" v="629" actId="1076"/>
        <pc:sldMkLst>
          <pc:docMk/>
          <pc:sldMk cId="2880656584" sldId="275"/>
        </pc:sldMkLst>
        <pc:spChg chg="mod">
          <ac:chgData name="Feroz Mohammed" userId="S::mohammed_f@jic.edu.sa::55e6c7b3-d3ca-4760-b53f-c76b52ba1ae9" providerId="AD" clId="Web-{EB613A19-DD0B-5209-5DEE-2073BD8E6A23}" dt="2020-08-30T11:20:57.616" v="620" actId="20577"/>
          <ac:spMkLst>
            <pc:docMk/>
            <pc:sldMk cId="2880656584" sldId="275"/>
            <ac:spMk id="3" creationId="{00000000-0000-0000-0000-000000000000}"/>
          </ac:spMkLst>
        </pc:spChg>
        <pc:picChg chg="add mod">
          <ac:chgData name="Feroz Mohammed" userId="S::mohammed_f@jic.edu.sa::55e6c7b3-d3ca-4760-b53f-c76b52ba1ae9" providerId="AD" clId="Web-{EB613A19-DD0B-5209-5DEE-2073BD8E6A23}" dt="2020-08-30T11:21:11.476" v="629" actId="1076"/>
          <ac:picMkLst>
            <pc:docMk/>
            <pc:sldMk cId="2880656584" sldId="275"/>
            <ac:picMk id="4" creationId="{E8D7A10A-42B6-4FA3-A6EF-32BAE265C5B3}"/>
          </ac:picMkLst>
        </pc:picChg>
      </pc:sldChg>
      <pc:sldChg chg="addSp modSp">
        <pc:chgData name="Feroz Mohammed" userId="S::mohammed_f@jic.edu.sa::55e6c7b3-d3ca-4760-b53f-c76b52ba1ae9" providerId="AD" clId="Web-{EB613A19-DD0B-5209-5DEE-2073BD8E6A23}" dt="2020-08-30T11:22:32.244" v="637" actId="1076"/>
        <pc:sldMkLst>
          <pc:docMk/>
          <pc:sldMk cId="4136428035" sldId="276"/>
        </pc:sldMkLst>
        <pc:spChg chg="mod">
          <ac:chgData name="Feroz Mohammed" userId="S::mohammed_f@jic.edu.sa::55e6c7b3-d3ca-4760-b53f-c76b52ba1ae9" providerId="AD" clId="Web-{EB613A19-DD0B-5209-5DEE-2073BD8E6A23}" dt="2020-08-30T11:22:20.994" v="632" actId="20577"/>
          <ac:spMkLst>
            <pc:docMk/>
            <pc:sldMk cId="4136428035" sldId="276"/>
            <ac:spMk id="3" creationId="{00000000-0000-0000-0000-000000000000}"/>
          </ac:spMkLst>
        </pc:spChg>
        <pc:picChg chg="add mod">
          <ac:chgData name="Feroz Mohammed" userId="S::mohammed_f@jic.edu.sa::55e6c7b3-d3ca-4760-b53f-c76b52ba1ae9" providerId="AD" clId="Web-{EB613A19-DD0B-5209-5DEE-2073BD8E6A23}" dt="2020-08-30T11:22:32.244" v="637" actId="1076"/>
          <ac:picMkLst>
            <pc:docMk/>
            <pc:sldMk cId="4136428035" sldId="276"/>
            <ac:picMk id="4" creationId="{0E5D9CE7-44D4-4BE7-9AE4-886D89265F08}"/>
          </ac:picMkLst>
        </pc:picChg>
      </pc:sldChg>
      <pc:sldChg chg="addSp modSp">
        <pc:chgData name="Feroz Mohammed" userId="S::mohammed_f@jic.edu.sa::55e6c7b3-d3ca-4760-b53f-c76b52ba1ae9" providerId="AD" clId="Web-{EB613A19-DD0B-5209-5DEE-2073BD8E6A23}" dt="2020-08-30T11:24:40.482" v="664" actId="20577"/>
        <pc:sldMkLst>
          <pc:docMk/>
          <pc:sldMk cId="3506375023" sldId="277"/>
        </pc:sldMkLst>
        <pc:spChg chg="mod">
          <ac:chgData name="Feroz Mohammed" userId="S::mohammed_f@jic.edu.sa::55e6c7b3-d3ca-4760-b53f-c76b52ba1ae9" providerId="AD" clId="Web-{EB613A19-DD0B-5209-5DEE-2073BD8E6A23}" dt="2020-08-30T11:24:40.482" v="664" actId="20577"/>
          <ac:spMkLst>
            <pc:docMk/>
            <pc:sldMk cId="3506375023" sldId="277"/>
            <ac:spMk id="3" creationId="{00000000-0000-0000-0000-000000000000}"/>
          </ac:spMkLst>
        </pc:spChg>
        <pc:picChg chg="add mod">
          <ac:chgData name="Feroz Mohammed" userId="S::mohammed_f@jic.edu.sa::55e6c7b3-d3ca-4760-b53f-c76b52ba1ae9" providerId="AD" clId="Web-{EB613A19-DD0B-5209-5DEE-2073BD8E6A23}" dt="2020-08-30T11:24:37.342" v="663" actId="1076"/>
          <ac:picMkLst>
            <pc:docMk/>
            <pc:sldMk cId="3506375023" sldId="277"/>
            <ac:picMk id="4" creationId="{0D0E71FB-E107-46DE-AF64-01F9641E03C7}"/>
          </ac:picMkLst>
        </pc:picChg>
      </pc:sldChg>
      <pc:sldChg chg="ord">
        <pc:chgData name="Feroz Mohammed" userId="S::mohammed_f@jic.edu.sa::55e6c7b3-d3ca-4760-b53f-c76b52ba1ae9" providerId="AD" clId="Web-{EB613A19-DD0B-5209-5DEE-2073BD8E6A23}" dt="2020-08-30T10:41:03.524" v="187"/>
        <pc:sldMkLst>
          <pc:docMk/>
          <pc:sldMk cId="3766741419" sldId="283"/>
        </pc:sldMkLst>
      </pc:sldChg>
      <pc:sldChg chg="addSp delSp modSp add replId">
        <pc:chgData name="Feroz Mohammed" userId="S::mohammed_f@jic.edu.sa::55e6c7b3-d3ca-4760-b53f-c76b52ba1ae9" providerId="AD" clId="Web-{EB613A19-DD0B-5209-5DEE-2073BD8E6A23}" dt="2020-08-30T10:59:38.559" v="430" actId="20577"/>
        <pc:sldMkLst>
          <pc:docMk/>
          <pc:sldMk cId="2369162517" sldId="284"/>
        </pc:sldMkLst>
        <pc:spChg chg="mod">
          <ac:chgData name="Feroz Mohammed" userId="S::mohammed_f@jic.edu.sa::55e6c7b3-d3ca-4760-b53f-c76b52ba1ae9" providerId="AD" clId="Web-{EB613A19-DD0B-5209-5DEE-2073BD8E6A23}" dt="2020-08-30T10:57:58.165" v="385" actId="20577"/>
          <ac:spMkLst>
            <pc:docMk/>
            <pc:sldMk cId="2369162517" sldId="284"/>
            <ac:spMk id="2" creationId="{00000000-0000-0000-0000-000000000000}"/>
          </ac:spMkLst>
        </pc:spChg>
        <pc:spChg chg="mod">
          <ac:chgData name="Feroz Mohammed" userId="S::mohammed_f@jic.edu.sa::55e6c7b3-d3ca-4760-b53f-c76b52ba1ae9" providerId="AD" clId="Web-{EB613A19-DD0B-5209-5DEE-2073BD8E6A23}" dt="2020-08-30T10:50:05.854" v="272" actId="20577"/>
          <ac:spMkLst>
            <pc:docMk/>
            <pc:sldMk cId="2369162517" sldId="284"/>
            <ac:spMk id="3" creationId="{00000000-0000-0000-0000-000000000000}"/>
          </ac:spMkLst>
        </pc:spChg>
        <pc:spChg chg="add mod">
          <ac:chgData name="Feroz Mohammed" userId="S::mohammed_f@jic.edu.sa::55e6c7b3-d3ca-4760-b53f-c76b52ba1ae9" providerId="AD" clId="Web-{EB613A19-DD0B-5209-5DEE-2073BD8E6A23}" dt="2020-08-30T10:58:06.166" v="389"/>
          <ac:spMkLst>
            <pc:docMk/>
            <pc:sldMk cId="2369162517" sldId="284"/>
            <ac:spMk id="6" creationId="{DDB0C12D-0CB9-4456-A951-928F36EB1E26}"/>
          </ac:spMkLst>
        </pc:spChg>
        <pc:spChg chg="add mod">
          <ac:chgData name="Feroz Mohammed" userId="S::mohammed_f@jic.edu.sa::55e6c7b3-d3ca-4760-b53f-c76b52ba1ae9" providerId="AD" clId="Web-{EB613A19-DD0B-5209-5DEE-2073BD8E6A23}" dt="2020-08-30T10:59:38.559" v="430" actId="20577"/>
          <ac:spMkLst>
            <pc:docMk/>
            <pc:sldMk cId="2369162517" sldId="284"/>
            <ac:spMk id="8" creationId="{3FEBA08B-F690-49E8-990E-EEC943EA1910}"/>
          </ac:spMkLst>
        </pc:spChg>
        <pc:picChg chg="del">
          <ac:chgData name="Feroz Mohammed" userId="S::mohammed_f@jic.edu.sa::55e6c7b3-d3ca-4760-b53f-c76b52ba1ae9" providerId="AD" clId="Web-{EB613A19-DD0B-5209-5DEE-2073BD8E6A23}" dt="2020-08-30T10:49:47.697" v="267"/>
          <ac:picMkLst>
            <pc:docMk/>
            <pc:sldMk cId="2369162517" sldId="284"/>
            <ac:picMk id="4" creationId="{8263C7B2-9852-45F6-B04B-2A915306FFA7}"/>
          </ac:picMkLst>
        </pc:picChg>
        <pc:picChg chg="add mod">
          <ac:chgData name="Feroz Mohammed" userId="S::mohammed_f@jic.edu.sa::55e6c7b3-d3ca-4760-b53f-c76b52ba1ae9" providerId="AD" clId="Web-{EB613A19-DD0B-5209-5DEE-2073BD8E6A23}" dt="2020-08-30T10:50:57.433" v="282" actId="14100"/>
          <ac:picMkLst>
            <pc:docMk/>
            <pc:sldMk cId="2369162517" sldId="284"/>
            <ac:picMk id="5" creationId="{5BAA246E-5878-4055-A1A4-68663D86ACEE}"/>
          </ac:picMkLst>
        </pc:picChg>
      </pc:sldChg>
      <pc:sldChg chg="addSp modSp new">
        <pc:chgData name="Feroz Mohammed" userId="S::mohammed_f@jic.edu.sa::55e6c7b3-d3ca-4760-b53f-c76b52ba1ae9" providerId="AD" clId="Web-{EB613A19-DD0B-5209-5DEE-2073BD8E6A23}" dt="2020-08-30T11:26:02.438" v="692" actId="14100"/>
        <pc:sldMkLst>
          <pc:docMk/>
          <pc:sldMk cId="279876060" sldId="285"/>
        </pc:sldMkLst>
        <pc:spChg chg="mod">
          <ac:chgData name="Feroz Mohammed" userId="S::mohammed_f@jic.edu.sa::55e6c7b3-d3ca-4760-b53f-c76b52ba1ae9" providerId="AD" clId="Web-{EB613A19-DD0B-5209-5DEE-2073BD8E6A23}" dt="2020-08-30T11:25:59.516" v="690" actId="20577"/>
          <ac:spMkLst>
            <pc:docMk/>
            <pc:sldMk cId="279876060" sldId="285"/>
            <ac:spMk id="3" creationId="{04EF0916-0E29-4609-A939-85B6D060B430}"/>
          </ac:spMkLst>
        </pc:spChg>
        <pc:picChg chg="add mod">
          <ac:chgData name="Feroz Mohammed" userId="S::mohammed_f@jic.edu.sa::55e6c7b3-d3ca-4760-b53f-c76b52ba1ae9" providerId="AD" clId="Web-{EB613A19-DD0B-5209-5DEE-2073BD8E6A23}" dt="2020-08-30T11:26:02.438" v="692" actId="14100"/>
          <ac:picMkLst>
            <pc:docMk/>
            <pc:sldMk cId="279876060" sldId="285"/>
            <ac:picMk id="4" creationId="{A47D5000-37F2-432A-9853-5FADC1937217}"/>
          </ac:picMkLst>
        </pc:picChg>
      </pc:sldChg>
      <pc:sldChg chg="new">
        <pc:chgData name="Feroz Mohammed" userId="S::mohammed_f@jic.edu.sa::55e6c7b3-d3ca-4760-b53f-c76b52ba1ae9" providerId="AD" clId="Web-{EB613A19-DD0B-5209-5DEE-2073BD8E6A23}" dt="2020-08-30T11:25:05.764" v="668"/>
        <pc:sldMkLst>
          <pc:docMk/>
          <pc:sldMk cId="3046179924" sldId="28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8BF3FE-6864-4A96-8968-E954ADBCBC41}"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25B943-0915-44CE-B16D-B09C16990044}" type="slidenum">
              <a:rPr lang="en-US" smtClean="0"/>
              <a:t>‹#›</a:t>
            </a:fld>
            <a:endParaRPr lang="en-US"/>
          </a:p>
        </p:txBody>
      </p:sp>
    </p:spTree>
    <p:extLst>
      <p:ext uri="{BB962C8B-B14F-4D97-AF65-F5344CB8AC3E}">
        <p14:creationId xmlns:p14="http://schemas.microsoft.com/office/powerpoint/2010/main" val="412479865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8BF3FE-6864-4A96-8968-E954ADBCBC41}"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25B943-0915-44CE-B16D-B09C16990044}" type="slidenum">
              <a:rPr lang="en-US" smtClean="0"/>
              <a:t>‹#›</a:t>
            </a:fld>
            <a:endParaRPr lang="en-US"/>
          </a:p>
        </p:txBody>
      </p:sp>
    </p:spTree>
    <p:extLst>
      <p:ext uri="{BB962C8B-B14F-4D97-AF65-F5344CB8AC3E}">
        <p14:creationId xmlns:p14="http://schemas.microsoft.com/office/powerpoint/2010/main" val="964243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8BF3FE-6864-4A96-8968-E954ADBCBC41}"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25B943-0915-44CE-B16D-B09C1699004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13461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8BF3FE-6864-4A96-8968-E954ADBCBC41}"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25B943-0915-44CE-B16D-B09C16990044}" type="slidenum">
              <a:rPr lang="en-US" smtClean="0"/>
              <a:t>‹#›</a:t>
            </a:fld>
            <a:endParaRPr lang="en-US"/>
          </a:p>
        </p:txBody>
      </p:sp>
    </p:spTree>
    <p:extLst>
      <p:ext uri="{BB962C8B-B14F-4D97-AF65-F5344CB8AC3E}">
        <p14:creationId xmlns:p14="http://schemas.microsoft.com/office/powerpoint/2010/main" val="2458063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8BF3FE-6864-4A96-8968-E954ADBCBC41}"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25B943-0915-44CE-B16D-B09C1699004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07276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8BF3FE-6864-4A96-8968-E954ADBCBC41}"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25B943-0915-44CE-B16D-B09C16990044}" type="slidenum">
              <a:rPr lang="en-US" smtClean="0"/>
              <a:t>‹#›</a:t>
            </a:fld>
            <a:endParaRPr lang="en-US"/>
          </a:p>
        </p:txBody>
      </p:sp>
    </p:spTree>
    <p:extLst>
      <p:ext uri="{BB962C8B-B14F-4D97-AF65-F5344CB8AC3E}">
        <p14:creationId xmlns:p14="http://schemas.microsoft.com/office/powerpoint/2010/main" val="249211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8BF3FE-6864-4A96-8968-E954ADBCBC41}"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25B943-0915-44CE-B16D-B09C16990044}" type="slidenum">
              <a:rPr lang="en-US" smtClean="0"/>
              <a:t>‹#›</a:t>
            </a:fld>
            <a:endParaRPr lang="en-US"/>
          </a:p>
        </p:txBody>
      </p:sp>
    </p:spTree>
    <p:extLst>
      <p:ext uri="{BB962C8B-B14F-4D97-AF65-F5344CB8AC3E}">
        <p14:creationId xmlns:p14="http://schemas.microsoft.com/office/powerpoint/2010/main" val="2083839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8BF3FE-6864-4A96-8968-E954ADBCBC41}"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25B943-0915-44CE-B16D-B09C16990044}" type="slidenum">
              <a:rPr lang="en-US" smtClean="0"/>
              <a:t>‹#›</a:t>
            </a:fld>
            <a:endParaRPr lang="en-US"/>
          </a:p>
        </p:txBody>
      </p:sp>
    </p:spTree>
    <p:extLst>
      <p:ext uri="{BB962C8B-B14F-4D97-AF65-F5344CB8AC3E}">
        <p14:creationId xmlns:p14="http://schemas.microsoft.com/office/powerpoint/2010/main" val="2217122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8BF3FE-6864-4A96-8968-E954ADBCBC41}"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25B943-0915-44CE-B16D-B09C16990044}" type="slidenum">
              <a:rPr lang="en-US" smtClean="0"/>
              <a:t>‹#›</a:t>
            </a:fld>
            <a:endParaRPr lang="en-US"/>
          </a:p>
        </p:txBody>
      </p:sp>
    </p:spTree>
    <p:extLst>
      <p:ext uri="{BB962C8B-B14F-4D97-AF65-F5344CB8AC3E}">
        <p14:creationId xmlns:p14="http://schemas.microsoft.com/office/powerpoint/2010/main" val="4063179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8BF3FE-6864-4A96-8968-E954ADBCBC41}" type="datetimeFigureOut">
              <a:rPr lang="en-US" smtClean="0"/>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25B943-0915-44CE-B16D-B09C16990044}" type="slidenum">
              <a:rPr lang="en-US" smtClean="0"/>
              <a:t>‹#›</a:t>
            </a:fld>
            <a:endParaRPr lang="en-US"/>
          </a:p>
        </p:txBody>
      </p:sp>
    </p:spTree>
    <p:extLst>
      <p:ext uri="{BB962C8B-B14F-4D97-AF65-F5344CB8AC3E}">
        <p14:creationId xmlns:p14="http://schemas.microsoft.com/office/powerpoint/2010/main" val="1759380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48BF3FE-6864-4A96-8968-E954ADBCBC41}" type="datetimeFigureOut">
              <a:rPr lang="en-US" smtClean="0"/>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25B943-0915-44CE-B16D-B09C16990044}" type="slidenum">
              <a:rPr lang="en-US" smtClean="0"/>
              <a:t>‹#›</a:t>
            </a:fld>
            <a:endParaRPr lang="en-US"/>
          </a:p>
        </p:txBody>
      </p:sp>
    </p:spTree>
    <p:extLst>
      <p:ext uri="{BB962C8B-B14F-4D97-AF65-F5344CB8AC3E}">
        <p14:creationId xmlns:p14="http://schemas.microsoft.com/office/powerpoint/2010/main" val="317937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48BF3FE-6864-4A96-8968-E954ADBCBC41}" type="datetimeFigureOut">
              <a:rPr lang="en-US" smtClean="0"/>
              <a:t>3/11/2021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25B943-0915-44CE-B16D-B09C16990044}" type="slidenum">
              <a:rPr lang="en-US" smtClean="0"/>
              <a:t>‹#›</a:t>
            </a:fld>
            <a:endParaRPr lang="en-US"/>
          </a:p>
        </p:txBody>
      </p:sp>
    </p:spTree>
    <p:extLst>
      <p:ext uri="{BB962C8B-B14F-4D97-AF65-F5344CB8AC3E}">
        <p14:creationId xmlns:p14="http://schemas.microsoft.com/office/powerpoint/2010/main" val="2041030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48BF3FE-6864-4A96-8968-E954ADBCBC41}" type="datetimeFigureOut">
              <a:rPr lang="en-US" smtClean="0"/>
              <a:t>3/11/2021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25B943-0915-44CE-B16D-B09C16990044}" type="slidenum">
              <a:rPr lang="en-US" smtClean="0"/>
              <a:t>‹#›</a:t>
            </a:fld>
            <a:endParaRPr lang="en-US"/>
          </a:p>
        </p:txBody>
      </p:sp>
    </p:spTree>
    <p:extLst>
      <p:ext uri="{BB962C8B-B14F-4D97-AF65-F5344CB8AC3E}">
        <p14:creationId xmlns:p14="http://schemas.microsoft.com/office/powerpoint/2010/main" val="4081208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8BF3FE-6864-4A96-8968-E954ADBCBC41}" type="datetimeFigureOut">
              <a:rPr lang="en-US" smtClean="0"/>
              <a:t>3/11/2021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25B943-0915-44CE-B16D-B09C16990044}" type="slidenum">
              <a:rPr lang="en-US" smtClean="0"/>
              <a:t>‹#›</a:t>
            </a:fld>
            <a:endParaRPr lang="en-US"/>
          </a:p>
        </p:txBody>
      </p:sp>
    </p:spTree>
    <p:extLst>
      <p:ext uri="{BB962C8B-B14F-4D97-AF65-F5344CB8AC3E}">
        <p14:creationId xmlns:p14="http://schemas.microsoft.com/office/powerpoint/2010/main" val="156855804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8BF3FE-6864-4A96-8968-E954ADBCBC41}" type="datetimeFigureOut">
              <a:rPr lang="en-US" smtClean="0"/>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25B943-0915-44CE-B16D-B09C16990044}" type="slidenum">
              <a:rPr lang="en-US" smtClean="0"/>
              <a:t>‹#›</a:t>
            </a:fld>
            <a:endParaRPr lang="en-US"/>
          </a:p>
        </p:txBody>
      </p:sp>
    </p:spTree>
    <p:extLst>
      <p:ext uri="{BB962C8B-B14F-4D97-AF65-F5344CB8AC3E}">
        <p14:creationId xmlns:p14="http://schemas.microsoft.com/office/powerpoint/2010/main" val="395478215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8BF3FE-6864-4A96-8968-E954ADBCBC41}" type="datetimeFigureOut">
              <a:rPr lang="en-US" smtClean="0"/>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25B943-0915-44CE-B16D-B09C16990044}" type="slidenum">
              <a:rPr lang="en-US" smtClean="0"/>
              <a:t>‹#›</a:t>
            </a:fld>
            <a:endParaRPr lang="en-US"/>
          </a:p>
        </p:txBody>
      </p:sp>
    </p:spTree>
    <p:extLst>
      <p:ext uri="{BB962C8B-B14F-4D97-AF65-F5344CB8AC3E}">
        <p14:creationId xmlns:p14="http://schemas.microsoft.com/office/powerpoint/2010/main" val="1273111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48BF3FE-6864-4A96-8968-E954ADBCBC41}" type="datetimeFigureOut">
              <a:rPr lang="en-US" smtClean="0"/>
              <a:t>3/11/2021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8025B943-0915-44CE-B16D-B09C16990044}" type="slidenum">
              <a:rPr lang="en-US" smtClean="0"/>
              <a:t>‹#›</a:t>
            </a:fld>
            <a:endParaRPr lang="en-US"/>
          </a:p>
        </p:txBody>
      </p:sp>
    </p:spTree>
    <p:extLst>
      <p:ext uri="{BB962C8B-B14F-4D97-AF65-F5344CB8AC3E}">
        <p14:creationId xmlns:p14="http://schemas.microsoft.com/office/powerpoint/2010/main" val="3287851799"/>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 id="2147484178" r:id="rId12"/>
    <p:sldLayoutId id="2147484179" r:id="rId13"/>
    <p:sldLayoutId id="2147484180" r:id="rId14"/>
    <p:sldLayoutId id="2147484181" r:id="rId15"/>
    <p:sldLayoutId id="2147484182"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filehorse.com/download-java-development-kit-64/35913/" TargetMode="External"/><Relationship Id="rId2" Type="http://schemas.openxmlformats.org/officeDocument/2006/relationships/hyperlink" Target="https://www.oracle.com/java/technologies/javase-downloads.html" TargetMode="External"/><Relationship Id="rId1" Type="http://schemas.openxmlformats.org/officeDocument/2006/relationships/slideLayout" Target="../slideLayouts/slideLayout2.xml"/><Relationship Id="rId4" Type="http://schemas.openxmlformats.org/officeDocument/2006/relationships/hyperlink" Target="https://www.filehorse.com/download-java-development-kit-32/"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eclipse.org/downloads/package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6321" y="1455049"/>
            <a:ext cx="7766936" cy="1646302"/>
          </a:xfrm>
        </p:spPr>
        <p:txBody>
          <a:bodyPr>
            <a:normAutofit fontScale="90000"/>
          </a:bodyPr>
          <a:lstStyle/>
          <a:p>
            <a:r>
              <a:rPr lang="en-US" dirty="0">
                <a:solidFill>
                  <a:srgbClr val="FF0000"/>
                </a:solidFill>
                <a:effectLst>
                  <a:outerShdw blurRad="38100" dist="38100" dir="2700000" algn="tl">
                    <a:srgbClr val="000000">
                      <a:alpha val="43137"/>
                    </a:srgbClr>
                  </a:outerShdw>
                </a:effectLst>
                <a:latin typeface="Georgia" panose="02040502050405020303" pitchFamily="18" charset="0"/>
              </a:rPr>
              <a:t>Introduction to Java Concepts and Algorithm</a:t>
            </a:r>
          </a:p>
        </p:txBody>
      </p:sp>
      <p:sp>
        <p:nvSpPr>
          <p:cNvPr id="3" name="Subtitle 2"/>
          <p:cNvSpPr>
            <a:spLocks noGrp="1"/>
          </p:cNvSpPr>
          <p:nvPr>
            <p:ph type="subTitle" idx="1"/>
          </p:nvPr>
        </p:nvSpPr>
        <p:spPr>
          <a:xfrm>
            <a:off x="0" y="3424531"/>
            <a:ext cx="7766936" cy="1096899"/>
          </a:xfrm>
        </p:spPr>
        <p:txBody>
          <a:bodyPr>
            <a:normAutofit/>
          </a:bodyPr>
          <a:lstStyle/>
          <a:p>
            <a:r>
              <a:rPr lang="en-US" sz="4000" dirty="0">
                <a:solidFill>
                  <a:srgbClr val="0070C0"/>
                </a:solidFill>
                <a:effectLst>
                  <a:outerShdw blurRad="38100" dist="38100" dir="2700000" algn="tl">
                    <a:srgbClr val="000000">
                      <a:alpha val="43137"/>
                    </a:srgbClr>
                  </a:outerShdw>
                </a:effectLst>
                <a:latin typeface="Calisto MT" panose="02040603050505030304" pitchFamily="18" charset="0"/>
              </a:rPr>
              <a:t>Chapter - 02</a:t>
            </a:r>
          </a:p>
        </p:txBody>
      </p:sp>
      <p:pic>
        <p:nvPicPr>
          <p:cNvPr id="1026" name="Picture 2" descr="The Oracle Java license change | License Dashboar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3059" y="4405520"/>
            <a:ext cx="2667395" cy="1853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991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FEATURES OF JAVA </a:t>
            </a:r>
            <a:endParaRPr lang="en-US" dirty="0"/>
          </a:p>
        </p:txBody>
      </p:sp>
      <p:sp>
        <p:nvSpPr>
          <p:cNvPr id="3" name="Content Placeholder 2"/>
          <p:cNvSpPr>
            <a:spLocks noGrp="1"/>
          </p:cNvSpPr>
          <p:nvPr>
            <p:ph idx="1"/>
          </p:nvPr>
        </p:nvSpPr>
        <p:spPr>
          <a:xfrm>
            <a:off x="288099" y="1478071"/>
            <a:ext cx="9732723" cy="4698892"/>
          </a:xfrm>
        </p:spPr>
        <p:txBody>
          <a:bodyPr>
            <a:normAutofit lnSpcReduction="10000"/>
          </a:bodyPr>
          <a:lstStyle/>
          <a:p>
            <a:pPr algn="just"/>
            <a:r>
              <a:rPr lang="en-US" sz="2400" b="1" dirty="0" smtClean="0"/>
              <a:t>Simple</a:t>
            </a:r>
            <a:r>
              <a:rPr lang="en-US" sz="2400" b="1" dirty="0"/>
              <a:t>: </a:t>
            </a:r>
            <a:r>
              <a:rPr lang="en-US" sz="2400" dirty="0"/>
              <a:t>Java language is simple because its syntax is based on C and C++. </a:t>
            </a:r>
          </a:p>
          <a:p>
            <a:pPr algn="just"/>
            <a:r>
              <a:rPr lang="en-US" sz="2400" b="1" dirty="0"/>
              <a:t>Object-oriented: </a:t>
            </a:r>
            <a:r>
              <a:rPr lang="en-US" sz="2400" dirty="0"/>
              <a:t>we organize our software as a combination of different types of objects that incorporates both data and behavior. </a:t>
            </a:r>
            <a:r>
              <a:rPr lang="en-US" sz="2400" dirty="0" smtClean="0"/>
              <a:t>(methods)</a:t>
            </a:r>
            <a:endParaRPr lang="en-US" sz="2400" dirty="0"/>
          </a:p>
          <a:p>
            <a:pPr algn="just"/>
            <a:r>
              <a:rPr lang="en-US" sz="2400" b="1" dirty="0"/>
              <a:t>Platform Independent: </a:t>
            </a:r>
            <a:r>
              <a:rPr lang="en-US" sz="2400" dirty="0"/>
              <a:t>The programs written on one platform can run on any platform. A platform is the hardware or software environment in which a program runs. </a:t>
            </a:r>
          </a:p>
          <a:p>
            <a:pPr algn="just"/>
            <a:r>
              <a:rPr lang="en-US" sz="2400" dirty="0"/>
              <a:t> </a:t>
            </a:r>
            <a:r>
              <a:rPr lang="en-US" sz="2400" b="1" dirty="0"/>
              <a:t>Security</a:t>
            </a:r>
            <a:r>
              <a:rPr lang="en-US" sz="2400" dirty="0"/>
              <a:t>: Java is secured because: </a:t>
            </a:r>
          </a:p>
          <a:p>
            <a:pPr marL="0" indent="0" algn="just">
              <a:buNone/>
            </a:pPr>
            <a:r>
              <a:rPr lang="en-US" sz="2400" dirty="0"/>
              <a:t>	o No explicit pointer. </a:t>
            </a:r>
          </a:p>
          <a:p>
            <a:pPr marL="0" indent="0" algn="just">
              <a:buNone/>
            </a:pPr>
            <a:r>
              <a:rPr lang="en-US" sz="2400" dirty="0"/>
              <a:t>	o Programs run inside virtual machine sandbox. </a:t>
            </a:r>
          </a:p>
          <a:p>
            <a:pPr algn="just"/>
            <a:endParaRPr lang="en-US" sz="2400" dirty="0"/>
          </a:p>
          <a:p>
            <a:pPr algn="just"/>
            <a:endParaRPr lang="en-US" sz="3200" dirty="0"/>
          </a:p>
          <a:p>
            <a:pPr algn="just"/>
            <a:endParaRPr lang="en-US" sz="2400" dirty="0"/>
          </a:p>
        </p:txBody>
      </p:sp>
    </p:spTree>
    <p:extLst>
      <p:ext uri="{BB962C8B-B14F-4D97-AF65-F5344CB8AC3E}">
        <p14:creationId xmlns:p14="http://schemas.microsoft.com/office/powerpoint/2010/main" val="2085148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FEATURES OF </a:t>
            </a:r>
            <a:r>
              <a:rPr lang="en-US" b="1" dirty="0" smtClean="0"/>
              <a:t>JAVA  (Continued.) </a:t>
            </a:r>
            <a:endParaRPr lang="en-US" dirty="0"/>
          </a:p>
        </p:txBody>
      </p:sp>
      <p:sp>
        <p:nvSpPr>
          <p:cNvPr id="3" name="Content Placeholder 2"/>
          <p:cNvSpPr>
            <a:spLocks noGrp="1"/>
          </p:cNvSpPr>
          <p:nvPr>
            <p:ph idx="1"/>
          </p:nvPr>
        </p:nvSpPr>
        <p:spPr>
          <a:xfrm>
            <a:off x="326273" y="1270000"/>
            <a:ext cx="9544833" cy="4623736"/>
          </a:xfrm>
        </p:spPr>
        <p:txBody>
          <a:bodyPr>
            <a:noAutofit/>
          </a:bodyPr>
          <a:lstStyle/>
          <a:p>
            <a:pPr algn="just"/>
            <a:r>
              <a:rPr lang="en-US" sz="2400" b="1" dirty="0" smtClean="0"/>
              <a:t>Robust</a:t>
            </a:r>
            <a:r>
              <a:rPr lang="en-US" sz="2400" dirty="0"/>
              <a:t>: Java programs are more reliable since its uses memory management, Automatic garbage collection, Exception Handling, Type checking mechanism. </a:t>
            </a:r>
          </a:p>
          <a:p>
            <a:pPr algn="just"/>
            <a:r>
              <a:rPr lang="en-US" sz="2400" b="1" dirty="0" smtClean="0"/>
              <a:t>Portable</a:t>
            </a:r>
            <a:r>
              <a:rPr lang="en-US" sz="2400" dirty="0"/>
              <a:t>: The feature Write-once-run-anywhere (WORA) makes the java language portable provided that the system must have interpreter for the JVM. </a:t>
            </a:r>
          </a:p>
          <a:p>
            <a:pPr algn="just"/>
            <a:r>
              <a:rPr lang="en-US" sz="2400" b="1" dirty="0" smtClean="0"/>
              <a:t>Dynamic</a:t>
            </a:r>
            <a:r>
              <a:rPr lang="en-US" sz="2400" b="1" dirty="0"/>
              <a:t>: </a:t>
            </a:r>
            <a:r>
              <a:rPr lang="en-US" sz="2400" dirty="0"/>
              <a:t>Java is a dynamic language, is capable on dynamically linking in new class, libraries, methods and objects. </a:t>
            </a:r>
          </a:p>
          <a:p>
            <a:pPr algn="just"/>
            <a:r>
              <a:rPr lang="en-US" sz="2400" b="1" dirty="0"/>
              <a:t>Multi Threading : </a:t>
            </a:r>
            <a:r>
              <a:rPr lang="en-US" sz="2400" dirty="0"/>
              <a:t>Java multithreading feature makes it possible to write program that can do many tasks simultaneously.</a:t>
            </a:r>
          </a:p>
          <a:p>
            <a:pPr algn="just"/>
            <a:r>
              <a:rPr lang="en-US" sz="2400" b="1" dirty="0"/>
              <a:t>Distributed : </a:t>
            </a:r>
            <a:r>
              <a:rPr lang="en-US" sz="2400" dirty="0"/>
              <a:t>Java is also a distributed language. Programs can be designed to run on computer networks.</a:t>
            </a:r>
          </a:p>
          <a:p>
            <a:pPr algn="just"/>
            <a:endParaRPr lang="en-US" sz="2400" dirty="0"/>
          </a:p>
          <a:p>
            <a:pPr algn="just"/>
            <a:endParaRPr lang="en-US" sz="2400" dirty="0"/>
          </a:p>
        </p:txBody>
      </p:sp>
    </p:spTree>
    <p:extLst>
      <p:ext uri="{BB962C8B-B14F-4D97-AF65-F5344CB8AC3E}">
        <p14:creationId xmlns:p14="http://schemas.microsoft.com/office/powerpoint/2010/main" val="2068447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PRINCIPLES OF OBJECT-ORIENTED PROGRAMMING</a:t>
            </a:r>
          </a:p>
        </p:txBody>
      </p:sp>
      <p:sp>
        <p:nvSpPr>
          <p:cNvPr id="3" name="Content Placeholder 2"/>
          <p:cNvSpPr>
            <a:spLocks noGrp="1"/>
          </p:cNvSpPr>
          <p:nvPr>
            <p:ph idx="1"/>
          </p:nvPr>
        </p:nvSpPr>
        <p:spPr>
          <a:xfrm>
            <a:off x="237995" y="1678487"/>
            <a:ext cx="9294312" cy="4997885"/>
          </a:xfrm>
        </p:spPr>
        <p:txBody>
          <a:bodyPr>
            <a:normAutofit/>
          </a:bodyPr>
          <a:lstStyle/>
          <a:p>
            <a:pPr marL="0" indent="0" algn="just">
              <a:buNone/>
            </a:pPr>
            <a:r>
              <a:rPr lang="en-US" sz="2400" b="1" dirty="0" smtClean="0"/>
              <a:t>1.Encapsulation</a:t>
            </a:r>
            <a:r>
              <a:rPr lang="en-US" sz="2400" dirty="0"/>
              <a:t>: Wrapping of data and functions (methods) into a single class is known as encapsulation. </a:t>
            </a:r>
          </a:p>
          <a:p>
            <a:pPr marL="0" indent="0" algn="just">
              <a:buNone/>
            </a:pPr>
            <a:r>
              <a:rPr lang="en-US" sz="2400" dirty="0"/>
              <a:t>2. </a:t>
            </a:r>
            <a:r>
              <a:rPr lang="en-US" sz="2400" b="1" dirty="0"/>
              <a:t>Abstraction</a:t>
            </a:r>
            <a:r>
              <a:rPr lang="en-US" sz="2400" dirty="0"/>
              <a:t>: It is the process of defining data types, often called as abstract data type, and functions without any implementation details is knows as Abstraction.(Data hiding). </a:t>
            </a:r>
          </a:p>
          <a:p>
            <a:pPr marL="0" indent="0" algn="just">
              <a:buNone/>
            </a:pPr>
            <a:r>
              <a:rPr lang="en-US" sz="2400" b="1" dirty="0"/>
              <a:t>3. Inheritance</a:t>
            </a:r>
            <a:r>
              <a:rPr lang="en-US" sz="2400" dirty="0"/>
              <a:t>: Inheritance is the mechanism that allows the programmer to drive new classes from existing classes. The derived classes inherits the methods &amp; data of the parent class. </a:t>
            </a:r>
          </a:p>
          <a:p>
            <a:pPr marL="0" indent="0" algn="just">
              <a:buNone/>
            </a:pPr>
            <a:r>
              <a:rPr lang="en-US" sz="2400" b="1" dirty="0"/>
              <a:t>4. Polymorphism</a:t>
            </a:r>
            <a:r>
              <a:rPr lang="en-US" sz="2400" dirty="0"/>
              <a:t>: Polymorphism is the feature that allows giving a single name to different methods with different parameters. </a:t>
            </a:r>
          </a:p>
          <a:p>
            <a:pPr algn="just"/>
            <a:endParaRPr lang="en-US" sz="2400" dirty="0"/>
          </a:p>
        </p:txBody>
      </p:sp>
    </p:spTree>
    <p:extLst>
      <p:ext uri="{BB962C8B-B14F-4D97-AF65-F5344CB8AC3E}">
        <p14:creationId xmlns:p14="http://schemas.microsoft.com/office/powerpoint/2010/main" val="39226788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a:t>
            </a:r>
          </a:p>
        </p:txBody>
      </p:sp>
      <p:sp>
        <p:nvSpPr>
          <p:cNvPr id="3" name="Content Placeholder 2"/>
          <p:cNvSpPr>
            <a:spLocks noGrp="1"/>
          </p:cNvSpPr>
          <p:nvPr>
            <p:ph idx="1"/>
          </p:nvPr>
        </p:nvSpPr>
        <p:spPr>
          <a:xfrm>
            <a:off x="370115" y="1404257"/>
            <a:ext cx="8903888" cy="4637106"/>
          </a:xfrm>
        </p:spPr>
        <p:txBody>
          <a:bodyPr>
            <a:normAutofit/>
          </a:bodyPr>
          <a:lstStyle/>
          <a:p>
            <a:r>
              <a:rPr lang="en-US" sz="2400" dirty="0"/>
              <a:t>A step-by-step approach to solve a problem with a solution at a given finite amount of time is known as algorithm. </a:t>
            </a:r>
          </a:p>
          <a:p>
            <a:r>
              <a:rPr lang="en-US" sz="2400" b="1" dirty="0">
                <a:solidFill>
                  <a:srgbClr val="C00000"/>
                </a:solidFill>
              </a:rPr>
              <a:t>Qualities of a good algorithm</a:t>
            </a:r>
          </a:p>
          <a:p>
            <a:pPr lvl="1"/>
            <a:r>
              <a:rPr lang="en-US" sz="2000" dirty="0"/>
              <a:t>Input and output should be defined precisely.</a:t>
            </a:r>
          </a:p>
          <a:p>
            <a:pPr lvl="1"/>
            <a:r>
              <a:rPr lang="en-US" sz="2000" dirty="0"/>
              <a:t>Each step in the algorithm should be clear and unambiguous.</a:t>
            </a:r>
          </a:p>
          <a:p>
            <a:pPr lvl="1"/>
            <a:r>
              <a:rPr lang="en-US" sz="2000" dirty="0"/>
              <a:t>Algorithms should be most effective among many different ways to solve a problem.</a:t>
            </a:r>
          </a:p>
          <a:p>
            <a:pPr lvl="1"/>
            <a:r>
              <a:rPr lang="en-US" sz="2000" dirty="0"/>
              <a:t>An algorithm shouldn't include computer code. Instead, the algorithm should be written in such a way that it can be used in different programming languages.</a:t>
            </a:r>
          </a:p>
          <a:p>
            <a:endParaRPr lang="en-US" sz="2400" dirty="0"/>
          </a:p>
        </p:txBody>
      </p:sp>
    </p:spTree>
    <p:extLst>
      <p:ext uri="{BB962C8B-B14F-4D97-AF65-F5344CB8AC3E}">
        <p14:creationId xmlns:p14="http://schemas.microsoft.com/office/powerpoint/2010/main" val="38444091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Examples Of Algorithms In Programming</a:t>
            </a:r>
            <a:br>
              <a:rPr lang="en-US" b="1" dirty="0"/>
            </a:br>
            <a:endParaRPr lang="en-US" dirty="0"/>
          </a:p>
        </p:txBody>
      </p:sp>
      <p:sp>
        <p:nvSpPr>
          <p:cNvPr id="3" name="Content Placeholder 2"/>
          <p:cNvSpPr>
            <a:spLocks noGrp="1"/>
          </p:cNvSpPr>
          <p:nvPr>
            <p:ph idx="1"/>
          </p:nvPr>
        </p:nvSpPr>
        <p:spPr>
          <a:xfrm>
            <a:off x="546705" y="1507446"/>
            <a:ext cx="8596668" cy="3880773"/>
          </a:xfrm>
        </p:spPr>
        <p:txBody>
          <a:bodyPr/>
          <a:lstStyle/>
          <a:p>
            <a:r>
              <a:rPr lang="en-US" b="1" dirty="0"/>
              <a:t>Write an algorithm to </a:t>
            </a:r>
            <a:r>
              <a:rPr lang="en-US" b="1" dirty="0">
                <a:solidFill>
                  <a:srgbClr val="FF0000"/>
                </a:solidFill>
              </a:rPr>
              <a:t>add two </a:t>
            </a:r>
            <a:r>
              <a:rPr lang="en-US" b="1" dirty="0"/>
              <a:t>numbers entered by the user.</a:t>
            </a:r>
          </a:p>
          <a:p>
            <a:endParaRPr lang="en-US" dirty="0"/>
          </a:p>
        </p:txBody>
      </p:sp>
      <p:pic>
        <p:nvPicPr>
          <p:cNvPr id="6" name="Picture 5"/>
          <p:cNvPicPr>
            <a:picLocks noChangeAspect="1"/>
          </p:cNvPicPr>
          <p:nvPr/>
        </p:nvPicPr>
        <p:blipFill>
          <a:blip r:embed="rId2"/>
          <a:stretch>
            <a:fillRect/>
          </a:stretch>
        </p:blipFill>
        <p:spPr>
          <a:xfrm>
            <a:off x="546705" y="2269434"/>
            <a:ext cx="9434942" cy="3094974"/>
          </a:xfrm>
          <a:prstGeom prst="rect">
            <a:avLst/>
          </a:prstGeom>
        </p:spPr>
      </p:pic>
    </p:spTree>
    <p:extLst>
      <p:ext uri="{BB962C8B-B14F-4D97-AF65-F5344CB8AC3E}">
        <p14:creationId xmlns:p14="http://schemas.microsoft.com/office/powerpoint/2010/main" val="2268143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118019" cy="1144044"/>
          </a:xfrm>
        </p:spPr>
        <p:txBody>
          <a:bodyPr>
            <a:normAutofit/>
          </a:bodyPr>
          <a:lstStyle/>
          <a:p>
            <a:r>
              <a:rPr lang="en-US" sz="2800" b="1" dirty="0"/>
              <a:t>Examples Of Algorithms In Programming(Cont..)</a:t>
            </a:r>
            <a:br>
              <a:rPr lang="en-US" sz="2800" b="1" dirty="0"/>
            </a:br>
            <a:endParaRPr lang="en-US" sz="2800" dirty="0"/>
          </a:p>
        </p:txBody>
      </p:sp>
      <p:sp>
        <p:nvSpPr>
          <p:cNvPr id="3" name="Content Placeholder 2"/>
          <p:cNvSpPr>
            <a:spLocks noGrp="1"/>
          </p:cNvSpPr>
          <p:nvPr>
            <p:ph idx="1"/>
          </p:nvPr>
        </p:nvSpPr>
        <p:spPr>
          <a:xfrm>
            <a:off x="677333" y="1603028"/>
            <a:ext cx="8596668" cy="3880773"/>
          </a:xfrm>
        </p:spPr>
        <p:txBody>
          <a:bodyPr/>
          <a:lstStyle/>
          <a:p>
            <a:r>
              <a:rPr lang="en-US" b="1" dirty="0"/>
              <a:t>Write an algorithm to find the largest among three different numbers entered by the user.</a:t>
            </a:r>
          </a:p>
          <a:p>
            <a:endParaRPr lang="en-US" dirty="0"/>
          </a:p>
        </p:txBody>
      </p:sp>
      <p:pic>
        <p:nvPicPr>
          <p:cNvPr id="4" name="Picture 3"/>
          <p:cNvPicPr>
            <a:picLocks noChangeAspect="1"/>
          </p:cNvPicPr>
          <p:nvPr/>
        </p:nvPicPr>
        <p:blipFill>
          <a:blip r:embed="rId2"/>
          <a:stretch>
            <a:fillRect/>
          </a:stretch>
        </p:blipFill>
        <p:spPr>
          <a:xfrm>
            <a:off x="823289" y="2377119"/>
            <a:ext cx="8304756" cy="3516509"/>
          </a:xfrm>
          <a:prstGeom prst="rect">
            <a:avLst/>
          </a:prstGeom>
        </p:spPr>
      </p:pic>
    </p:spTree>
    <p:extLst>
      <p:ext uri="{BB962C8B-B14F-4D97-AF65-F5344CB8AC3E}">
        <p14:creationId xmlns:p14="http://schemas.microsoft.com/office/powerpoint/2010/main" val="3766741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907" y="1118646"/>
            <a:ext cx="9505308" cy="5235261"/>
          </a:xfrm>
        </p:spPr>
        <p:txBody>
          <a:bodyPr vert="horz" lIns="91440" tIns="45720" rIns="91440" bIns="45720" rtlCol="0" anchor="t">
            <a:normAutofit lnSpcReduction="10000"/>
          </a:bodyPr>
          <a:lstStyle/>
          <a:p>
            <a:pPr marL="0" indent="0">
              <a:buNone/>
            </a:pPr>
            <a:r>
              <a:rPr lang="en-US" sz="2800" dirty="0">
                <a:solidFill>
                  <a:srgbClr val="FF0000"/>
                </a:solidFill>
              </a:rPr>
              <a:t>Write an algorithm to determine whether a student passed the </a:t>
            </a:r>
            <a:r>
              <a:rPr lang="en-US" sz="2800" dirty="0" smtClean="0">
                <a:solidFill>
                  <a:srgbClr val="FF0000"/>
                </a:solidFill>
              </a:rPr>
              <a:t>course or </a:t>
            </a:r>
            <a:r>
              <a:rPr lang="en-US" sz="2800" dirty="0">
                <a:solidFill>
                  <a:srgbClr val="FF0000"/>
                </a:solidFill>
              </a:rPr>
              <a:t>not</a:t>
            </a:r>
            <a:r>
              <a:rPr lang="en-US" sz="2800" dirty="0" smtClean="0">
                <a:solidFill>
                  <a:srgbClr val="FF0000"/>
                </a:solidFill>
              </a:rPr>
              <a:t>:</a:t>
            </a:r>
          </a:p>
          <a:p>
            <a:r>
              <a:rPr lang="en-US" sz="2600" dirty="0" smtClean="0">
                <a:cs typeface="Calibri" panose="020F0502020204030204"/>
              </a:rPr>
              <a:t>Step1 : Start</a:t>
            </a:r>
          </a:p>
          <a:p>
            <a:r>
              <a:rPr lang="en-US" sz="2600" dirty="0" smtClean="0">
                <a:cs typeface="Calibri" panose="020F0502020204030204"/>
              </a:rPr>
              <a:t>Step 2: Declare variables m1,m2,m3, total.</a:t>
            </a:r>
          </a:p>
          <a:p>
            <a:r>
              <a:rPr lang="en-US" sz="2600" dirty="0" smtClean="0">
                <a:cs typeface="Calibri" panose="020F0502020204030204"/>
              </a:rPr>
              <a:t>Step 3: Read values of m1,m2 and m3.</a:t>
            </a:r>
          </a:p>
          <a:p>
            <a:r>
              <a:rPr lang="en-US" sz="2600" dirty="0" smtClean="0">
                <a:cs typeface="Calibri" panose="020F0502020204030204"/>
              </a:rPr>
              <a:t>Step 4 : Add all course assessments m1, m2 and m3 and assign the result to total variable.</a:t>
            </a:r>
          </a:p>
          <a:p>
            <a:pPr lvl="1"/>
            <a:r>
              <a:rPr lang="en-US" sz="2200" dirty="0" smtClean="0">
                <a:solidFill>
                  <a:srgbClr val="0070C0"/>
                </a:solidFill>
                <a:cs typeface="Calibri" panose="020F0502020204030204"/>
              </a:rPr>
              <a:t>total   = m1 + m2 + m3</a:t>
            </a:r>
          </a:p>
          <a:p>
            <a:r>
              <a:rPr lang="en-US" sz="2600" dirty="0" smtClean="0">
                <a:ea typeface="+mn-lt"/>
                <a:cs typeface="+mn-lt"/>
              </a:rPr>
              <a:t>Step </a:t>
            </a:r>
            <a:r>
              <a:rPr lang="en-US" sz="2600" dirty="0">
                <a:ea typeface="+mn-lt"/>
                <a:cs typeface="+mn-lt"/>
              </a:rPr>
              <a:t>5</a:t>
            </a:r>
            <a:r>
              <a:rPr lang="en-US" sz="2600" dirty="0" smtClean="0">
                <a:ea typeface="+mn-lt"/>
                <a:cs typeface="+mn-lt"/>
              </a:rPr>
              <a:t>: </a:t>
            </a:r>
            <a:r>
              <a:rPr lang="en-US" sz="2600" dirty="0">
                <a:ea typeface="+mn-lt"/>
                <a:cs typeface="+mn-lt"/>
              </a:rPr>
              <a:t>If the </a:t>
            </a:r>
            <a:r>
              <a:rPr lang="en-US" sz="2600" dirty="0" smtClean="0">
                <a:ea typeface="+mn-lt"/>
                <a:cs typeface="+mn-lt"/>
              </a:rPr>
              <a:t>total greater than </a:t>
            </a:r>
            <a:r>
              <a:rPr lang="en-US" sz="2600" dirty="0">
                <a:ea typeface="+mn-lt"/>
                <a:cs typeface="+mn-lt"/>
              </a:rPr>
              <a:t>60</a:t>
            </a:r>
            <a:r>
              <a:rPr lang="en-US" sz="2600" dirty="0" smtClean="0">
                <a:ea typeface="+mn-lt"/>
                <a:cs typeface="+mn-lt"/>
              </a:rPr>
              <a:t>, display “PASS", otherwise print “FAIL".</a:t>
            </a:r>
          </a:p>
          <a:p>
            <a:r>
              <a:rPr lang="en-US" sz="2600" dirty="0" smtClean="0">
                <a:ea typeface="+mn-lt"/>
                <a:cs typeface="+mn-lt"/>
              </a:rPr>
              <a:t>Step 6 : Stop</a:t>
            </a:r>
            <a:endParaRPr lang="en-US" sz="2600" dirty="0">
              <a:cs typeface="Calibri"/>
            </a:endParaRPr>
          </a:p>
          <a:p>
            <a:endParaRPr lang="en-US" sz="2800" dirty="0">
              <a:cs typeface="Calibri"/>
            </a:endParaRPr>
          </a:p>
        </p:txBody>
      </p:sp>
      <p:sp>
        <p:nvSpPr>
          <p:cNvPr id="5" name="Title 1">
            <a:extLst>
              <a:ext uri="{FF2B5EF4-FFF2-40B4-BE49-F238E27FC236}">
                <a16:creationId xmlns:a16="http://schemas.microsoft.com/office/drawing/2014/main" id="{287D8355-D0F7-4514-B9B5-01467BF48594}"/>
              </a:ext>
            </a:extLst>
          </p:cNvPr>
          <p:cNvSpPr txBox="1">
            <a:spLocks/>
          </p:cNvSpPr>
          <p:nvPr/>
        </p:nvSpPr>
        <p:spPr>
          <a:xfrm>
            <a:off x="482752" y="0"/>
            <a:ext cx="914012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accent1">
                    <a:lumMod val="75000"/>
                  </a:schemeClr>
                </a:solidFill>
              </a:rPr>
              <a:t>Examples Of Algorithms In Programming(Cont..)</a:t>
            </a:r>
            <a:br>
              <a:rPr lang="en-US" sz="2800" b="1" dirty="0">
                <a:solidFill>
                  <a:schemeClr val="accent1">
                    <a:lumMod val="75000"/>
                  </a:schemeClr>
                </a:solidFill>
              </a:rPr>
            </a:br>
            <a:endParaRPr lang="en-US" sz="2800" dirty="0">
              <a:solidFill>
                <a:schemeClr val="accent1">
                  <a:lumMod val="75000"/>
                </a:schemeClr>
              </a:solidFill>
            </a:endParaRPr>
          </a:p>
        </p:txBody>
      </p:sp>
    </p:spTree>
    <p:extLst>
      <p:ext uri="{BB962C8B-B14F-4D97-AF65-F5344CB8AC3E}">
        <p14:creationId xmlns:p14="http://schemas.microsoft.com/office/powerpoint/2010/main" val="1775744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a:cs typeface="Calibri"/>
              </a:rPr>
              <a:t>Exercise 1.1</a:t>
            </a:r>
            <a:endParaRPr lang="en-US" dirty="0"/>
          </a:p>
        </p:txBody>
      </p:sp>
      <p:sp>
        <p:nvSpPr>
          <p:cNvPr id="3" name="Content Placeholder 2"/>
          <p:cNvSpPr>
            <a:spLocks noGrp="1"/>
          </p:cNvSpPr>
          <p:nvPr>
            <p:ph idx="1"/>
          </p:nvPr>
        </p:nvSpPr>
        <p:spPr>
          <a:xfrm>
            <a:off x="502276" y="1506829"/>
            <a:ext cx="8771726" cy="4534534"/>
          </a:xfrm>
        </p:spPr>
        <p:txBody>
          <a:bodyPr vert="horz" lIns="91440" tIns="45720" rIns="91440" bIns="45720" rtlCol="0" anchor="t">
            <a:normAutofit/>
          </a:bodyPr>
          <a:lstStyle/>
          <a:p>
            <a:pPr marL="0" indent="0" algn="just">
              <a:buNone/>
            </a:pPr>
            <a:r>
              <a:rPr lang="en-US" sz="2800" dirty="0">
                <a:ea typeface="+mn-lt"/>
                <a:cs typeface="+mn-lt"/>
              </a:rPr>
              <a:t>Design an algorithm to convert the Fahrenheit temperature to Celsius temperature using the formula </a:t>
            </a:r>
          </a:p>
          <a:p>
            <a:pPr marL="0" indent="0" algn="ctr">
              <a:buNone/>
            </a:pPr>
            <a:r>
              <a:rPr lang="en-US" sz="2800" b="1" dirty="0">
                <a:ea typeface="+mn-lt"/>
                <a:cs typeface="+mn-lt"/>
              </a:rPr>
              <a:t>C = (F-32) * 5/9</a:t>
            </a:r>
            <a:r>
              <a:rPr lang="en-US" sz="2800" dirty="0">
                <a:ea typeface="+mn-lt"/>
                <a:cs typeface="+mn-lt"/>
              </a:rPr>
              <a:t>.</a:t>
            </a:r>
          </a:p>
          <a:p>
            <a:pPr marL="0" indent="0" algn="just">
              <a:buNone/>
            </a:pPr>
            <a:endParaRPr lang="en-US" sz="2800" dirty="0" smtClean="0">
              <a:ea typeface="+mn-lt"/>
              <a:cs typeface="+mn-lt"/>
            </a:endParaRPr>
          </a:p>
          <a:p>
            <a:pPr marL="0" indent="0" algn="just">
              <a:buNone/>
            </a:pPr>
            <a:r>
              <a:rPr lang="en-US" sz="2800" dirty="0" smtClean="0">
                <a:ea typeface="+mn-lt"/>
                <a:cs typeface="+mn-lt"/>
              </a:rPr>
              <a:t>Where 'C‘ represents </a:t>
            </a:r>
            <a:r>
              <a:rPr lang="en-US" sz="2800" b="1" dirty="0">
                <a:ea typeface="+mn-lt"/>
                <a:cs typeface="+mn-lt"/>
              </a:rPr>
              <a:t>Celsius</a:t>
            </a:r>
            <a:r>
              <a:rPr lang="en-US" sz="2800" dirty="0">
                <a:ea typeface="+mn-lt"/>
                <a:cs typeface="+mn-lt"/>
              </a:rPr>
              <a:t> and</a:t>
            </a:r>
          </a:p>
          <a:p>
            <a:pPr marL="0" indent="0" algn="just">
              <a:buNone/>
            </a:pPr>
            <a:r>
              <a:rPr lang="en-US" sz="2800" dirty="0" smtClean="0">
                <a:ea typeface="+mn-lt"/>
                <a:cs typeface="+mn-lt"/>
              </a:rPr>
              <a:t>'F‘ is </a:t>
            </a:r>
            <a:r>
              <a:rPr lang="en-US" sz="2800" i="1" dirty="0">
                <a:ea typeface="+mn-lt"/>
                <a:cs typeface="+mn-lt"/>
              </a:rPr>
              <a:t>Fahrenheit</a:t>
            </a:r>
            <a:r>
              <a:rPr lang="en-US" sz="2800" dirty="0">
                <a:ea typeface="+mn-lt"/>
                <a:cs typeface="+mn-lt"/>
              </a:rPr>
              <a:t> temperature.</a:t>
            </a:r>
            <a:endParaRPr lang="en-US" sz="2800" dirty="0">
              <a:cs typeface="Calibri" panose="020F0502020204030204"/>
            </a:endParaRPr>
          </a:p>
        </p:txBody>
      </p:sp>
    </p:spTree>
    <p:extLst>
      <p:ext uri="{BB962C8B-B14F-4D97-AF65-F5344CB8AC3E}">
        <p14:creationId xmlns:p14="http://schemas.microsoft.com/office/powerpoint/2010/main" val="2321870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a:t>
            </a:r>
            <a:endParaRPr lang="en-US" dirty="0"/>
          </a:p>
        </p:txBody>
      </p:sp>
      <p:sp>
        <p:nvSpPr>
          <p:cNvPr id="3" name="Content Placeholder 2"/>
          <p:cNvSpPr>
            <a:spLocks noGrp="1"/>
          </p:cNvSpPr>
          <p:nvPr>
            <p:ph idx="1"/>
          </p:nvPr>
        </p:nvSpPr>
        <p:spPr>
          <a:xfrm>
            <a:off x="780978" y="1439372"/>
            <a:ext cx="8596668" cy="3880773"/>
          </a:xfrm>
        </p:spPr>
        <p:txBody>
          <a:bodyPr>
            <a:noAutofit/>
          </a:bodyPr>
          <a:lstStyle/>
          <a:p>
            <a:r>
              <a:rPr lang="en-US" sz="2800" dirty="0" smtClean="0"/>
              <a:t>Step-1 : Start</a:t>
            </a:r>
          </a:p>
          <a:p>
            <a:r>
              <a:rPr lang="en-US" sz="2800" dirty="0" smtClean="0"/>
              <a:t>Step 2: declare variables </a:t>
            </a:r>
            <a:r>
              <a:rPr lang="en-US" sz="2800" b="1" dirty="0" smtClean="0">
                <a:solidFill>
                  <a:srgbClr val="FF0000"/>
                </a:solidFill>
              </a:rPr>
              <a:t>C</a:t>
            </a:r>
            <a:r>
              <a:rPr lang="en-US" sz="2800" b="1" dirty="0" smtClean="0"/>
              <a:t> </a:t>
            </a:r>
            <a:r>
              <a:rPr lang="en-US" sz="2800" dirty="0" smtClean="0"/>
              <a:t>and </a:t>
            </a:r>
            <a:r>
              <a:rPr lang="en-US" sz="2800" b="1" dirty="0" smtClean="0">
                <a:solidFill>
                  <a:srgbClr val="FF0000"/>
                </a:solidFill>
              </a:rPr>
              <a:t>F</a:t>
            </a:r>
          </a:p>
          <a:p>
            <a:r>
              <a:rPr lang="en-US" sz="2800" dirty="0" smtClean="0"/>
              <a:t>Step -3 : Read </a:t>
            </a:r>
            <a:r>
              <a:rPr lang="en-US" sz="2800" dirty="0" smtClean="0">
                <a:solidFill>
                  <a:srgbClr val="FF0000"/>
                </a:solidFill>
                <a:effectLst>
                  <a:outerShdw blurRad="38100" dist="38100" dir="2700000" algn="tl">
                    <a:srgbClr val="000000">
                      <a:alpha val="43137"/>
                    </a:srgbClr>
                  </a:outerShdw>
                </a:effectLst>
              </a:rPr>
              <a:t>F</a:t>
            </a:r>
            <a:r>
              <a:rPr lang="en-US" sz="2800" dirty="0" smtClean="0">
                <a:effectLst>
                  <a:outerShdw blurRad="38100" dist="38100" dir="2700000" algn="tl">
                    <a:srgbClr val="000000">
                      <a:alpha val="43137"/>
                    </a:srgbClr>
                  </a:outerShdw>
                </a:effectLst>
              </a:rPr>
              <a:t> </a:t>
            </a:r>
            <a:r>
              <a:rPr lang="en-US" sz="2800" dirty="0" smtClean="0"/>
              <a:t>temperature value</a:t>
            </a:r>
          </a:p>
          <a:p>
            <a:r>
              <a:rPr lang="en-US" sz="2800" dirty="0" smtClean="0"/>
              <a:t>Step-4 : Covert to </a:t>
            </a:r>
            <a:r>
              <a:rPr lang="en-US" sz="2800" b="1" dirty="0" smtClean="0">
                <a:solidFill>
                  <a:srgbClr val="FF0000"/>
                </a:solidFill>
              </a:rPr>
              <a:t>C</a:t>
            </a:r>
            <a:r>
              <a:rPr lang="en-US" sz="2800" b="1" dirty="0" smtClean="0"/>
              <a:t> </a:t>
            </a:r>
            <a:r>
              <a:rPr lang="en-US" sz="2800" dirty="0" smtClean="0"/>
              <a:t>the formula given</a:t>
            </a:r>
          </a:p>
          <a:p>
            <a:pPr lvl="2"/>
            <a:r>
              <a:rPr lang="en-US" sz="2000" b="1" dirty="0">
                <a:ea typeface="+mn-lt"/>
                <a:cs typeface="+mn-lt"/>
              </a:rPr>
              <a:t>C = (F-32) * 5/9</a:t>
            </a:r>
            <a:r>
              <a:rPr lang="en-US" sz="2000" dirty="0" smtClean="0">
                <a:ea typeface="+mn-lt"/>
                <a:cs typeface="+mn-lt"/>
              </a:rPr>
              <a:t>.</a:t>
            </a:r>
          </a:p>
          <a:p>
            <a:r>
              <a:rPr lang="en-US" sz="2800" dirty="0" smtClean="0">
                <a:ea typeface="+mn-lt"/>
                <a:cs typeface="+mn-lt"/>
              </a:rPr>
              <a:t>Step-5 : display </a:t>
            </a:r>
            <a:r>
              <a:rPr lang="en-US" sz="2800" dirty="0" smtClean="0">
                <a:solidFill>
                  <a:srgbClr val="FF0000"/>
                </a:solidFill>
                <a:ea typeface="+mn-lt"/>
                <a:cs typeface="+mn-lt"/>
              </a:rPr>
              <a:t>C</a:t>
            </a:r>
            <a:r>
              <a:rPr lang="en-US" sz="2800" dirty="0" smtClean="0">
                <a:ea typeface="+mn-lt"/>
                <a:cs typeface="+mn-lt"/>
              </a:rPr>
              <a:t> temperature</a:t>
            </a:r>
          </a:p>
          <a:p>
            <a:r>
              <a:rPr lang="en-US" sz="2800" dirty="0" smtClean="0">
                <a:ea typeface="+mn-lt"/>
                <a:cs typeface="+mn-lt"/>
              </a:rPr>
              <a:t>Step -6 : Stop</a:t>
            </a:r>
            <a:endParaRPr lang="en-US" sz="2800" dirty="0">
              <a:ea typeface="+mn-lt"/>
              <a:cs typeface="+mn-lt"/>
            </a:endParaRPr>
          </a:p>
          <a:p>
            <a:endParaRPr lang="en-US" sz="2800" dirty="0" smtClean="0"/>
          </a:p>
          <a:p>
            <a:endParaRPr lang="en-US" sz="2800" dirty="0"/>
          </a:p>
        </p:txBody>
      </p:sp>
    </p:spTree>
    <p:extLst>
      <p:ext uri="{BB962C8B-B14F-4D97-AF65-F5344CB8AC3E}">
        <p14:creationId xmlns:p14="http://schemas.microsoft.com/office/powerpoint/2010/main" val="3509642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65" y="222738"/>
            <a:ext cx="8596668" cy="1320800"/>
          </a:xfrm>
        </p:spPr>
        <p:txBody>
          <a:bodyPr>
            <a:normAutofit/>
          </a:bodyPr>
          <a:lstStyle/>
          <a:p>
            <a:r>
              <a:rPr lang="en-US" sz="2400" dirty="0" smtClean="0"/>
              <a:t>Exercises Problem </a:t>
            </a:r>
            <a:br>
              <a:rPr lang="en-US" sz="2400" dirty="0" smtClean="0"/>
            </a:br>
            <a:r>
              <a:rPr lang="en-US" sz="2400" dirty="0" smtClean="0"/>
              <a:t>Write an algorithm for the following problem</a:t>
            </a:r>
            <a:endParaRPr lang="en-US"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39969" y="1195755"/>
                <a:ext cx="9073662" cy="4970584"/>
              </a:xfrm>
            </p:spPr>
            <p:style>
              <a:lnRef idx="2">
                <a:schemeClr val="accent2"/>
              </a:lnRef>
              <a:fillRef idx="1">
                <a:schemeClr val="lt1"/>
              </a:fillRef>
              <a:effectRef idx="0">
                <a:schemeClr val="accent2"/>
              </a:effectRef>
              <a:fontRef idx="minor">
                <a:schemeClr val="dk1"/>
              </a:fontRef>
            </p:style>
            <p:txBody>
              <a:bodyPr>
                <a:noAutofit/>
              </a:bodyPr>
              <a:lstStyle/>
              <a:p>
                <a:pPr marL="0" indent="0">
                  <a:buNone/>
                </a:pPr>
                <a:r>
                  <a:rPr lang="en-US" sz="2800" b="1" dirty="0" smtClean="0">
                    <a:latin typeface="Arial" panose="020B0604020202020204" pitchFamily="34" charset="0"/>
                    <a:cs typeface="Arial" panose="020B0604020202020204" pitchFamily="34" charset="0"/>
                  </a:rPr>
                  <a:t>1.2 </a:t>
                </a:r>
                <a:r>
                  <a:rPr lang="en-US" sz="2800" dirty="0" smtClean="0">
                    <a:latin typeface="Arial" panose="020B0604020202020204" pitchFamily="34" charset="0"/>
                    <a:cs typeface="Arial" panose="020B0604020202020204" pitchFamily="34" charset="0"/>
                  </a:rPr>
                  <a:t>Calculate </a:t>
                </a:r>
                <a:r>
                  <a:rPr lang="en-US" sz="2800" dirty="0">
                    <a:latin typeface="Arial" panose="020B0604020202020204" pitchFamily="34" charset="0"/>
                    <a:cs typeface="Arial" panose="020B0604020202020204" pitchFamily="34" charset="0"/>
                  </a:rPr>
                  <a:t>the area of circle using the </a:t>
                </a:r>
                <a:r>
                  <a:rPr lang="en-US" sz="2800" dirty="0" smtClean="0">
                    <a:latin typeface="Arial" panose="020B0604020202020204" pitchFamily="34" charset="0"/>
                    <a:cs typeface="Arial" panose="020B0604020202020204" pitchFamily="34" charset="0"/>
                  </a:rPr>
                  <a:t>equation and print it.</a:t>
                </a:r>
                <a:endParaRPr lang="en-US" sz="2800" dirty="0">
                  <a:latin typeface="Arial" panose="020B0604020202020204" pitchFamily="34" charset="0"/>
                  <a:cs typeface="Arial" panose="020B0604020202020204" pitchFamily="34" charset="0"/>
                </a:endParaRPr>
              </a:p>
              <a:p>
                <a:pPr marL="0" indent="0">
                  <a:buNone/>
                </a:pPr>
                <a14:m>
                  <m:oMathPara xmlns:m="http://schemas.openxmlformats.org/officeDocument/2006/math">
                    <m:oMathParaPr>
                      <m:jc m:val="centerGroup"/>
                    </m:oMathParaPr>
                    <m:oMath xmlns:m="http://schemas.openxmlformats.org/officeDocument/2006/math">
                      <m:r>
                        <a:rPr lang="en-US" sz="2800" b="1" i="1">
                          <a:latin typeface="Cambria Math" panose="02040503050406030204" pitchFamily="18" charset="0"/>
                        </a:rPr>
                        <m:t>𝑨</m:t>
                      </m:r>
                      <m:r>
                        <a:rPr lang="en-US" sz="2800" b="1" i="1">
                          <a:latin typeface="Cambria Math" panose="02040503050406030204" pitchFamily="18" charset="0"/>
                        </a:rPr>
                        <m:t>=</m:t>
                      </m:r>
                      <m:r>
                        <a:rPr lang="el-GR" sz="2800" b="1" i="1">
                          <a:latin typeface="Cambria Math" panose="02040503050406030204" pitchFamily="18" charset="0"/>
                        </a:rPr>
                        <m:t>𝝅</m:t>
                      </m:r>
                      <m:sSup>
                        <m:sSupPr>
                          <m:ctrlPr>
                            <a:rPr lang="en-US" sz="2800" b="1" i="1">
                              <a:latin typeface="Cambria Math" panose="02040503050406030204" pitchFamily="18" charset="0"/>
                            </a:rPr>
                          </m:ctrlPr>
                        </m:sSupPr>
                        <m:e>
                          <m:r>
                            <a:rPr lang="en-US" sz="2800" b="1" i="1">
                              <a:latin typeface="Cambria Math" panose="02040503050406030204" pitchFamily="18" charset="0"/>
                            </a:rPr>
                            <m:t>𝒓</m:t>
                          </m:r>
                        </m:e>
                        <m:sup>
                          <m:r>
                            <a:rPr lang="en-US" sz="2800" b="1" i="1">
                              <a:latin typeface="Cambria Math" panose="02040503050406030204" pitchFamily="18" charset="0"/>
                            </a:rPr>
                            <m:t>𝟐</m:t>
                          </m:r>
                        </m:sup>
                      </m:sSup>
                    </m:oMath>
                  </m:oMathPara>
                </a14:m>
                <a:endParaRPr lang="en-US" sz="2800" b="1" dirty="0" smtClean="0">
                  <a:latin typeface="Arial" panose="020B0604020202020204" pitchFamily="34" charset="0"/>
                  <a:cs typeface="Arial" panose="020B0604020202020204" pitchFamily="34" charset="0"/>
                </a:endParaRPr>
              </a:p>
              <a:p>
                <a:pPr marL="0" indent="0">
                  <a:buNone/>
                </a:pPr>
                <a:r>
                  <a:rPr lang="en-US" sz="2800" i="1" dirty="0" smtClean="0">
                    <a:latin typeface="Arial" panose="020B0604020202020204" pitchFamily="34" charset="0"/>
                    <a:cs typeface="Arial" panose="020B0604020202020204" pitchFamily="34" charset="0"/>
                  </a:rPr>
                  <a:t>Where </a:t>
                </a:r>
                <a:r>
                  <a:rPr lang="el-GR" sz="2800" b="1" i="1" dirty="0" smtClean="0">
                    <a:latin typeface="Arial" panose="020B0604020202020204" pitchFamily="34" charset="0"/>
                    <a:cs typeface="Arial" panose="020B0604020202020204" pitchFamily="34" charset="0"/>
                  </a:rPr>
                  <a:t>π</a:t>
                </a:r>
                <a:r>
                  <a:rPr lang="en-US" sz="2800" i="1" dirty="0" smtClean="0">
                    <a:latin typeface="Arial" panose="020B0604020202020204" pitchFamily="34" charset="0"/>
                    <a:cs typeface="Arial" panose="020B0604020202020204" pitchFamily="34" charset="0"/>
                  </a:rPr>
                  <a:t>  value is equal to </a:t>
                </a:r>
                <a:r>
                  <a:rPr lang="en-US" sz="2800" b="1" i="1" dirty="0" smtClean="0">
                    <a:latin typeface="Arial" panose="020B0604020202020204" pitchFamily="34" charset="0"/>
                    <a:cs typeface="Arial" panose="020B0604020202020204" pitchFamily="34" charset="0"/>
                  </a:rPr>
                  <a:t>3.14</a:t>
                </a:r>
                <a:endParaRPr lang="en-US" sz="2800" b="1" i="1" dirty="0">
                  <a:latin typeface="Arial" panose="020B0604020202020204" pitchFamily="34" charset="0"/>
                  <a:cs typeface="Arial" panose="020B0604020202020204" pitchFamily="34" charset="0"/>
                </a:endParaRPr>
              </a:p>
              <a:p>
                <a:pPr marL="0" indent="0">
                  <a:buNone/>
                </a:pPr>
                <a:endParaRPr lang="en-US" sz="2800" b="1" dirty="0" smtClean="0">
                  <a:latin typeface="Arial" panose="020B0604020202020204" pitchFamily="34" charset="0"/>
                  <a:cs typeface="Arial" panose="020B0604020202020204" pitchFamily="34" charset="0"/>
                </a:endParaRPr>
              </a:p>
              <a:p>
                <a:pPr marL="0" indent="0">
                  <a:buNone/>
                </a:pPr>
                <a:r>
                  <a:rPr lang="en-US" sz="2800" b="1" dirty="0" smtClean="0">
                    <a:latin typeface="Arial" panose="020B0604020202020204" pitchFamily="34" charset="0"/>
                    <a:cs typeface="Arial" panose="020B0604020202020204" pitchFamily="34" charset="0"/>
                  </a:rPr>
                  <a:t>1.3 </a:t>
                </a:r>
                <a:r>
                  <a:rPr lang="en-US" sz="2800" dirty="0" smtClean="0">
                    <a:latin typeface="Arial" panose="020B0604020202020204" pitchFamily="34" charset="0"/>
                    <a:cs typeface="Arial" panose="020B0604020202020204" pitchFamily="34" charset="0"/>
                  </a:rPr>
                  <a:t>Compute the average of five course marks and display the average.</a:t>
                </a:r>
              </a:p>
              <a:p>
                <a:pPr marL="0" indent="0">
                  <a:buNone/>
                </a:pPr>
                <a:endParaRPr lang="en-US" sz="2800" b="1" dirty="0">
                  <a:latin typeface="Arial" panose="020B0604020202020204" pitchFamily="34" charset="0"/>
                  <a:cs typeface="Arial" panose="020B0604020202020204" pitchFamily="34" charset="0"/>
                </a:endParaRPr>
              </a:p>
              <a:p>
                <a:pPr marL="0" indent="0">
                  <a:buNone/>
                </a:pPr>
                <a:r>
                  <a:rPr lang="en-US" sz="2800" b="1" dirty="0" smtClean="0">
                    <a:latin typeface="Arial" panose="020B0604020202020204" pitchFamily="34" charset="0"/>
                    <a:cs typeface="Arial" panose="020B0604020202020204" pitchFamily="34" charset="0"/>
                  </a:rPr>
                  <a:t>1.4 To convert time in minutes and hours from given seconds and display results.</a:t>
                </a:r>
                <a:endParaRPr lang="en-US" sz="2800" b="1"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39969" y="1195755"/>
                <a:ext cx="9073662" cy="4970584"/>
              </a:xfrm>
              <a:blipFill rotWithShape="0">
                <a:blip r:embed="rId2"/>
                <a:stretch>
                  <a:fillRect l="-1341" t="-1099" r="-1677" b="-3663"/>
                </a:stretch>
              </a:blipFill>
            </p:spPr>
            <p:txBody>
              <a:bodyPr/>
              <a:lstStyle/>
              <a:p>
                <a:r>
                  <a:rPr lang="en-US">
                    <a:noFill/>
                  </a:rPr>
                  <a:t> </a:t>
                </a:r>
              </a:p>
            </p:txBody>
          </p:sp>
        </mc:Fallback>
      </mc:AlternateContent>
    </p:spTree>
    <p:extLst>
      <p:ext uri="{BB962C8B-B14F-4D97-AF65-F5344CB8AC3E}">
        <p14:creationId xmlns:p14="http://schemas.microsoft.com/office/powerpoint/2010/main" val="1156055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a:t>
            </a:r>
            <a:endParaRPr lang="en-US" dirty="0"/>
          </a:p>
        </p:txBody>
      </p:sp>
      <p:sp>
        <p:nvSpPr>
          <p:cNvPr id="3" name="Content Placeholder 2"/>
          <p:cNvSpPr>
            <a:spLocks noGrp="1"/>
          </p:cNvSpPr>
          <p:nvPr>
            <p:ph idx="1"/>
          </p:nvPr>
        </p:nvSpPr>
        <p:spPr>
          <a:xfrm>
            <a:off x="309093" y="1429555"/>
            <a:ext cx="8964909" cy="4611807"/>
          </a:xfrm>
        </p:spPr>
        <p:txBody>
          <a:bodyPr>
            <a:normAutofit/>
          </a:bodyPr>
          <a:lstStyle/>
          <a:p>
            <a:r>
              <a:rPr lang="en-US" sz="2800" dirty="0" smtClean="0"/>
              <a:t>Introduction to java</a:t>
            </a:r>
          </a:p>
          <a:p>
            <a:r>
              <a:rPr lang="en-US" sz="2800" dirty="0" smtClean="0"/>
              <a:t>Java features</a:t>
            </a:r>
          </a:p>
          <a:p>
            <a:r>
              <a:rPr lang="en-US" sz="2800" dirty="0" smtClean="0"/>
              <a:t>Java Terminologies</a:t>
            </a:r>
          </a:p>
          <a:p>
            <a:r>
              <a:rPr lang="en-US" sz="2800" dirty="0" smtClean="0"/>
              <a:t>Java Principles</a:t>
            </a:r>
          </a:p>
          <a:p>
            <a:r>
              <a:rPr lang="en-US" sz="2800" dirty="0" smtClean="0"/>
              <a:t>Algorithm</a:t>
            </a:r>
          </a:p>
          <a:p>
            <a:r>
              <a:rPr lang="en-US" sz="2800" dirty="0" smtClean="0"/>
              <a:t>Download JDK and Eclipse</a:t>
            </a:r>
          </a:p>
          <a:p>
            <a:r>
              <a:rPr lang="en-US" sz="2800" dirty="0" smtClean="0"/>
              <a:t>First java program using eclipse.</a:t>
            </a:r>
          </a:p>
          <a:p>
            <a:endParaRPr lang="en-US" sz="2800" dirty="0" smtClean="0"/>
          </a:p>
          <a:p>
            <a:endParaRPr lang="en-US" sz="2800" dirty="0"/>
          </a:p>
        </p:txBody>
      </p:sp>
    </p:spTree>
    <p:extLst>
      <p:ext uri="{BB962C8B-B14F-4D97-AF65-F5344CB8AC3E}">
        <p14:creationId xmlns:p14="http://schemas.microsoft.com/office/powerpoint/2010/main" val="17464413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REQUIREMENTS FOR DEVELOPING JAVA PROGRAMS </a:t>
            </a:r>
            <a:endParaRPr lang="en-US" sz="2800" dirty="0"/>
          </a:p>
        </p:txBody>
      </p:sp>
      <p:sp>
        <p:nvSpPr>
          <p:cNvPr id="3" name="Content Placeholder 2"/>
          <p:cNvSpPr>
            <a:spLocks noGrp="1"/>
          </p:cNvSpPr>
          <p:nvPr>
            <p:ph idx="1"/>
          </p:nvPr>
        </p:nvSpPr>
        <p:spPr>
          <a:xfrm>
            <a:off x="349685" y="1894214"/>
            <a:ext cx="9182622" cy="4287076"/>
          </a:xfrm>
        </p:spPr>
        <p:txBody>
          <a:bodyPr>
            <a:normAutofit/>
          </a:bodyPr>
          <a:lstStyle/>
          <a:p>
            <a:pPr algn="just"/>
            <a:r>
              <a:rPr lang="en-US" sz="3200" b="1" dirty="0"/>
              <a:t>Java Development Kit (</a:t>
            </a:r>
            <a:r>
              <a:rPr lang="en-US" sz="3200" b="1" dirty="0">
                <a:solidFill>
                  <a:srgbClr val="0070C0"/>
                </a:solidFill>
              </a:rPr>
              <a:t>JDK</a:t>
            </a:r>
            <a:r>
              <a:rPr lang="en-US" sz="3200" b="1" dirty="0"/>
              <a:t>): </a:t>
            </a:r>
            <a:r>
              <a:rPr lang="en-US" sz="3200" dirty="0"/>
              <a:t>Installing java development kit consists of supporting libraries, java compiler and Java Virtual Machine (JVM) Interpreter. </a:t>
            </a:r>
          </a:p>
          <a:p>
            <a:pPr marL="0" indent="0" algn="just">
              <a:buNone/>
            </a:pPr>
            <a:endParaRPr lang="en-US" sz="3200" dirty="0"/>
          </a:p>
          <a:p>
            <a:pPr algn="just"/>
            <a:r>
              <a:rPr lang="en-US" sz="3200" b="1" dirty="0"/>
              <a:t>Program Editor : </a:t>
            </a:r>
            <a:r>
              <a:rPr lang="en-US" sz="3200" i="1" dirty="0"/>
              <a:t>Notepad</a:t>
            </a:r>
            <a:r>
              <a:rPr lang="en-US" sz="3200" dirty="0"/>
              <a:t>, edit plus, Notepad++ and IDE (</a:t>
            </a:r>
            <a:r>
              <a:rPr lang="en-US" sz="3200" b="1" dirty="0">
                <a:solidFill>
                  <a:srgbClr val="0070C0"/>
                </a:solidFill>
              </a:rPr>
              <a:t>Eclipse</a:t>
            </a:r>
            <a:r>
              <a:rPr lang="en-US" sz="3200" dirty="0"/>
              <a:t>, Net </a:t>
            </a:r>
            <a:r>
              <a:rPr lang="en-US" sz="3200" dirty="0" smtClean="0"/>
              <a:t>beans, </a:t>
            </a:r>
            <a:r>
              <a:rPr lang="en-US" sz="3200" dirty="0" err="1" smtClean="0"/>
              <a:t>JCreator</a:t>
            </a:r>
            <a:r>
              <a:rPr lang="en-US" sz="3200" dirty="0" smtClean="0"/>
              <a:t>, </a:t>
            </a:r>
            <a:r>
              <a:rPr lang="en-US" sz="3200" dirty="0" err="1" smtClean="0"/>
              <a:t>etc</a:t>
            </a:r>
            <a:r>
              <a:rPr lang="en-US" sz="3200" dirty="0" smtClean="0"/>
              <a:t>)</a:t>
            </a:r>
            <a:endParaRPr lang="en-US" sz="3200" dirty="0"/>
          </a:p>
          <a:p>
            <a:pPr marL="0" indent="0" algn="just">
              <a:buNone/>
            </a:pPr>
            <a:endParaRPr lang="en-US" sz="3200" dirty="0"/>
          </a:p>
        </p:txBody>
      </p:sp>
    </p:spTree>
    <p:extLst>
      <p:ext uri="{BB962C8B-B14F-4D97-AF65-F5344CB8AC3E}">
        <p14:creationId xmlns:p14="http://schemas.microsoft.com/office/powerpoint/2010/main" val="42398268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1800" b="1" dirty="0"/>
              <a:t>DOWNLOAD AND INSTALLATION OF JDK AND ECLIPSE </a:t>
            </a:r>
            <a:r>
              <a:rPr lang="en-US" sz="1800" b="1" dirty="0" smtClean="0"/>
              <a:t>SOFTWARE PACKAGE</a:t>
            </a:r>
            <a:r>
              <a:rPr lang="en-US" sz="1800" dirty="0"/>
              <a:t/>
            </a:r>
            <a:br>
              <a:rPr lang="en-US" sz="1800" dirty="0"/>
            </a:br>
            <a:endParaRPr lang="en-US" sz="1800" dirty="0"/>
          </a:p>
        </p:txBody>
      </p:sp>
      <p:sp>
        <p:nvSpPr>
          <p:cNvPr id="3" name="Content Placeholder 2"/>
          <p:cNvSpPr>
            <a:spLocks noGrp="1"/>
          </p:cNvSpPr>
          <p:nvPr>
            <p:ph idx="1"/>
          </p:nvPr>
        </p:nvSpPr>
        <p:spPr>
          <a:xfrm>
            <a:off x="504340" y="1270000"/>
            <a:ext cx="8952811" cy="4128718"/>
          </a:xfrm>
        </p:spPr>
        <p:txBody>
          <a:bodyPr vert="horz" lIns="91440" tIns="45720" rIns="91440" bIns="45720" rtlCol="0" anchor="t">
            <a:noAutofit/>
          </a:bodyPr>
          <a:lstStyle/>
          <a:p>
            <a:r>
              <a:rPr lang="en-US" sz="2400" b="1" dirty="0"/>
              <a:t>Download JDK</a:t>
            </a:r>
          </a:p>
          <a:p>
            <a:pPr marL="0" indent="0">
              <a:buNone/>
            </a:pPr>
            <a:r>
              <a:rPr lang="en-US" sz="2400" dirty="0"/>
              <a:t>Click on below link to download latest JDK version for various Operating system (32 bit and 64 bit versions) , preferable JDK 8 or over.</a:t>
            </a:r>
            <a:endParaRPr lang="en-US" sz="2400" dirty="0">
              <a:cs typeface="Calibri"/>
            </a:endParaRPr>
          </a:p>
          <a:p>
            <a:pPr marL="0" indent="0">
              <a:buNone/>
            </a:pPr>
            <a:r>
              <a:rPr lang="en-US" sz="2000" dirty="0">
                <a:hlinkClick r:id="rId2"/>
              </a:rPr>
              <a:t>https://www.oracle.com/java/technologies/javase-downloads.html</a:t>
            </a:r>
            <a:endParaRPr lang="en-US" sz="2000" dirty="0"/>
          </a:p>
          <a:p>
            <a:pPr marL="0" indent="0">
              <a:buNone/>
            </a:pPr>
            <a:r>
              <a:rPr lang="en-US" sz="2400" b="1" dirty="0" smtClean="0">
                <a:cs typeface="Calibri" panose="020F0502020204030204"/>
              </a:rPr>
              <a:t>Or</a:t>
            </a:r>
          </a:p>
          <a:p>
            <a:pPr marL="0" indent="0">
              <a:buNone/>
            </a:pPr>
            <a:r>
              <a:rPr lang="en-US" sz="2400" b="1" dirty="0" smtClean="0">
                <a:cs typeface="Calibri" panose="020F0502020204030204"/>
              </a:rPr>
              <a:t>JDK 8 (64 bit)- for windows</a:t>
            </a:r>
          </a:p>
          <a:p>
            <a:pPr marL="0" indent="0">
              <a:buNone/>
            </a:pPr>
            <a:r>
              <a:rPr lang="en-US" sz="2000" u="sng" dirty="0">
                <a:hlinkClick r:id="rId3"/>
              </a:rPr>
              <a:t>https://www.filehorse.com/download-java-development-kit-64/35913</a:t>
            </a:r>
            <a:r>
              <a:rPr lang="en-US" sz="2000" u="sng" dirty="0" smtClean="0">
                <a:hlinkClick r:id="rId3"/>
              </a:rPr>
              <a:t>/</a:t>
            </a:r>
            <a:endParaRPr lang="en-US" sz="2000" u="sng" dirty="0" smtClean="0"/>
          </a:p>
          <a:p>
            <a:pPr marL="0" indent="0">
              <a:buNone/>
            </a:pPr>
            <a:endParaRPr lang="en-US" sz="2000" b="1" u="sng" dirty="0">
              <a:cs typeface="Calibri" panose="020F0502020204030204"/>
            </a:endParaRPr>
          </a:p>
          <a:p>
            <a:pPr marL="0" indent="0">
              <a:buNone/>
            </a:pPr>
            <a:r>
              <a:rPr lang="en-US" sz="2000" b="1" dirty="0" smtClean="0">
                <a:cs typeface="Calibri" panose="020F0502020204030204"/>
              </a:rPr>
              <a:t>JDK 8 (32 bit) for windows</a:t>
            </a:r>
          </a:p>
          <a:p>
            <a:pPr marL="0" indent="0">
              <a:buNone/>
            </a:pPr>
            <a:r>
              <a:rPr lang="en-US" sz="2000" u="sng" dirty="0">
                <a:hlinkClick r:id="rId4"/>
              </a:rPr>
              <a:t>https://www.filehorse.com/download-java-development-kit-32/</a:t>
            </a:r>
            <a:endParaRPr lang="en-US" sz="2000" dirty="0"/>
          </a:p>
          <a:p>
            <a:pPr marL="0" indent="0">
              <a:buNone/>
            </a:pPr>
            <a:endParaRPr lang="en-US" sz="2000" b="1" dirty="0">
              <a:cs typeface="Calibri" panose="020F0502020204030204"/>
            </a:endParaRPr>
          </a:p>
        </p:txBody>
      </p:sp>
    </p:spTree>
    <p:extLst>
      <p:ext uri="{BB962C8B-B14F-4D97-AF65-F5344CB8AC3E}">
        <p14:creationId xmlns:p14="http://schemas.microsoft.com/office/powerpoint/2010/main" val="18556637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cs typeface="Calibri Light"/>
              </a:rPr>
              <a:t>1. Download and Install </a:t>
            </a:r>
            <a:r>
              <a:rPr lang="en-US" b="1" dirty="0">
                <a:ea typeface="+mj-lt"/>
                <a:cs typeface="+mj-lt"/>
              </a:rPr>
              <a:t>Eclipse  IDE</a:t>
            </a:r>
            <a:endParaRPr lang="en-US" b="1" dirty="0">
              <a:cs typeface="Calibri Light"/>
            </a:endParaRPr>
          </a:p>
          <a:p>
            <a:endParaRPr lang="en-US" dirty="0">
              <a:cs typeface="Calibri Light"/>
            </a:endParaRPr>
          </a:p>
        </p:txBody>
      </p:sp>
      <p:sp>
        <p:nvSpPr>
          <p:cNvPr id="3" name="Content Placeholder 2"/>
          <p:cNvSpPr>
            <a:spLocks noGrp="1"/>
          </p:cNvSpPr>
          <p:nvPr>
            <p:ph idx="1"/>
          </p:nvPr>
        </p:nvSpPr>
        <p:spPr>
          <a:xfrm>
            <a:off x="476918" y="1559339"/>
            <a:ext cx="8596668" cy="3880773"/>
          </a:xfrm>
        </p:spPr>
        <p:txBody>
          <a:bodyPr vert="horz" lIns="91440" tIns="45720" rIns="91440" bIns="45720" rtlCol="0" anchor="t">
            <a:normAutofit/>
          </a:bodyPr>
          <a:lstStyle/>
          <a:p>
            <a:pPr marL="0" indent="0">
              <a:buNone/>
            </a:pPr>
            <a:r>
              <a:rPr lang="en-US" sz="2400" dirty="0" smtClean="0"/>
              <a:t>Click </a:t>
            </a:r>
            <a:r>
              <a:rPr lang="en-US" sz="2400" dirty="0"/>
              <a:t>on below link to download </a:t>
            </a:r>
            <a:r>
              <a:rPr lang="en-US" sz="2400" dirty="0" smtClean="0"/>
              <a:t>latest </a:t>
            </a:r>
            <a:r>
              <a:rPr lang="en-US" sz="2400" dirty="0"/>
              <a:t>version of eclipse package </a:t>
            </a:r>
            <a:r>
              <a:rPr lang="en-US" sz="2400" dirty="0" smtClean="0"/>
              <a:t>compatible </a:t>
            </a:r>
            <a:r>
              <a:rPr lang="en-US" sz="2400" dirty="0" smtClean="0"/>
              <a:t>for your OS.</a:t>
            </a:r>
            <a:endParaRPr lang="en-US" sz="2400" dirty="0"/>
          </a:p>
          <a:p>
            <a:pPr marL="0" indent="0">
              <a:buNone/>
            </a:pPr>
            <a:r>
              <a:rPr lang="en-US" sz="2400" dirty="0">
                <a:hlinkClick r:id="rId2"/>
              </a:rPr>
              <a:t>https://www.eclipse.org/downloads/packages</a:t>
            </a:r>
            <a:r>
              <a:rPr lang="en-US" sz="2400" dirty="0" smtClean="0">
                <a:hlinkClick r:id="rId2"/>
              </a:rPr>
              <a:t>/</a:t>
            </a:r>
            <a:endParaRPr lang="en-US" sz="2400" dirty="0" smtClean="0"/>
          </a:p>
          <a:p>
            <a:pPr marL="0" indent="0">
              <a:buNone/>
            </a:pPr>
            <a:endParaRPr lang="en-US" sz="2400" dirty="0"/>
          </a:p>
        </p:txBody>
      </p:sp>
      <p:pic>
        <p:nvPicPr>
          <p:cNvPr id="5" name="Picture 4"/>
          <p:cNvPicPr>
            <a:picLocks noChangeAspect="1"/>
          </p:cNvPicPr>
          <p:nvPr/>
        </p:nvPicPr>
        <p:blipFill>
          <a:blip r:embed="rId3"/>
          <a:stretch>
            <a:fillRect/>
          </a:stretch>
        </p:blipFill>
        <p:spPr>
          <a:xfrm>
            <a:off x="476918" y="3133910"/>
            <a:ext cx="8439150" cy="2152650"/>
          </a:xfrm>
          <a:prstGeom prst="rect">
            <a:avLst/>
          </a:prstGeom>
        </p:spPr>
      </p:pic>
    </p:spTree>
    <p:extLst>
      <p:ext uri="{BB962C8B-B14F-4D97-AF65-F5344CB8AC3E}">
        <p14:creationId xmlns:p14="http://schemas.microsoft.com/office/powerpoint/2010/main" val="194122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633" y="1444679"/>
            <a:ext cx="8596668" cy="3880773"/>
          </a:xfrm>
        </p:spPr>
        <p:txBody>
          <a:bodyPr vert="horz" lIns="91440" tIns="45720" rIns="91440" bIns="45720" rtlCol="0" anchor="t">
            <a:normAutofit/>
          </a:bodyPr>
          <a:lstStyle/>
          <a:p>
            <a:r>
              <a:rPr lang="en-US" sz="2400" dirty="0"/>
              <a:t>You will see the package name like this: eclipse-jee-neon-R-win32-x86_64.zip</a:t>
            </a:r>
          </a:p>
          <a:p>
            <a:r>
              <a:rPr lang="en-US" sz="2400" dirty="0"/>
              <a:t>Extract this ZIP file into a directory on your computer. You will see a directory called eclipse containing Eclipse’s installed files:</a:t>
            </a:r>
          </a:p>
        </p:txBody>
      </p:sp>
      <p:pic>
        <p:nvPicPr>
          <p:cNvPr id="5" name="Picture 5" descr="A screenshot of a cell phone&#10;&#10;Description automatically generated">
            <a:extLst>
              <a:ext uri="{FF2B5EF4-FFF2-40B4-BE49-F238E27FC236}">
                <a16:creationId xmlns:a16="http://schemas.microsoft.com/office/drawing/2014/main" id="{5BAA246E-5878-4055-A1A4-68663D86ACEE}"/>
              </a:ext>
            </a:extLst>
          </p:cNvPr>
          <p:cNvPicPr>
            <a:picLocks noChangeAspect="1"/>
          </p:cNvPicPr>
          <p:nvPr/>
        </p:nvPicPr>
        <p:blipFill>
          <a:blip r:embed="rId2"/>
          <a:stretch>
            <a:fillRect/>
          </a:stretch>
        </p:blipFill>
        <p:spPr>
          <a:xfrm>
            <a:off x="2256124" y="3596299"/>
            <a:ext cx="6123038" cy="2923996"/>
          </a:xfrm>
          <a:prstGeom prst="rect">
            <a:avLst/>
          </a:prstGeom>
        </p:spPr>
      </p:pic>
      <p:sp>
        <p:nvSpPr>
          <p:cNvPr id="7" name="Title 1"/>
          <p:cNvSpPr txBox="1">
            <a:spLocks/>
          </p:cNvSpPr>
          <p:nvPr/>
        </p:nvSpPr>
        <p:spPr>
          <a:xfrm>
            <a:off x="892364" y="396405"/>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cs typeface="Calibri Light"/>
              </a:rPr>
              <a:t>1. Download and Install </a:t>
            </a:r>
            <a:r>
              <a:rPr lang="en-US" sz="2800" b="1" dirty="0" smtClean="0">
                <a:ea typeface="+mj-lt"/>
                <a:cs typeface="+mj-lt"/>
              </a:rPr>
              <a:t>Eclipse  IDE (Cont..)</a:t>
            </a:r>
            <a:endParaRPr lang="en-US" sz="2800" b="1" dirty="0" smtClean="0">
              <a:cs typeface="Calibri Light"/>
            </a:endParaRPr>
          </a:p>
          <a:p>
            <a:endParaRPr lang="en-US" sz="2800" dirty="0">
              <a:cs typeface="Calibri Light"/>
            </a:endParaRPr>
          </a:p>
        </p:txBody>
      </p:sp>
    </p:spTree>
    <p:extLst>
      <p:ext uri="{BB962C8B-B14F-4D97-AF65-F5344CB8AC3E}">
        <p14:creationId xmlns:p14="http://schemas.microsoft.com/office/powerpoint/2010/main" val="23691625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468" y="1352811"/>
            <a:ext cx="9048534" cy="4688551"/>
          </a:xfrm>
        </p:spPr>
        <p:txBody>
          <a:bodyPr vert="horz" lIns="91440" tIns="45720" rIns="91440" bIns="45720" rtlCol="0" anchor="t">
            <a:normAutofit/>
          </a:bodyPr>
          <a:lstStyle/>
          <a:p>
            <a:r>
              <a:rPr lang="en-US" sz="2400" dirty="0"/>
              <a:t>Eclipse Neon requires Java 8 or newer so make sure you have JDK 8 already installed on your computer. </a:t>
            </a:r>
          </a:p>
          <a:p>
            <a:r>
              <a:rPr lang="en-US" sz="2400" dirty="0"/>
              <a:t>Click eclipse.exe file (Windows) to start the IDE. You will see the splash screen of Eclipse Neon:</a:t>
            </a:r>
          </a:p>
        </p:txBody>
      </p:sp>
      <p:pic>
        <p:nvPicPr>
          <p:cNvPr id="4" name="Picture 4" descr="A picture containing device, light, food&#10;&#10;Description automatically generated">
            <a:extLst>
              <a:ext uri="{FF2B5EF4-FFF2-40B4-BE49-F238E27FC236}">
                <a16:creationId xmlns:a16="http://schemas.microsoft.com/office/drawing/2014/main" id="{681B5658-F4E3-4435-99C2-C717A7DB925D}"/>
              </a:ext>
            </a:extLst>
          </p:cNvPr>
          <p:cNvPicPr>
            <a:picLocks noChangeAspect="1"/>
          </p:cNvPicPr>
          <p:nvPr/>
        </p:nvPicPr>
        <p:blipFill>
          <a:blip r:embed="rId2"/>
          <a:stretch>
            <a:fillRect/>
          </a:stretch>
        </p:blipFill>
        <p:spPr>
          <a:xfrm>
            <a:off x="3127322" y="3184285"/>
            <a:ext cx="4367840" cy="2958553"/>
          </a:xfrm>
          <a:prstGeom prst="rect">
            <a:avLst/>
          </a:prstGeom>
        </p:spPr>
      </p:pic>
      <p:sp>
        <p:nvSpPr>
          <p:cNvPr id="5" name="Title 1"/>
          <p:cNvSpPr txBox="1">
            <a:spLocks/>
          </p:cNvSpPr>
          <p:nvPr/>
        </p:nvSpPr>
        <p:spPr>
          <a:xfrm>
            <a:off x="892364" y="396405"/>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cs typeface="Calibri Light"/>
              </a:rPr>
              <a:t>1. Download and Install </a:t>
            </a:r>
            <a:r>
              <a:rPr lang="en-US" sz="2800" b="1" dirty="0" smtClean="0">
                <a:ea typeface="+mj-lt"/>
                <a:cs typeface="+mj-lt"/>
              </a:rPr>
              <a:t>Eclipse  IDE (Cont..)</a:t>
            </a:r>
            <a:endParaRPr lang="en-US" sz="2800" b="1" dirty="0" smtClean="0">
              <a:cs typeface="Calibri Light"/>
            </a:endParaRPr>
          </a:p>
          <a:p>
            <a:endParaRPr lang="en-US" sz="2800" dirty="0">
              <a:cs typeface="Calibri Light"/>
            </a:endParaRPr>
          </a:p>
        </p:txBody>
      </p:sp>
    </p:spTree>
    <p:extLst>
      <p:ext uri="{BB962C8B-B14F-4D97-AF65-F5344CB8AC3E}">
        <p14:creationId xmlns:p14="http://schemas.microsoft.com/office/powerpoint/2010/main" val="39240977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Light"/>
              </a:rPr>
              <a:t>2. </a:t>
            </a:r>
            <a:r>
              <a:rPr lang="en-US" b="1" dirty="0"/>
              <a:t>Choose a Workspace Directory</a:t>
            </a:r>
            <a:endParaRPr lang="en-US" dirty="0">
              <a:cs typeface="Calibri Light"/>
            </a:endParaRPr>
          </a:p>
          <a:p>
            <a:endParaRPr lang="en-US" dirty="0">
              <a:cs typeface="Calibri Light"/>
            </a:endParaRPr>
          </a:p>
        </p:txBody>
      </p:sp>
      <p:sp>
        <p:nvSpPr>
          <p:cNvPr id="3" name="Content Placeholder 2"/>
          <p:cNvSpPr>
            <a:spLocks noGrp="1"/>
          </p:cNvSpPr>
          <p:nvPr>
            <p:ph idx="1"/>
          </p:nvPr>
        </p:nvSpPr>
        <p:spPr>
          <a:xfrm>
            <a:off x="715297" y="1383173"/>
            <a:ext cx="9017426" cy="4351338"/>
          </a:xfrm>
        </p:spPr>
        <p:txBody>
          <a:bodyPr vert="horz" lIns="91440" tIns="45720" rIns="91440" bIns="45720" rtlCol="0" anchor="t">
            <a:normAutofit/>
          </a:bodyPr>
          <a:lstStyle/>
          <a:p>
            <a:pPr algn="just"/>
            <a:r>
              <a:rPr lang="en-US" sz="3200" dirty="0">
                <a:ea typeface="+mn-lt"/>
                <a:cs typeface="+mn-lt"/>
              </a:rPr>
              <a:t>Eclipse organizes projects by workspaces. A workspace is a group of related projects and it is actually a directory on your computer. That’s why when you start Eclipse, it asks to choose a workspace location like this:</a:t>
            </a:r>
            <a:r>
              <a:rPr lang="en-US" dirty="0">
                <a:ea typeface="+mn-lt"/>
                <a:cs typeface="+mn-lt"/>
              </a:rPr>
              <a:t> </a:t>
            </a:r>
            <a:endParaRPr lang="en-US" dirty="0"/>
          </a:p>
          <a:p>
            <a:endParaRPr lang="en-US" dirty="0">
              <a:cs typeface="Calibri"/>
            </a:endParaRPr>
          </a:p>
          <a:p>
            <a:endParaRPr lang="en-US" dirty="0">
              <a:cs typeface="Calibri"/>
            </a:endParaRPr>
          </a:p>
          <a:p>
            <a:endParaRPr lang="en-US" dirty="0">
              <a:cs typeface="Calibri"/>
            </a:endParaRPr>
          </a:p>
          <a:p>
            <a:endParaRPr lang="en-US" dirty="0">
              <a:cs typeface="Calibri"/>
            </a:endParaRPr>
          </a:p>
          <a:p>
            <a:pPr marL="0" indent="0">
              <a:buNone/>
            </a:pPr>
            <a:endParaRPr lang="en-US" dirty="0">
              <a:cs typeface="Calibri"/>
            </a:endParaRPr>
          </a:p>
        </p:txBody>
      </p:sp>
      <p:pic>
        <p:nvPicPr>
          <p:cNvPr id="4" name="Picture 4" descr="A screenshot of a cell phone&#10;&#10;Description automatically generated">
            <a:extLst>
              <a:ext uri="{FF2B5EF4-FFF2-40B4-BE49-F238E27FC236}">
                <a16:creationId xmlns:a16="http://schemas.microsoft.com/office/drawing/2014/main" id="{BFC3A67C-27F1-447F-A54D-FD95A8728809}"/>
              </a:ext>
            </a:extLst>
          </p:cNvPr>
          <p:cNvPicPr>
            <a:picLocks noChangeAspect="1"/>
          </p:cNvPicPr>
          <p:nvPr/>
        </p:nvPicPr>
        <p:blipFill>
          <a:blip r:embed="rId2"/>
          <a:stretch>
            <a:fillRect/>
          </a:stretch>
        </p:blipFill>
        <p:spPr>
          <a:xfrm>
            <a:off x="2242159" y="3972200"/>
            <a:ext cx="6141119" cy="2737597"/>
          </a:xfrm>
          <a:prstGeom prst="rect">
            <a:avLst/>
          </a:prstGeom>
        </p:spPr>
      </p:pic>
    </p:spTree>
    <p:extLst>
      <p:ext uri="{BB962C8B-B14F-4D97-AF65-F5344CB8AC3E}">
        <p14:creationId xmlns:p14="http://schemas.microsoft.com/office/powerpoint/2010/main" val="22392874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ea typeface="+mj-lt"/>
                <a:cs typeface="+mj-lt"/>
              </a:rPr>
              <a:t>2. Choose a Workspace </a:t>
            </a:r>
            <a:r>
              <a:rPr lang="en-US" sz="3200" b="1" dirty="0" smtClean="0">
                <a:ea typeface="+mj-lt"/>
                <a:cs typeface="+mj-lt"/>
              </a:rPr>
              <a:t>Directory (Cont..)</a:t>
            </a:r>
            <a:endParaRPr lang="en-US" sz="3200" dirty="0">
              <a:ea typeface="+mj-lt"/>
              <a:cs typeface="+mj-lt"/>
            </a:endParaRPr>
          </a:p>
        </p:txBody>
      </p:sp>
      <p:sp>
        <p:nvSpPr>
          <p:cNvPr id="3" name="Content Placeholder 2"/>
          <p:cNvSpPr>
            <a:spLocks noGrp="1"/>
          </p:cNvSpPr>
          <p:nvPr>
            <p:ph idx="1"/>
          </p:nvPr>
        </p:nvSpPr>
        <p:spPr>
          <a:xfrm>
            <a:off x="560243" y="1270000"/>
            <a:ext cx="8830849" cy="4467067"/>
          </a:xfrm>
        </p:spPr>
        <p:txBody>
          <a:bodyPr vert="horz" lIns="91440" tIns="45720" rIns="91440" bIns="45720" rtlCol="0" anchor="t">
            <a:noAutofit/>
          </a:bodyPr>
          <a:lstStyle/>
          <a:p>
            <a:r>
              <a:rPr lang="en-US" sz="2000" dirty="0">
                <a:ea typeface="+mn-lt"/>
                <a:cs typeface="+mn-lt"/>
              </a:rPr>
              <a:t>Click OK. You should see the welcome screen:</a:t>
            </a:r>
          </a:p>
          <a:p>
            <a:endParaRPr lang="en-US" sz="2000" dirty="0">
              <a:ea typeface="+mn-lt"/>
              <a:cs typeface="+mn-lt"/>
            </a:endParaRPr>
          </a:p>
          <a:p>
            <a:endParaRPr lang="en-US" sz="2000" dirty="0">
              <a:ea typeface="+mn-lt"/>
              <a:cs typeface="+mn-lt"/>
            </a:endParaRPr>
          </a:p>
          <a:p>
            <a:endParaRPr lang="en-US" sz="2000" dirty="0">
              <a:ea typeface="+mn-lt"/>
              <a:cs typeface="+mn-lt"/>
            </a:endParaRPr>
          </a:p>
          <a:p>
            <a:endParaRPr lang="en-US" sz="2000" dirty="0">
              <a:ea typeface="+mn-lt"/>
              <a:cs typeface="+mn-lt"/>
            </a:endParaRPr>
          </a:p>
          <a:p>
            <a:endParaRPr lang="en-US" sz="2000" dirty="0">
              <a:ea typeface="+mn-lt"/>
              <a:cs typeface="+mn-lt"/>
            </a:endParaRPr>
          </a:p>
          <a:p>
            <a:endParaRPr lang="en-US" sz="2000" dirty="0">
              <a:ea typeface="+mn-lt"/>
              <a:cs typeface="+mn-lt"/>
            </a:endParaRPr>
          </a:p>
          <a:p>
            <a:endParaRPr lang="en-US" sz="2000" dirty="0">
              <a:ea typeface="+mn-lt"/>
              <a:cs typeface="+mn-lt"/>
            </a:endParaRPr>
          </a:p>
          <a:p>
            <a:endParaRPr lang="en-US" sz="2000" dirty="0">
              <a:ea typeface="+mn-lt"/>
              <a:cs typeface="+mn-lt"/>
            </a:endParaRPr>
          </a:p>
          <a:p>
            <a:endParaRPr lang="en-US" sz="2000" dirty="0">
              <a:ea typeface="+mn-lt"/>
              <a:cs typeface="+mn-lt"/>
            </a:endParaRPr>
          </a:p>
          <a:p>
            <a:r>
              <a:rPr lang="en-US" sz="2000" dirty="0">
                <a:ea typeface="+mn-lt"/>
                <a:cs typeface="+mn-lt"/>
              </a:rPr>
              <a:t>Now, we are ready to create a Java project.</a:t>
            </a:r>
          </a:p>
        </p:txBody>
      </p:sp>
      <p:pic>
        <p:nvPicPr>
          <p:cNvPr id="4" name="Picture 4" descr="A screenshot of a cell phone&#10;&#10;Description automatically generated">
            <a:extLst>
              <a:ext uri="{FF2B5EF4-FFF2-40B4-BE49-F238E27FC236}">
                <a16:creationId xmlns:a16="http://schemas.microsoft.com/office/drawing/2014/main" id="{141E6BA4-DF10-4F08-9C79-2DE0FC33E8FB}"/>
              </a:ext>
            </a:extLst>
          </p:cNvPr>
          <p:cNvPicPr>
            <a:picLocks noChangeAspect="1"/>
          </p:cNvPicPr>
          <p:nvPr/>
        </p:nvPicPr>
        <p:blipFill>
          <a:blip r:embed="rId2"/>
          <a:stretch>
            <a:fillRect/>
          </a:stretch>
        </p:blipFill>
        <p:spPr>
          <a:xfrm>
            <a:off x="1606025" y="1631234"/>
            <a:ext cx="6037006" cy="3942994"/>
          </a:xfrm>
          <a:prstGeom prst="rect">
            <a:avLst/>
          </a:prstGeom>
        </p:spPr>
      </p:pic>
    </p:spTree>
    <p:extLst>
      <p:ext uri="{BB962C8B-B14F-4D97-AF65-F5344CB8AC3E}">
        <p14:creationId xmlns:p14="http://schemas.microsoft.com/office/powerpoint/2010/main" val="37465591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 Change Perspective</a:t>
            </a:r>
            <a:endParaRPr lang="en-US" dirty="0"/>
          </a:p>
          <a:p>
            <a:endParaRPr lang="en-US" dirty="0">
              <a:cs typeface="Calibri Light"/>
            </a:endParaRPr>
          </a:p>
        </p:txBody>
      </p:sp>
      <p:sp>
        <p:nvSpPr>
          <p:cNvPr id="3" name="Content Placeholder 2"/>
          <p:cNvSpPr>
            <a:spLocks noGrp="1"/>
          </p:cNvSpPr>
          <p:nvPr>
            <p:ph idx="1"/>
          </p:nvPr>
        </p:nvSpPr>
        <p:spPr>
          <a:xfrm>
            <a:off x="756030" y="1270000"/>
            <a:ext cx="9543048" cy="4351338"/>
          </a:xfrm>
        </p:spPr>
        <p:txBody>
          <a:bodyPr vert="horz" lIns="91440" tIns="45720" rIns="91440" bIns="45720" rtlCol="0" anchor="t">
            <a:normAutofit/>
          </a:bodyPr>
          <a:lstStyle/>
          <a:p>
            <a:r>
              <a:rPr lang="en-US" sz="2400" dirty="0">
                <a:ea typeface="+mn-lt"/>
                <a:cs typeface="+mn-lt"/>
              </a:rPr>
              <a:t>To change perspective, go to </a:t>
            </a:r>
            <a:r>
              <a:rPr lang="en-US" sz="2400" b="1" dirty="0">
                <a:ea typeface="+mn-lt"/>
                <a:cs typeface="+mn-lt"/>
              </a:rPr>
              <a:t>Window &gt; Perspective &gt; Open Perspective &gt; Other…</a:t>
            </a:r>
            <a:r>
              <a:rPr lang="en-US" sz="2400" dirty="0">
                <a:ea typeface="+mn-lt"/>
                <a:cs typeface="+mn-lt"/>
              </a:rPr>
              <a:t> You will see a small dialog listing all available perspectives:</a:t>
            </a:r>
            <a:endParaRPr lang="en-US" sz="2400" dirty="0"/>
          </a:p>
        </p:txBody>
      </p:sp>
      <p:pic>
        <p:nvPicPr>
          <p:cNvPr id="4" name="Picture 4" descr="A screenshot of a cell phone&#10;&#10;Description automatically generated">
            <a:extLst>
              <a:ext uri="{FF2B5EF4-FFF2-40B4-BE49-F238E27FC236}">
                <a16:creationId xmlns:a16="http://schemas.microsoft.com/office/drawing/2014/main" id="{D8C72309-D006-442A-A843-D5E5E2238CCA}"/>
              </a:ext>
            </a:extLst>
          </p:cNvPr>
          <p:cNvPicPr>
            <a:picLocks noChangeAspect="1"/>
          </p:cNvPicPr>
          <p:nvPr/>
        </p:nvPicPr>
        <p:blipFill>
          <a:blip r:embed="rId2"/>
          <a:stretch>
            <a:fillRect/>
          </a:stretch>
        </p:blipFill>
        <p:spPr>
          <a:xfrm>
            <a:off x="4693234" y="2103082"/>
            <a:ext cx="3688240" cy="4540540"/>
          </a:xfrm>
          <a:prstGeom prst="rect">
            <a:avLst/>
          </a:prstGeom>
        </p:spPr>
      </p:pic>
    </p:spTree>
    <p:extLst>
      <p:ext uri="{BB962C8B-B14F-4D97-AF65-F5344CB8AC3E}">
        <p14:creationId xmlns:p14="http://schemas.microsoft.com/office/powerpoint/2010/main" val="16890127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3. Change </a:t>
            </a:r>
            <a:r>
              <a:rPr lang="en-US" b="1" dirty="0" smtClean="0"/>
              <a:t>Perspective (Cont..)</a:t>
            </a:r>
            <a:endParaRPr lang="en-US" dirty="0"/>
          </a:p>
          <a:p>
            <a:r>
              <a:rPr lang="en-US" dirty="0"/>
              <a:t/>
            </a:r>
            <a:br>
              <a:rPr lang="en-US" dirty="0"/>
            </a:br>
            <a:endParaRPr lang="en-US" dirty="0"/>
          </a:p>
        </p:txBody>
      </p:sp>
      <p:sp>
        <p:nvSpPr>
          <p:cNvPr id="3" name="Content Placeholder 2"/>
          <p:cNvSpPr>
            <a:spLocks noGrp="1"/>
          </p:cNvSpPr>
          <p:nvPr>
            <p:ph idx="1"/>
          </p:nvPr>
        </p:nvSpPr>
        <p:spPr>
          <a:xfrm>
            <a:off x="666135" y="1247980"/>
            <a:ext cx="9655312" cy="4351338"/>
          </a:xfrm>
        </p:spPr>
        <p:txBody>
          <a:bodyPr vert="horz" lIns="91440" tIns="45720" rIns="91440" bIns="45720" rtlCol="0" anchor="t">
            <a:normAutofit/>
          </a:bodyPr>
          <a:lstStyle/>
          <a:p>
            <a:r>
              <a:rPr lang="en-US" dirty="0">
                <a:ea typeface="+mn-lt"/>
                <a:cs typeface="+mn-lt"/>
              </a:rPr>
              <a:t>Here we choose </a:t>
            </a:r>
            <a:r>
              <a:rPr lang="en-US" i="1" dirty="0">
                <a:ea typeface="+mn-lt"/>
                <a:cs typeface="+mn-lt"/>
              </a:rPr>
              <a:t>Java</a:t>
            </a:r>
            <a:r>
              <a:rPr lang="en-US" dirty="0">
                <a:ea typeface="+mn-lt"/>
                <a:cs typeface="+mn-lt"/>
              </a:rPr>
              <a:t> perspective. Click </a:t>
            </a:r>
            <a:r>
              <a:rPr lang="en-US" b="1" dirty="0">
                <a:ea typeface="+mn-lt"/>
                <a:cs typeface="+mn-lt"/>
              </a:rPr>
              <a:t>OK</a:t>
            </a:r>
            <a:r>
              <a:rPr lang="en-US" dirty="0">
                <a:ea typeface="+mn-lt"/>
                <a:cs typeface="+mn-lt"/>
              </a:rPr>
              <a:t>. Here’s how the Java perspective would look like:</a:t>
            </a:r>
            <a:endParaRPr lang="en-US" dirty="0"/>
          </a:p>
        </p:txBody>
      </p:sp>
      <p:pic>
        <p:nvPicPr>
          <p:cNvPr id="4" name="Picture 4" descr="A screenshot of a social media post&#10;&#10;Description automatically generated">
            <a:extLst>
              <a:ext uri="{FF2B5EF4-FFF2-40B4-BE49-F238E27FC236}">
                <a16:creationId xmlns:a16="http://schemas.microsoft.com/office/drawing/2014/main" id="{F28713B2-9C42-49E9-BF8A-4BBACE252A00}"/>
              </a:ext>
            </a:extLst>
          </p:cNvPr>
          <p:cNvPicPr>
            <a:picLocks noChangeAspect="1"/>
          </p:cNvPicPr>
          <p:nvPr/>
        </p:nvPicPr>
        <p:blipFill>
          <a:blip r:embed="rId2"/>
          <a:stretch>
            <a:fillRect/>
          </a:stretch>
        </p:blipFill>
        <p:spPr>
          <a:xfrm>
            <a:off x="1946789" y="2153949"/>
            <a:ext cx="6319682" cy="4209295"/>
          </a:xfrm>
          <a:prstGeom prst="rect">
            <a:avLst/>
          </a:prstGeom>
        </p:spPr>
      </p:pic>
    </p:spTree>
    <p:extLst>
      <p:ext uri="{BB962C8B-B14F-4D97-AF65-F5344CB8AC3E}">
        <p14:creationId xmlns:p14="http://schemas.microsoft.com/office/powerpoint/2010/main" val="34270401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972" y="287628"/>
            <a:ext cx="8596668" cy="1320800"/>
          </a:xfrm>
        </p:spPr>
        <p:txBody>
          <a:bodyPr/>
          <a:lstStyle/>
          <a:p>
            <a:r>
              <a:rPr lang="en-US" b="1" dirty="0"/>
              <a:t>4. Create a Java Project</a:t>
            </a:r>
            <a:endParaRPr lang="en-US" dirty="0"/>
          </a:p>
          <a:p>
            <a:endParaRPr lang="en-US" dirty="0">
              <a:cs typeface="Calibri Light"/>
            </a:endParaRPr>
          </a:p>
        </p:txBody>
      </p:sp>
      <p:sp>
        <p:nvSpPr>
          <p:cNvPr id="3" name="Content Placeholder 2"/>
          <p:cNvSpPr>
            <a:spLocks noGrp="1"/>
          </p:cNvSpPr>
          <p:nvPr>
            <p:ph idx="1"/>
          </p:nvPr>
        </p:nvSpPr>
        <p:spPr>
          <a:xfrm>
            <a:off x="593972" y="948028"/>
            <a:ext cx="8403180" cy="4351338"/>
          </a:xfrm>
        </p:spPr>
        <p:txBody>
          <a:bodyPr vert="horz" lIns="91440" tIns="45720" rIns="91440" bIns="45720" rtlCol="0" anchor="t">
            <a:normAutofit/>
          </a:bodyPr>
          <a:lstStyle/>
          <a:p>
            <a:r>
              <a:rPr lang="en-US" dirty="0">
                <a:ea typeface="+mn-lt"/>
                <a:cs typeface="+mn-lt"/>
              </a:rPr>
              <a:t>To create a new Java project in Eclipse, go to </a:t>
            </a:r>
            <a:r>
              <a:rPr lang="en-US" b="1" dirty="0">
                <a:ea typeface="+mn-lt"/>
                <a:cs typeface="+mn-lt"/>
              </a:rPr>
              <a:t>File &gt; New &gt; Java Project</a:t>
            </a:r>
            <a:r>
              <a:rPr lang="en-US" dirty="0">
                <a:ea typeface="+mn-lt"/>
                <a:cs typeface="+mn-lt"/>
              </a:rPr>
              <a:t>. The </a:t>
            </a:r>
            <a:r>
              <a:rPr lang="en-US" i="1" dirty="0">
                <a:ea typeface="+mn-lt"/>
                <a:cs typeface="+mn-lt"/>
              </a:rPr>
              <a:t>New Java Project</a:t>
            </a:r>
            <a:r>
              <a:rPr lang="en-US" dirty="0">
                <a:ea typeface="+mn-lt"/>
                <a:cs typeface="+mn-lt"/>
              </a:rPr>
              <a:t> wizard dialog appears let you specify configurations for the project:</a:t>
            </a:r>
            <a:endParaRPr lang="en-US" dirty="0"/>
          </a:p>
        </p:txBody>
      </p:sp>
      <p:pic>
        <p:nvPicPr>
          <p:cNvPr id="5" name="Picture 5" descr="A screenshot of a cell phone&#10;&#10;Description automatically generated">
            <a:extLst>
              <a:ext uri="{FF2B5EF4-FFF2-40B4-BE49-F238E27FC236}">
                <a16:creationId xmlns:a16="http://schemas.microsoft.com/office/drawing/2014/main" id="{142650A2-889E-4096-80A3-785A44625628}"/>
              </a:ext>
            </a:extLst>
          </p:cNvPr>
          <p:cNvPicPr>
            <a:picLocks noChangeAspect="1"/>
          </p:cNvPicPr>
          <p:nvPr/>
        </p:nvPicPr>
        <p:blipFill>
          <a:blip r:embed="rId2"/>
          <a:stretch>
            <a:fillRect/>
          </a:stretch>
        </p:blipFill>
        <p:spPr>
          <a:xfrm>
            <a:off x="3750420" y="1734674"/>
            <a:ext cx="4279490" cy="5123326"/>
          </a:xfrm>
          <a:prstGeom prst="rect">
            <a:avLst/>
          </a:prstGeom>
        </p:spPr>
      </p:pic>
    </p:spTree>
    <p:extLst>
      <p:ext uri="{BB962C8B-B14F-4D97-AF65-F5344CB8AC3E}">
        <p14:creationId xmlns:p14="http://schemas.microsoft.com/office/powerpoint/2010/main" val="1786626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Java</a:t>
            </a:r>
          </a:p>
        </p:txBody>
      </p:sp>
      <p:sp>
        <p:nvSpPr>
          <p:cNvPr id="3" name="Content Placeholder 2"/>
          <p:cNvSpPr>
            <a:spLocks noGrp="1"/>
          </p:cNvSpPr>
          <p:nvPr>
            <p:ph idx="1"/>
          </p:nvPr>
        </p:nvSpPr>
        <p:spPr>
          <a:xfrm>
            <a:off x="288099" y="1478071"/>
            <a:ext cx="9619989" cy="4847573"/>
          </a:xfrm>
        </p:spPr>
        <p:txBody>
          <a:bodyPr>
            <a:noAutofit/>
          </a:bodyPr>
          <a:lstStyle/>
          <a:p>
            <a:pPr algn="just"/>
            <a:r>
              <a:rPr lang="en-US" sz="2800" dirty="0"/>
              <a:t>Java is a </a:t>
            </a:r>
            <a:r>
              <a:rPr lang="en-US" sz="2800" b="1" dirty="0"/>
              <a:t>high level programming language </a:t>
            </a:r>
            <a:r>
              <a:rPr lang="en-US" sz="2800" dirty="0"/>
              <a:t>was originally developed by </a:t>
            </a:r>
            <a:r>
              <a:rPr lang="en-US" sz="2800" b="1" dirty="0"/>
              <a:t>James Gosling </a:t>
            </a:r>
            <a:r>
              <a:rPr lang="en-US" sz="2800" dirty="0"/>
              <a:t>at Sun Microsystems (now acquired by </a:t>
            </a:r>
            <a:r>
              <a:rPr lang="en-US" sz="2800" b="1" dirty="0"/>
              <a:t>Oracle Corporation</a:t>
            </a:r>
            <a:r>
              <a:rPr lang="en-US" sz="2800" dirty="0"/>
              <a:t>) and released in 1995 as a core component of Sun Microsystems' </a:t>
            </a:r>
            <a:r>
              <a:rPr lang="en-US" sz="2800" b="1" dirty="0"/>
              <a:t>Java </a:t>
            </a:r>
            <a:r>
              <a:rPr lang="en-US" sz="2800" dirty="0"/>
              <a:t>platform. </a:t>
            </a:r>
          </a:p>
          <a:p>
            <a:pPr algn="just"/>
            <a:r>
              <a:rPr lang="en-US" sz="2800" dirty="0"/>
              <a:t>Java follows </a:t>
            </a:r>
            <a:r>
              <a:rPr lang="en-US" sz="2800" b="1" dirty="0"/>
              <a:t>Object-oriented programming </a:t>
            </a:r>
            <a:r>
              <a:rPr lang="en-US" sz="2800" dirty="0"/>
              <a:t>paradigm based on the concept of "objects", which may contain data, often known as attributes; and code, often known as methods. </a:t>
            </a:r>
          </a:p>
          <a:p>
            <a:pPr algn="just"/>
            <a:r>
              <a:rPr lang="en-US" sz="2800" dirty="0"/>
              <a:t>Everything in java is objects and it utilizes </a:t>
            </a:r>
            <a:r>
              <a:rPr lang="en-US" sz="2800" dirty="0">
                <a:solidFill>
                  <a:srgbClr val="FF0000"/>
                </a:solidFill>
              </a:rPr>
              <a:t>class</a:t>
            </a:r>
            <a:r>
              <a:rPr lang="en-US" sz="2800" dirty="0"/>
              <a:t> concept on which object is the most fundamental part. </a:t>
            </a:r>
          </a:p>
        </p:txBody>
      </p:sp>
    </p:spTree>
    <p:extLst>
      <p:ext uri="{BB962C8B-B14F-4D97-AF65-F5344CB8AC3E}">
        <p14:creationId xmlns:p14="http://schemas.microsoft.com/office/powerpoint/2010/main" val="41501564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4. Create a Java </a:t>
            </a:r>
            <a:r>
              <a:rPr lang="en-US" b="1" dirty="0" smtClean="0"/>
              <a:t>Project (Cont..)</a:t>
            </a:r>
            <a:endParaRPr lang="en-US" dirty="0"/>
          </a:p>
        </p:txBody>
      </p:sp>
      <p:sp>
        <p:nvSpPr>
          <p:cNvPr id="3" name="Content Placeholder 2"/>
          <p:cNvSpPr>
            <a:spLocks noGrp="1"/>
          </p:cNvSpPr>
          <p:nvPr>
            <p:ph idx="1"/>
          </p:nvPr>
        </p:nvSpPr>
        <p:spPr>
          <a:xfrm>
            <a:off x="564599" y="1270000"/>
            <a:ext cx="8596668" cy="3880773"/>
          </a:xfrm>
        </p:spPr>
        <p:txBody>
          <a:bodyPr vert="horz" lIns="91440" tIns="45720" rIns="91440" bIns="45720" rtlCol="0" anchor="t">
            <a:normAutofit/>
          </a:bodyPr>
          <a:lstStyle/>
          <a:p>
            <a:r>
              <a:rPr lang="en-US" dirty="0">
                <a:ea typeface="+mn-lt"/>
                <a:cs typeface="+mn-lt"/>
              </a:rPr>
              <a:t>Enter project name: </a:t>
            </a:r>
            <a:r>
              <a:rPr lang="en-US" i="1" dirty="0">
                <a:ea typeface="+mn-lt"/>
                <a:cs typeface="+mn-lt"/>
              </a:rPr>
              <a:t>MIT 163</a:t>
            </a:r>
            <a:r>
              <a:rPr lang="en-US" dirty="0">
                <a:ea typeface="+mn-lt"/>
                <a:cs typeface="+mn-lt"/>
              </a:rPr>
              <a:t>. Leave the rest as it is, and click </a:t>
            </a:r>
            <a:r>
              <a:rPr lang="en-US" b="1" dirty="0">
                <a:ea typeface="+mn-lt"/>
                <a:cs typeface="+mn-lt"/>
              </a:rPr>
              <a:t>Finish</a:t>
            </a:r>
            <a:r>
              <a:rPr lang="en-US" dirty="0">
                <a:ea typeface="+mn-lt"/>
                <a:cs typeface="+mn-lt"/>
              </a:rPr>
              <a:t>.</a:t>
            </a:r>
            <a:endParaRPr lang="en-US" dirty="0">
              <a:cs typeface="Calibri" panose="020F0502020204030204"/>
            </a:endParaRPr>
          </a:p>
          <a:p>
            <a:r>
              <a:rPr lang="en-US" dirty="0">
                <a:ea typeface="+mn-lt"/>
                <a:cs typeface="+mn-lt"/>
              </a:rPr>
              <a:t>You should see the MIT 163 is created in the Package Explorer view as following:</a:t>
            </a:r>
            <a:endParaRPr lang="en-US" dirty="0"/>
          </a:p>
        </p:txBody>
      </p:sp>
      <p:pic>
        <p:nvPicPr>
          <p:cNvPr id="4" name="Picture 4" descr="A screenshot of a cell phone&#10;&#10;Description automatically generated">
            <a:extLst>
              <a:ext uri="{FF2B5EF4-FFF2-40B4-BE49-F238E27FC236}">
                <a16:creationId xmlns:a16="http://schemas.microsoft.com/office/drawing/2014/main" id="{E8D7A10A-42B6-4FA3-A6EF-32BAE265C5B3}"/>
              </a:ext>
            </a:extLst>
          </p:cNvPr>
          <p:cNvPicPr>
            <a:picLocks noChangeAspect="1"/>
          </p:cNvPicPr>
          <p:nvPr/>
        </p:nvPicPr>
        <p:blipFill>
          <a:blip r:embed="rId2"/>
          <a:stretch>
            <a:fillRect/>
          </a:stretch>
        </p:blipFill>
        <p:spPr>
          <a:xfrm>
            <a:off x="3147582" y="2590800"/>
            <a:ext cx="4857135" cy="3453853"/>
          </a:xfrm>
          <a:prstGeom prst="rect">
            <a:avLst/>
          </a:prstGeom>
        </p:spPr>
      </p:pic>
    </p:spTree>
    <p:extLst>
      <p:ext uri="{BB962C8B-B14F-4D97-AF65-F5344CB8AC3E}">
        <p14:creationId xmlns:p14="http://schemas.microsoft.com/office/powerpoint/2010/main" val="28806565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1657" y="1647021"/>
            <a:ext cx="9431169" cy="4440628"/>
          </a:xfrm>
        </p:spPr>
        <p:txBody>
          <a:bodyPr vert="horz" lIns="91440" tIns="45720" rIns="91440" bIns="45720" rtlCol="0" anchor="t">
            <a:normAutofit/>
          </a:bodyPr>
          <a:lstStyle/>
          <a:p>
            <a:r>
              <a:rPr lang="en-US" dirty="0">
                <a:ea typeface="+mn-lt"/>
                <a:cs typeface="+mn-lt"/>
              </a:rPr>
              <a:t>It’s recommended to create a </a:t>
            </a:r>
            <a:r>
              <a:rPr lang="en-US" dirty="0">
                <a:solidFill>
                  <a:srgbClr val="FF0000"/>
                </a:solidFill>
                <a:ea typeface="+mn-lt"/>
                <a:cs typeface="+mn-lt"/>
              </a:rPr>
              <a:t>package</a:t>
            </a:r>
            <a:r>
              <a:rPr lang="en-US" dirty="0">
                <a:ea typeface="+mn-lt"/>
                <a:cs typeface="+mn-lt"/>
              </a:rPr>
              <a:t> for your project. </a:t>
            </a:r>
            <a:r>
              <a:rPr lang="en-US" dirty="0">
                <a:solidFill>
                  <a:srgbClr val="00B0F0"/>
                </a:solidFill>
                <a:ea typeface="+mn-lt"/>
                <a:cs typeface="+mn-lt"/>
              </a:rPr>
              <a:t>Right click</a:t>
            </a:r>
            <a:r>
              <a:rPr lang="en-US" dirty="0">
                <a:ea typeface="+mn-lt"/>
                <a:cs typeface="+mn-lt"/>
              </a:rPr>
              <a:t> on the project, and select </a:t>
            </a:r>
            <a:r>
              <a:rPr lang="en-US" b="1" dirty="0">
                <a:ea typeface="+mn-lt"/>
                <a:cs typeface="+mn-lt"/>
              </a:rPr>
              <a:t>New &gt; Package</a:t>
            </a:r>
            <a:r>
              <a:rPr lang="en-US" dirty="0">
                <a:ea typeface="+mn-lt"/>
                <a:cs typeface="+mn-lt"/>
              </a:rPr>
              <a:t> from the context menu:</a:t>
            </a:r>
            <a:endParaRPr lang="en-US" dirty="0"/>
          </a:p>
        </p:txBody>
      </p:sp>
      <p:pic>
        <p:nvPicPr>
          <p:cNvPr id="4" name="Picture 4" descr="A screenshot of a cell phone&#10;&#10;Description automatically generated">
            <a:extLst>
              <a:ext uri="{FF2B5EF4-FFF2-40B4-BE49-F238E27FC236}">
                <a16:creationId xmlns:a16="http://schemas.microsoft.com/office/drawing/2014/main" id="{0E5D9CE7-44D4-4BE7-9AE4-886D89265F08}"/>
              </a:ext>
            </a:extLst>
          </p:cNvPr>
          <p:cNvPicPr>
            <a:picLocks noChangeAspect="1"/>
          </p:cNvPicPr>
          <p:nvPr/>
        </p:nvPicPr>
        <p:blipFill>
          <a:blip r:embed="rId2"/>
          <a:stretch>
            <a:fillRect/>
          </a:stretch>
        </p:blipFill>
        <p:spPr>
          <a:xfrm>
            <a:off x="1197077" y="2892207"/>
            <a:ext cx="8396748" cy="2769650"/>
          </a:xfrm>
          <a:prstGeom prst="rect">
            <a:avLst/>
          </a:prstGeom>
        </p:spPr>
      </p:pic>
      <p:sp>
        <p:nvSpPr>
          <p:cNvPr id="6" name="Title 1"/>
          <p:cNvSpPr txBox="1">
            <a:spLocks/>
          </p:cNvSpPr>
          <p:nvPr/>
        </p:nvSpPr>
        <p:spPr>
          <a:xfrm>
            <a:off x="829734" y="7620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smtClean="0"/>
              <a:t>4. Create a Java Project (Cont..)</a:t>
            </a:r>
            <a:endParaRPr lang="en-US" dirty="0"/>
          </a:p>
        </p:txBody>
      </p:sp>
    </p:spTree>
    <p:extLst>
      <p:ext uri="{BB962C8B-B14F-4D97-AF65-F5344CB8AC3E}">
        <p14:creationId xmlns:p14="http://schemas.microsoft.com/office/powerpoint/2010/main" val="41364280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9652" y="1270000"/>
            <a:ext cx="7239115" cy="3880773"/>
          </a:xfrm>
        </p:spPr>
        <p:txBody>
          <a:bodyPr vert="horz" lIns="91440" tIns="45720" rIns="91440" bIns="45720" rtlCol="0" anchor="t">
            <a:normAutofit/>
          </a:bodyPr>
          <a:lstStyle/>
          <a:p>
            <a:r>
              <a:rPr lang="en-US" dirty="0">
                <a:ea typeface="+mn-lt"/>
                <a:cs typeface="+mn-lt"/>
              </a:rPr>
              <a:t>In the </a:t>
            </a:r>
            <a:r>
              <a:rPr lang="en-US" i="1" dirty="0">
                <a:ea typeface="+mn-lt"/>
                <a:cs typeface="+mn-lt"/>
              </a:rPr>
              <a:t>New Java Package</a:t>
            </a:r>
            <a:r>
              <a:rPr lang="en-US" dirty="0">
                <a:ea typeface="+mn-lt"/>
                <a:cs typeface="+mn-lt"/>
              </a:rPr>
              <a:t> dialog, enter the name your package. Here I enter </a:t>
            </a:r>
            <a:r>
              <a:rPr lang="en-US" b="1" dirty="0" err="1">
                <a:ea typeface="+mn-lt"/>
                <a:cs typeface="+mn-lt"/>
              </a:rPr>
              <a:t>MyPrograms</a:t>
            </a:r>
            <a:endParaRPr lang="en-US" b="1" dirty="0" err="1"/>
          </a:p>
        </p:txBody>
      </p:sp>
      <p:pic>
        <p:nvPicPr>
          <p:cNvPr id="4" name="Picture 4" descr="A screenshot of a cell phone&#10;&#10;Description automatically generated">
            <a:extLst>
              <a:ext uri="{FF2B5EF4-FFF2-40B4-BE49-F238E27FC236}">
                <a16:creationId xmlns:a16="http://schemas.microsoft.com/office/drawing/2014/main" id="{0D0E71FB-E107-46DE-AF64-01F9641E03C7}"/>
              </a:ext>
            </a:extLst>
          </p:cNvPr>
          <p:cNvPicPr>
            <a:picLocks noChangeAspect="1"/>
          </p:cNvPicPr>
          <p:nvPr/>
        </p:nvPicPr>
        <p:blipFill>
          <a:blip r:embed="rId2"/>
          <a:stretch>
            <a:fillRect/>
          </a:stretch>
        </p:blipFill>
        <p:spPr>
          <a:xfrm>
            <a:off x="4008642" y="1693921"/>
            <a:ext cx="5353042" cy="5164079"/>
          </a:xfrm>
          <a:prstGeom prst="rect">
            <a:avLst/>
          </a:prstGeom>
        </p:spPr>
      </p:pic>
      <p:sp>
        <p:nvSpPr>
          <p:cNvPr id="6" name="Title 1"/>
          <p:cNvSpPr>
            <a:spLocks noGrp="1"/>
          </p:cNvSpPr>
          <p:nvPr>
            <p:ph type="title"/>
          </p:nvPr>
        </p:nvSpPr>
        <p:spPr>
          <a:xfrm>
            <a:off x="677334" y="609600"/>
            <a:ext cx="8596668" cy="1320800"/>
          </a:xfrm>
        </p:spPr>
        <p:txBody>
          <a:bodyPr/>
          <a:lstStyle/>
          <a:p>
            <a:r>
              <a:rPr lang="en-US" b="1" dirty="0"/>
              <a:t>4. Create a Java </a:t>
            </a:r>
            <a:r>
              <a:rPr lang="en-US" b="1" dirty="0" smtClean="0"/>
              <a:t>Project (Cont..)</a:t>
            </a:r>
            <a:endParaRPr lang="en-US" dirty="0"/>
          </a:p>
        </p:txBody>
      </p:sp>
    </p:spTree>
    <p:extLst>
      <p:ext uri="{BB962C8B-B14F-4D97-AF65-F5344CB8AC3E}">
        <p14:creationId xmlns:p14="http://schemas.microsoft.com/office/powerpoint/2010/main" val="35063750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EF0916-0E29-4609-A939-85B6D060B430}"/>
              </a:ext>
            </a:extLst>
          </p:cNvPr>
          <p:cNvSpPr>
            <a:spLocks noGrp="1"/>
          </p:cNvSpPr>
          <p:nvPr>
            <p:ph idx="1"/>
          </p:nvPr>
        </p:nvSpPr>
        <p:spPr>
          <a:xfrm>
            <a:off x="515155" y="1493949"/>
            <a:ext cx="8758847" cy="4547413"/>
          </a:xfrm>
        </p:spPr>
        <p:txBody>
          <a:bodyPr vert="horz" lIns="91440" tIns="45720" rIns="91440" bIns="45720" rtlCol="0" anchor="t">
            <a:normAutofit/>
          </a:bodyPr>
          <a:lstStyle/>
          <a:p>
            <a:r>
              <a:rPr lang="en-US" dirty="0">
                <a:ea typeface="+mn-lt"/>
                <a:cs typeface="+mn-lt"/>
              </a:rPr>
              <a:t>Click </a:t>
            </a:r>
            <a:r>
              <a:rPr lang="en-US" b="1" dirty="0">
                <a:ea typeface="+mn-lt"/>
                <a:cs typeface="+mn-lt"/>
              </a:rPr>
              <a:t>Finish</a:t>
            </a:r>
            <a:r>
              <a:rPr lang="en-US" dirty="0">
                <a:ea typeface="+mn-lt"/>
                <a:cs typeface="+mn-lt"/>
              </a:rPr>
              <a:t>. You should see the newly created package appears:</a:t>
            </a: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ea typeface="+mn-lt"/>
              <a:cs typeface="+mn-lt"/>
            </a:endParaRPr>
          </a:p>
          <a:p>
            <a:endParaRPr lang="en-US" dirty="0">
              <a:ea typeface="+mn-lt"/>
              <a:cs typeface="+mn-lt"/>
            </a:endParaRPr>
          </a:p>
          <a:p>
            <a:endParaRPr lang="en-US" dirty="0" smtClean="0">
              <a:ea typeface="+mn-lt"/>
              <a:cs typeface="+mn-lt"/>
            </a:endParaRPr>
          </a:p>
          <a:p>
            <a:endParaRPr lang="en-US" dirty="0">
              <a:ea typeface="+mn-lt"/>
              <a:cs typeface="+mn-lt"/>
            </a:endParaRPr>
          </a:p>
          <a:p>
            <a:endParaRPr lang="en-US" dirty="0" smtClean="0">
              <a:ea typeface="+mn-lt"/>
              <a:cs typeface="+mn-lt"/>
            </a:endParaRPr>
          </a:p>
          <a:p>
            <a:r>
              <a:rPr lang="en-US" dirty="0" smtClean="0">
                <a:ea typeface="+mn-lt"/>
                <a:cs typeface="+mn-lt"/>
              </a:rPr>
              <a:t>Now</a:t>
            </a:r>
            <a:r>
              <a:rPr lang="en-US" dirty="0">
                <a:ea typeface="+mn-lt"/>
                <a:cs typeface="+mn-lt"/>
              </a:rPr>
              <a:t>, it’s time to create a Java class for your hello world application.</a:t>
            </a:r>
            <a:endParaRPr lang="en-US" dirty="0">
              <a:cs typeface="Calibri" panose="020F0502020204030204"/>
            </a:endParaRPr>
          </a:p>
        </p:txBody>
      </p:sp>
      <p:pic>
        <p:nvPicPr>
          <p:cNvPr id="4" name="Picture 4" descr="A screenshot of a cell phone&#10;&#10;Description automatically generated">
            <a:extLst>
              <a:ext uri="{FF2B5EF4-FFF2-40B4-BE49-F238E27FC236}">
                <a16:creationId xmlns:a16="http://schemas.microsoft.com/office/drawing/2014/main" id="{A47D5000-37F2-432A-9853-5FADC1937217}"/>
              </a:ext>
            </a:extLst>
          </p:cNvPr>
          <p:cNvPicPr>
            <a:picLocks noChangeAspect="1"/>
          </p:cNvPicPr>
          <p:nvPr/>
        </p:nvPicPr>
        <p:blipFill>
          <a:blip r:embed="rId2"/>
          <a:stretch>
            <a:fillRect/>
          </a:stretch>
        </p:blipFill>
        <p:spPr>
          <a:xfrm>
            <a:off x="3295780" y="2309087"/>
            <a:ext cx="4107425" cy="2534655"/>
          </a:xfrm>
          <a:prstGeom prst="rect">
            <a:avLst/>
          </a:prstGeom>
        </p:spPr>
      </p:pic>
      <p:sp>
        <p:nvSpPr>
          <p:cNvPr id="6" name="Title 1"/>
          <p:cNvSpPr>
            <a:spLocks noGrp="1"/>
          </p:cNvSpPr>
          <p:nvPr>
            <p:ph type="title"/>
          </p:nvPr>
        </p:nvSpPr>
        <p:spPr>
          <a:xfrm>
            <a:off x="677334" y="609600"/>
            <a:ext cx="8596668" cy="1320800"/>
          </a:xfrm>
        </p:spPr>
        <p:txBody>
          <a:bodyPr/>
          <a:lstStyle/>
          <a:p>
            <a:r>
              <a:rPr lang="en-US" b="1" dirty="0"/>
              <a:t>4. Create a Java </a:t>
            </a:r>
            <a:r>
              <a:rPr lang="en-US" b="1" dirty="0" smtClean="0"/>
              <a:t>Project (Cont..)</a:t>
            </a:r>
            <a:endParaRPr lang="en-US" dirty="0"/>
          </a:p>
        </p:txBody>
      </p:sp>
    </p:spTree>
    <p:extLst>
      <p:ext uri="{BB962C8B-B14F-4D97-AF65-F5344CB8AC3E}">
        <p14:creationId xmlns:p14="http://schemas.microsoft.com/office/powerpoint/2010/main" val="2798760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086F7-C345-4FD7-82B9-61DF5648111A}"/>
              </a:ext>
            </a:extLst>
          </p:cNvPr>
          <p:cNvSpPr>
            <a:spLocks noGrp="1"/>
          </p:cNvSpPr>
          <p:nvPr>
            <p:ph type="title"/>
          </p:nvPr>
        </p:nvSpPr>
        <p:spPr/>
        <p:txBody>
          <a:bodyPr/>
          <a:lstStyle/>
          <a:p>
            <a:r>
              <a:rPr lang="en-US" dirty="0" smtClean="0"/>
              <a:t>5. </a:t>
            </a:r>
            <a:r>
              <a:rPr lang="en-US" b="1" dirty="0"/>
              <a:t>Write Your First Java </a:t>
            </a:r>
            <a:r>
              <a:rPr lang="en-US" b="1" dirty="0" smtClean="0"/>
              <a:t>Program</a:t>
            </a:r>
            <a:endParaRPr lang="en-US" dirty="0"/>
          </a:p>
        </p:txBody>
      </p:sp>
      <p:sp>
        <p:nvSpPr>
          <p:cNvPr id="3" name="Content Placeholder 2">
            <a:extLst>
              <a:ext uri="{FF2B5EF4-FFF2-40B4-BE49-F238E27FC236}">
                <a16:creationId xmlns:a16="http://schemas.microsoft.com/office/drawing/2014/main" id="{836DFE01-2319-456F-8B87-6B24F8E92515}"/>
              </a:ext>
            </a:extLst>
          </p:cNvPr>
          <p:cNvSpPr>
            <a:spLocks noGrp="1"/>
          </p:cNvSpPr>
          <p:nvPr>
            <p:ph idx="1"/>
          </p:nvPr>
        </p:nvSpPr>
        <p:spPr>
          <a:xfrm>
            <a:off x="501969" y="1534287"/>
            <a:ext cx="9218228" cy="4641045"/>
          </a:xfrm>
        </p:spPr>
        <p:txBody>
          <a:bodyPr/>
          <a:lstStyle/>
          <a:p>
            <a:r>
              <a:rPr lang="en-US" dirty="0"/>
              <a:t>To create a new Java class under a specified package, </a:t>
            </a:r>
            <a:r>
              <a:rPr lang="en-US" dirty="0">
                <a:solidFill>
                  <a:srgbClr val="FF0000"/>
                </a:solidFill>
              </a:rPr>
              <a:t>right click</a:t>
            </a:r>
            <a:r>
              <a:rPr lang="en-US" dirty="0"/>
              <a:t> on the package and select </a:t>
            </a:r>
            <a:r>
              <a:rPr lang="en-US" b="1" dirty="0">
                <a:solidFill>
                  <a:srgbClr val="FF0000"/>
                </a:solidFill>
              </a:rPr>
              <a:t>New &gt; Class</a:t>
            </a:r>
            <a:r>
              <a:rPr lang="en-US" dirty="0"/>
              <a:t> from the context menu:</a:t>
            </a:r>
          </a:p>
        </p:txBody>
      </p:sp>
      <p:pic>
        <p:nvPicPr>
          <p:cNvPr id="4" name="Picture 3"/>
          <p:cNvPicPr>
            <a:picLocks noChangeAspect="1"/>
          </p:cNvPicPr>
          <p:nvPr/>
        </p:nvPicPr>
        <p:blipFill rotWithShape="1">
          <a:blip r:embed="rId2"/>
          <a:srcRect t="8091" r="42774" b="73598"/>
          <a:stretch/>
        </p:blipFill>
        <p:spPr>
          <a:xfrm>
            <a:off x="2931091" y="3036518"/>
            <a:ext cx="6976997" cy="1786003"/>
          </a:xfrm>
          <a:prstGeom prst="rect">
            <a:avLst/>
          </a:prstGeom>
        </p:spPr>
      </p:pic>
    </p:spTree>
    <p:extLst>
      <p:ext uri="{BB962C8B-B14F-4D97-AF65-F5344CB8AC3E}">
        <p14:creationId xmlns:p14="http://schemas.microsoft.com/office/powerpoint/2010/main" val="30461799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086F7-C345-4FD7-82B9-61DF5648111A}"/>
              </a:ext>
            </a:extLst>
          </p:cNvPr>
          <p:cNvSpPr>
            <a:spLocks noGrp="1"/>
          </p:cNvSpPr>
          <p:nvPr>
            <p:ph type="title"/>
          </p:nvPr>
        </p:nvSpPr>
        <p:spPr/>
        <p:txBody>
          <a:bodyPr/>
          <a:lstStyle/>
          <a:p>
            <a:r>
              <a:rPr lang="en-US" dirty="0" smtClean="0"/>
              <a:t>5. </a:t>
            </a:r>
            <a:r>
              <a:rPr lang="en-US" b="1" dirty="0"/>
              <a:t>Write Your First Java </a:t>
            </a:r>
            <a:r>
              <a:rPr lang="en-US" b="1" dirty="0" smtClean="0"/>
              <a:t>Program</a:t>
            </a:r>
            <a:endParaRPr lang="en-US" dirty="0"/>
          </a:p>
        </p:txBody>
      </p:sp>
      <p:sp>
        <p:nvSpPr>
          <p:cNvPr id="3" name="Content Placeholder 2">
            <a:extLst>
              <a:ext uri="{FF2B5EF4-FFF2-40B4-BE49-F238E27FC236}">
                <a16:creationId xmlns:a16="http://schemas.microsoft.com/office/drawing/2014/main" id="{836DFE01-2319-456F-8B87-6B24F8E92515}"/>
              </a:ext>
            </a:extLst>
          </p:cNvPr>
          <p:cNvSpPr>
            <a:spLocks noGrp="1"/>
          </p:cNvSpPr>
          <p:nvPr>
            <p:ph idx="1"/>
          </p:nvPr>
        </p:nvSpPr>
        <p:spPr>
          <a:xfrm>
            <a:off x="838200" y="1274480"/>
            <a:ext cx="10515600" cy="4351338"/>
          </a:xfrm>
        </p:spPr>
        <p:txBody>
          <a:bodyPr>
            <a:normAutofit/>
          </a:bodyPr>
          <a:lstStyle/>
          <a:p>
            <a:r>
              <a:rPr lang="en-US" sz="2400" dirty="0"/>
              <a:t>The </a:t>
            </a:r>
            <a:r>
              <a:rPr lang="en-US" sz="2400" b="1" dirty="0"/>
              <a:t>New Java Class</a:t>
            </a:r>
            <a:r>
              <a:rPr lang="en-US" sz="2400" dirty="0"/>
              <a:t> dialog appears, type the name of class as </a:t>
            </a:r>
            <a:r>
              <a:rPr lang="en-US" sz="2400" b="1" dirty="0" err="1" smtClean="0">
                <a:solidFill>
                  <a:srgbClr val="FF0000"/>
                </a:solidFill>
              </a:rPr>
              <a:t>MyMessage</a:t>
            </a:r>
            <a:r>
              <a:rPr lang="en-US" sz="2400" dirty="0"/>
              <a:t> and choose the option to generate the main() method:</a:t>
            </a:r>
          </a:p>
        </p:txBody>
      </p:sp>
      <p:pic>
        <p:nvPicPr>
          <p:cNvPr id="5" name="Picture 4"/>
          <p:cNvPicPr>
            <a:picLocks noChangeAspect="1"/>
          </p:cNvPicPr>
          <p:nvPr/>
        </p:nvPicPr>
        <p:blipFill>
          <a:blip r:embed="rId2"/>
          <a:stretch>
            <a:fillRect/>
          </a:stretch>
        </p:blipFill>
        <p:spPr>
          <a:xfrm>
            <a:off x="3562350" y="1966586"/>
            <a:ext cx="5067300" cy="5127190"/>
          </a:xfrm>
          <a:prstGeom prst="rect">
            <a:avLst/>
          </a:prstGeom>
        </p:spPr>
      </p:pic>
    </p:spTree>
    <p:extLst>
      <p:ext uri="{BB962C8B-B14F-4D97-AF65-F5344CB8AC3E}">
        <p14:creationId xmlns:p14="http://schemas.microsoft.com/office/powerpoint/2010/main" val="15316183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086F7-C345-4FD7-82B9-61DF5648111A}"/>
              </a:ext>
            </a:extLst>
          </p:cNvPr>
          <p:cNvSpPr>
            <a:spLocks noGrp="1"/>
          </p:cNvSpPr>
          <p:nvPr>
            <p:ph type="title"/>
          </p:nvPr>
        </p:nvSpPr>
        <p:spPr/>
        <p:txBody>
          <a:bodyPr>
            <a:normAutofit/>
          </a:bodyPr>
          <a:lstStyle/>
          <a:p>
            <a:r>
              <a:rPr lang="en-US" sz="3200" dirty="0" smtClean="0"/>
              <a:t>5. </a:t>
            </a:r>
            <a:r>
              <a:rPr lang="en-US" sz="3200" b="1" dirty="0"/>
              <a:t>Write Your First Java </a:t>
            </a:r>
            <a:r>
              <a:rPr lang="en-US" sz="3200" b="1" dirty="0" smtClean="0"/>
              <a:t>Program (Cont.)</a:t>
            </a:r>
            <a:endParaRPr lang="en-US" sz="3200" dirty="0"/>
          </a:p>
        </p:txBody>
      </p:sp>
      <p:sp>
        <p:nvSpPr>
          <p:cNvPr id="3" name="Content Placeholder 2">
            <a:extLst>
              <a:ext uri="{FF2B5EF4-FFF2-40B4-BE49-F238E27FC236}">
                <a16:creationId xmlns:a16="http://schemas.microsoft.com/office/drawing/2014/main" id="{836DFE01-2319-456F-8B87-6B24F8E92515}"/>
              </a:ext>
            </a:extLst>
          </p:cNvPr>
          <p:cNvSpPr>
            <a:spLocks noGrp="1"/>
          </p:cNvSpPr>
          <p:nvPr>
            <p:ph idx="1"/>
          </p:nvPr>
        </p:nvSpPr>
        <p:spPr/>
        <p:txBody>
          <a:bodyPr/>
          <a:lstStyle/>
          <a:p>
            <a:r>
              <a:rPr lang="en-US" dirty="0"/>
              <a:t>And click </a:t>
            </a:r>
            <a:r>
              <a:rPr lang="en-US" b="1" dirty="0"/>
              <a:t>Finish</a:t>
            </a:r>
            <a:r>
              <a:rPr lang="en-US" dirty="0"/>
              <a:t>. The </a:t>
            </a:r>
            <a:r>
              <a:rPr lang="en-US" dirty="0" err="1" smtClean="0">
                <a:solidFill>
                  <a:srgbClr val="FF0000"/>
                </a:solidFill>
              </a:rPr>
              <a:t>MyMessage</a:t>
            </a:r>
            <a:r>
              <a:rPr lang="en-US" dirty="0"/>
              <a:t> class is generated like this:</a:t>
            </a:r>
          </a:p>
        </p:txBody>
      </p:sp>
      <p:pic>
        <p:nvPicPr>
          <p:cNvPr id="5" name="Picture 4"/>
          <p:cNvPicPr>
            <a:picLocks noChangeAspect="1"/>
          </p:cNvPicPr>
          <p:nvPr/>
        </p:nvPicPr>
        <p:blipFill rotWithShape="1">
          <a:blip r:embed="rId2"/>
          <a:srcRect t="4110"/>
          <a:stretch/>
        </p:blipFill>
        <p:spPr>
          <a:xfrm>
            <a:off x="1364815" y="2868459"/>
            <a:ext cx="6781800" cy="2192055"/>
          </a:xfrm>
          <a:prstGeom prst="rect">
            <a:avLst/>
          </a:prstGeom>
        </p:spPr>
      </p:pic>
    </p:spTree>
    <p:extLst>
      <p:ext uri="{BB962C8B-B14F-4D97-AF65-F5344CB8AC3E}">
        <p14:creationId xmlns:p14="http://schemas.microsoft.com/office/powerpoint/2010/main" val="25925064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6DFE01-2319-456F-8B87-6B24F8E92515}"/>
              </a:ext>
            </a:extLst>
          </p:cNvPr>
          <p:cNvSpPr>
            <a:spLocks noGrp="1"/>
          </p:cNvSpPr>
          <p:nvPr>
            <p:ph idx="1"/>
          </p:nvPr>
        </p:nvSpPr>
        <p:spPr/>
        <p:txBody>
          <a:bodyPr>
            <a:normAutofit/>
          </a:bodyPr>
          <a:lstStyle/>
          <a:p>
            <a:r>
              <a:rPr lang="en-US" dirty="0"/>
              <a:t>Now, type </a:t>
            </a:r>
            <a:r>
              <a:rPr lang="en-US" dirty="0" smtClean="0"/>
              <a:t>some code in </a:t>
            </a:r>
            <a:r>
              <a:rPr lang="en-US" dirty="0"/>
              <a:t>the main() method to </a:t>
            </a:r>
            <a:r>
              <a:rPr lang="en-US" dirty="0">
                <a:solidFill>
                  <a:srgbClr val="00B050"/>
                </a:solidFill>
              </a:rPr>
              <a:t>print the message </a:t>
            </a:r>
            <a:r>
              <a:rPr lang="en-US" dirty="0" smtClean="0"/>
              <a:t>“</a:t>
            </a:r>
            <a:r>
              <a:rPr lang="en-US" i="1" dirty="0" smtClean="0"/>
              <a:t>Welcome to MIT Department</a:t>
            </a:r>
            <a:r>
              <a:rPr lang="en-US" dirty="0" smtClean="0"/>
              <a:t>” </a:t>
            </a:r>
            <a:r>
              <a:rPr lang="en-US" dirty="0"/>
              <a:t>to the console</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r>
              <a:rPr lang="en-US" dirty="0"/>
              <a:t>That’s it. We have created a Java hello world program using Eclipse IDE.</a:t>
            </a:r>
          </a:p>
        </p:txBody>
      </p:sp>
      <p:pic>
        <p:nvPicPr>
          <p:cNvPr id="5" name="Picture 4"/>
          <p:cNvPicPr>
            <a:picLocks noChangeAspect="1"/>
          </p:cNvPicPr>
          <p:nvPr/>
        </p:nvPicPr>
        <p:blipFill>
          <a:blip r:embed="rId2"/>
          <a:stretch>
            <a:fillRect/>
          </a:stretch>
        </p:blipFill>
        <p:spPr>
          <a:xfrm>
            <a:off x="1299445" y="2986550"/>
            <a:ext cx="7639050" cy="2228850"/>
          </a:xfrm>
          <a:prstGeom prst="rect">
            <a:avLst/>
          </a:prstGeom>
        </p:spPr>
      </p:pic>
      <p:sp>
        <p:nvSpPr>
          <p:cNvPr id="7" name="Title 1">
            <a:extLst>
              <a:ext uri="{FF2B5EF4-FFF2-40B4-BE49-F238E27FC236}">
                <a16:creationId xmlns:a16="http://schemas.microsoft.com/office/drawing/2014/main" id="{F66086F7-C345-4FD7-82B9-61DF5648111A}"/>
              </a:ext>
            </a:extLst>
          </p:cNvPr>
          <p:cNvSpPr>
            <a:spLocks noGrp="1"/>
          </p:cNvSpPr>
          <p:nvPr>
            <p:ph type="title"/>
          </p:nvPr>
        </p:nvSpPr>
        <p:spPr>
          <a:xfrm>
            <a:off x="677334" y="609600"/>
            <a:ext cx="8596668" cy="1320800"/>
          </a:xfrm>
        </p:spPr>
        <p:txBody>
          <a:bodyPr>
            <a:normAutofit/>
          </a:bodyPr>
          <a:lstStyle/>
          <a:p>
            <a:r>
              <a:rPr lang="en-US" sz="3200" dirty="0" smtClean="0"/>
              <a:t>5. </a:t>
            </a:r>
            <a:r>
              <a:rPr lang="en-US" sz="3200" b="1" dirty="0"/>
              <a:t>Write Your First Java </a:t>
            </a:r>
            <a:r>
              <a:rPr lang="en-US" sz="3200" b="1" dirty="0" smtClean="0"/>
              <a:t>Program (Cont.)</a:t>
            </a:r>
            <a:endParaRPr lang="en-US" sz="3200" dirty="0"/>
          </a:p>
        </p:txBody>
      </p:sp>
    </p:spTree>
    <p:extLst>
      <p:ext uri="{BB962C8B-B14F-4D97-AF65-F5344CB8AC3E}">
        <p14:creationId xmlns:p14="http://schemas.microsoft.com/office/powerpoint/2010/main" val="6661190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6. Compile, Build and Run Your First Java Program</a:t>
            </a:r>
            <a:br>
              <a:rPr lang="en-US" b="1" dirty="0"/>
            </a:br>
            <a:endParaRPr lang="en-US" dirty="0"/>
          </a:p>
        </p:txBody>
      </p:sp>
      <p:sp>
        <p:nvSpPr>
          <p:cNvPr id="3" name="Content Placeholder 2"/>
          <p:cNvSpPr>
            <a:spLocks noGrp="1"/>
          </p:cNvSpPr>
          <p:nvPr>
            <p:ph idx="1"/>
          </p:nvPr>
        </p:nvSpPr>
        <p:spPr>
          <a:xfrm>
            <a:off x="501969" y="1758792"/>
            <a:ext cx="9130546" cy="4742216"/>
          </a:xfrm>
        </p:spPr>
        <p:txBody>
          <a:bodyPr>
            <a:normAutofit/>
          </a:bodyPr>
          <a:lstStyle/>
          <a:p>
            <a:r>
              <a:rPr lang="en-US" dirty="0"/>
              <a:t>By default, Eclipse compiles the code automatically as you type. And it will report compile errors in the </a:t>
            </a:r>
            <a:r>
              <a:rPr lang="en-US" i="1" dirty="0"/>
              <a:t>Problems</a:t>
            </a:r>
            <a:r>
              <a:rPr lang="en-US" dirty="0"/>
              <a:t> view at the bottom like this</a:t>
            </a:r>
            <a:r>
              <a:rPr lang="en-US" dirty="0" smtClean="0"/>
              <a:t>:</a:t>
            </a:r>
          </a:p>
          <a:p>
            <a:endParaRPr lang="en-US" dirty="0"/>
          </a:p>
          <a:p>
            <a:endParaRPr lang="en-US" dirty="0" smtClean="0"/>
          </a:p>
          <a:p>
            <a:endParaRPr lang="en-US" dirty="0" smtClean="0"/>
          </a:p>
          <a:p>
            <a:endParaRPr lang="en-US" dirty="0"/>
          </a:p>
          <a:p>
            <a:r>
              <a:rPr lang="en-US" dirty="0" smtClean="0"/>
              <a:t>If </a:t>
            </a:r>
            <a:r>
              <a:rPr lang="en-US" dirty="0"/>
              <a:t>you want to disable automatically build feature, click the menu </a:t>
            </a:r>
            <a:r>
              <a:rPr lang="en-US" b="1" dirty="0"/>
              <a:t>Project</a:t>
            </a:r>
            <a:r>
              <a:rPr lang="en-US" dirty="0"/>
              <a:t> and uncheck </a:t>
            </a:r>
            <a:r>
              <a:rPr lang="en-US" i="1" dirty="0"/>
              <a:t>Build Automatically</a:t>
            </a:r>
            <a:r>
              <a:rPr lang="en-US" dirty="0"/>
              <a:t>:</a:t>
            </a:r>
            <a:br>
              <a:rPr lang="en-US" dirty="0"/>
            </a:br>
            <a:r>
              <a:rPr lang="en-US" dirty="0">
                <a:solidFill>
                  <a:srgbClr val="C00000"/>
                </a:solidFill>
              </a:rPr>
              <a:t>However, it’s strongly recommended to keep the auto build mode for it helps you detect errors instantly</a:t>
            </a:r>
            <a:r>
              <a:rPr lang="en-US" dirty="0"/>
              <a:t>.</a:t>
            </a:r>
            <a:br>
              <a:rPr lang="en-US" dirty="0"/>
            </a:br>
            <a:endParaRPr lang="en-US" dirty="0"/>
          </a:p>
        </p:txBody>
      </p:sp>
      <p:pic>
        <p:nvPicPr>
          <p:cNvPr id="4" name="Picture 3"/>
          <p:cNvPicPr>
            <a:picLocks noChangeAspect="1"/>
          </p:cNvPicPr>
          <p:nvPr/>
        </p:nvPicPr>
        <p:blipFill>
          <a:blip r:embed="rId2"/>
          <a:stretch>
            <a:fillRect/>
          </a:stretch>
        </p:blipFill>
        <p:spPr>
          <a:xfrm>
            <a:off x="1452504" y="2369979"/>
            <a:ext cx="7229475" cy="1419225"/>
          </a:xfrm>
          <a:prstGeom prst="rect">
            <a:avLst/>
          </a:prstGeom>
        </p:spPr>
      </p:pic>
      <p:pic>
        <p:nvPicPr>
          <p:cNvPr id="6" name="Picture 5"/>
          <p:cNvPicPr>
            <a:picLocks noChangeAspect="1"/>
          </p:cNvPicPr>
          <p:nvPr/>
        </p:nvPicPr>
        <p:blipFill rotWithShape="1">
          <a:blip r:embed="rId3"/>
          <a:srcRect l="22089" t="1879" r="59726" b="76803"/>
          <a:stretch/>
        </p:blipFill>
        <p:spPr>
          <a:xfrm>
            <a:off x="9444657" y="3983277"/>
            <a:ext cx="2217107" cy="2079321"/>
          </a:xfrm>
          <a:prstGeom prst="rect">
            <a:avLst/>
          </a:prstGeom>
        </p:spPr>
      </p:pic>
    </p:spTree>
    <p:extLst>
      <p:ext uri="{BB962C8B-B14F-4D97-AF65-F5344CB8AC3E}">
        <p14:creationId xmlns:p14="http://schemas.microsoft.com/office/powerpoint/2010/main" val="28253192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022" y="1824532"/>
            <a:ext cx="9330962" cy="4538690"/>
          </a:xfrm>
        </p:spPr>
        <p:txBody>
          <a:bodyPr>
            <a:normAutofit/>
          </a:bodyPr>
          <a:lstStyle/>
          <a:p>
            <a:r>
              <a:rPr lang="en-US" dirty="0"/>
              <a:t>Now, let’s run the hello world application. Click menu </a:t>
            </a:r>
            <a:r>
              <a:rPr lang="en-US" b="1" dirty="0"/>
              <a:t>Run &gt; Run</a:t>
            </a:r>
            <a:r>
              <a:rPr lang="en-US" dirty="0"/>
              <a:t> (or press </a:t>
            </a:r>
            <a:r>
              <a:rPr lang="en-US" b="1" dirty="0"/>
              <a:t>Ctrl + F11</a:t>
            </a:r>
            <a:r>
              <a:rPr lang="en-US" dirty="0"/>
              <a:t>), Eclipse will execute the application and show the output in the </a:t>
            </a:r>
            <a:r>
              <a:rPr lang="en-US" i="1" dirty="0"/>
              <a:t>Console</a:t>
            </a:r>
            <a:r>
              <a:rPr lang="en-US" dirty="0"/>
              <a:t> view:</a:t>
            </a:r>
          </a:p>
          <a:p>
            <a:endParaRPr lang="en-US" dirty="0"/>
          </a:p>
          <a:p>
            <a:endParaRPr lang="en-US" dirty="0"/>
          </a:p>
          <a:p>
            <a:endParaRPr lang="en-US" dirty="0"/>
          </a:p>
          <a:p>
            <a:endParaRPr lang="en-US" dirty="0"/>
          </a:p>
          <a:p>
            <a:endParaRPr lang="en-US" dirty="0"/>
          </a:p>
          <a:p>
            <a:endParaRPr lang="en-US" dirty="0"/>
          </a:p>
          <a:p>
            <a:r>
              <a:rPr lang="en-US" dirty="0"/>
              <a:t>That’s it! The </a:t>
            </a:r>
            <a:r>
              <a:rPr lang="en-US" dirty="0" err="1">
                <a:solidFill>
                  <a:schemeClr val="accent1">
                    <a:lumMod val="75000"/>
                  </a:schemeClr>
                </a:solidFill>
              </a:rPr>
              <a:t>MyMessage</a:t>
            </a:r>
            <a:r>
              <a:rPr lang="en-US" dirty="0"/>
              <a:t> program has run and printed the output “Welcome to MIT department” and terminates.</a:t>
            </a:r>
          </a:p>
        </p:txBody>
      </p:sp>
      <p:pic>
        <p:nvPicPr>
          <p:cNvPr id="4" name="Picture 3"/>
          <p:cNvPicPr>
            <a:picLocks noChangeAspect="1"/>
          </p:cNvPicPr>
          <p:nvPr/>
        </p:nvPicPr>
        <p:blipFill>
          <a:blip r:embed="rId2"/>
          <a:stretch>
            <a:fillRect/>
          </a:stretch>
        </p:blipFill>
        <p:spPr>
          <a:xfrm>
            <a:off x="1389974" y="2832181"/>
            <a:ext cx="7744350" cy="1489298"/>
          </a:xfrm>
          <a:prstGeom prst="rect">
            <a:avLst/>
          </a:prstGeom>
        </p:spPr>
      </p:pic>
      <p:sp>
        <p:nvSpPr>
          <p:cNvPr id="2" name="Title 1"/>
          <p:cNvSpPr>
            <a:spLocks noGrp="1"/>
          </p:cNvSpPr>
          <p:nvPr>
            <p:ph type="title"/>
          </p:nvPr>
        </p:nvSpPr>
        <p:spPr/>
        <p:txBody>
          <a:bodyPr>
            <a:normAutofit fontScale="90000"/>
          </a:bodyPr>
          <a:lstStyle/>
          <a:p>
            <a:r>
              <a:rPr lang="en-US" b="1" dirty="0"/>
              <a:t>6. Compile, Build and Run Your First Java Program  (Cont.)</a:t>
            </a:r>
            <a:br>
              <a:rPr lang="en-US" b="1" dirty="0"/>
            </a:br>
            <a:endParaRPr lang="en-US" dirty="0"/>
          </a:p>
        </p:txBody>
      </p:sp>
    </p:spTree>
    <p:extLst>
      <p:ext uri="{BB962C8B-B14F-4D97-AF65-F5344CB8AC3E}">
        <p14:creationId xmlns:p14="http://schemas.microsoft.com/office/powerpoint/2010/main" val="1490279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Java Editions</a:t>
            </a:r>
          </a:p>
        </p:txBody>
      </p:sp>
      <p:sp>
        <p:nvSpPr>
          <p:cNvPr id="3" name="Content Placeholder 2"/>
          <p:cNvSpPr>
            <a:spLocks noGrp="1"/>
          </p:cNvSpPr>
          <p:nvPr>
            <p:ph idx="1"/>
          </p:nvPr>
        </p:nvSpPr>
        <p:spPr>
          <a:xfrm>
            <a:off x="350729" y="1453019"/>
            <a:ext cx="8923273" cy="4588343"/>
          </a:xfrm>
        </p:spPr>
        <p:txBody>
          <a:bodyPr>
            <a:noAutofit/>
          </a:bodyPr>
          <a:lstStyle/>
          <a:p>
            <a:r>
              <a:rPr lang="en-US" sz="2800" dirty="0"/>
              <a:t>Java is a full-fledged and powerful language that can be used in many ways. It comes in </a:t>
            </a:r>
            <a:r>
              <a:rPr lang="en-US" sz="2800" b="1" dirty="0"/>
              <a:t>three </a:t>
            </a:r>
            <a:r>
              <a:rPr lang="en-US" sz="2800" dirty="0"/>
              <a:t>editions: </a:t>
            </a:r>
          </a:p>
          <a:p>
            <a:r>
              <a:rPr lang="en-US" sz="2800" b="1" dirty="0"/>
              <a:t>Java Standard Edition (Java SE) </a:t>
            </a:r>
            <a:r>
              <a:rPr lang="en-US" sz="2800" dirty="0"/>
              <a:t>to develop client-side applications. The latest version of Java is </a:t>
            </a:r>
            <a:r>
              <a:rPr lang="en-US" sz="2800" b="1" dirty="0"/>
              <a:t>JAVA SE  </a:t>
            </a:r>
            <a:r>
              <a:rPr lang="en-US" sz="2800" b="1" dirty="0" smtClean="0"/>
              <a:t>15</a:t>
            </a:r>
            <a:r>
              <a:rPr lang="en-US" sz="2800" dirty="0" smtClean="0"/>
              <a:t>. </a:t>
            </a:r>
            <a:endParaRPr lang="en-US" sz="2800" dirty="0"/>
          </a:p>
          <a:p>
            <a:r>
              <a:rPr lang="en-US" sz="2800" b="1" dirty="0"/>
              <a:t>Java Enterprise Edition </a:t>
            </a:r>
            <a:r>
              <a:rPr lang="en-US" sz="2800" dirty="0"/>
              <a:t>(Java EE) to develop server-side applications. </a:t>
            </a:r>
          </a:p>
          <a:p>
            <a:r>
              <a:rPr lang="en-US" sz="2800" b="1" dirty="0"/>
              <a:t>Java Micro Edition </a:t>
            </a:r>
            <a:r>
              <a:rPr lang="en-US" sz="2800" dirty="0"/>
              <a:t>(Java ME) to develop applications for mobile devices. </a:t>
            </a:r>
          </a:p>
          <a:p>
            <a:endParaRPr lang="en-US" sz="2800" dirty="0"/>
          </a:p>
        </p:txBody>
      </p:sp>
    </p:spTree>
    <p:extLst>
      <p:ext uri="{BB962C8B-B14F-4D97-AF65-F5344CB8AC3E}">
        <p14:creationId xmlns:p14="http://schemas.microsoft.com/office/powerpoint/2010/main" val="9638117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132" y="371606"/>
            <a:ext cx="8596668" cy="1320800"/>
          </a:xfrm>
        </p:spPr>
        <p:txBody>
          <a:bodyPr>
            <a:normAutofit/>
          </a:bodyPr>
          <a:lstStyle/>
          <a:p>
            <a:r>
              <a:rPr lang="en-US" sz="2800" b="1" dirty="0"/>
              <a:t>UNDERSTANDING FIRST JAVA PROGRAM </a:t>
            </a:r>
            <a:endParaRPr lang="en-US" sz="2800" dirty="0"/>
          </a:p>
        </p:txBody>
      </p:sp>
      <p:sp>
        <p:nvSpPr>
          <p:cNvPr id="3" name="Content Placeholder 2"/>
          <p:cNvSpPr>
            <a:spLocks noGrp="1"/>
          </p:cNvSpPr>
          <p:nvPr>
            <p:ph idx="1"/>
          </p:nvPr>
        </p:nvSpPr>
        <p:spPr>
          <a:xfrm>
            <a:off x="350729" y="914400"/>
            <a:ext cx="8956110" cy="5323561"/>
          </a:xfrm>
        </p:spPr>
        <p:txBody>
          <a:bodyPr>
            <a:noAutofit/>
          </a:bodyPr>
          <a:lstStyle/>
          <a:p>
            <a:r>
              <a:rPr lang="en-US" sz="2400" dirty="0" smtClean="0"/>
              <a:t> </a:t>
            </a:r>
            <a:r>
              <a:rPr lang="en-US" sz="2400" b="1" dirty="0">
                <a:solidFill>
                  <a:srgbClr val="00B050"/>
                </a:solidFill>
              </a:rPr>
              <a:t>class</a:t>
            </a:r>
            <a:r>
              <a:rPr lang="en-US" sz="2400" b="1" dirty="0"/>
              <a:t> </a:t>
            </a:r>
            <a:r>
              <a:rPr lang="en-US" sz="2400" dirty="0"/>
              <a:t>keyword is used to declare a class in java. </a:t>
            </a:r>
          </a:p>
          <a:p>
            <a:r>
              <a:rPr lang="en-US" sz="2400" dirty="0" smtClean="0"/>
              <a:t> </a:t>
            </a:r>
            <a:r>
              <a:rPr lang="en-US" sz="2400" b="1" dirty="0">
                <a:solidFill>
                  <a:srgbClr val="00B050"/>
                </a:solidFill>
              </a:rPr>
              <a:t>public</a:t>
            </a:r>
            <a:r>
              <a:rPr lang="en-US" sz="2400" b="1" dirty="0"/>
              <a:t> </a:t>
            </a:r>
            <a:r>
              <a:rPr lang="en-US" sz="2400" dirty="0"/>
              <a:t>keyword is an </a:t>
            </a:r>
            <a:r>
              <a:rPr lang="en-US" sz="2400" dirty="0">
                <a:solidFill>
                  <a:srgbClr val="FF0000"/>
                </a:solidFill>
                <a:effectLst>
                  <a:outerShdw blurRad="38100" dist="38100" dir="2700000" algn="tl">
                    <a:srgbClr val="000000">
                      <a:alpha val="43137"/>
                    </a:srgbClr>
                  </a:outerShdw>
                </a:effectLst>
              </a:rPr>
              <a:t>access modifier </a:t>
            </a:r>
            <a:r>
              <a:rPr lang="en-US" sz="2400" dirty="0"/>
              <a:t>which represents visibility, it means it is visible to all. </a:t>
            </a:r>
          </a:p>
          <a:p>
            <a:r>
              <a:rPr lang="en-US" sz="2400" dirty="0" smtClean="0"/>
              <a:t> </a:t>
            </a:r>
            <a:r>
              <a:rPr lang="en-US" sz="2400" b="1" dirty="0">
                <a:solidFill>
                  <a:srgbClr val="00B050"/>
                </a:solidFill>
              </a:rPr>
              <a:t>static</a:t>
            </a:r>
            <a:r>
              <a:rPr lang="en-US" sz="2400" b="1" dirty="0"/>
              <a:t> </a:t>
            </a:r>
            <a:r>
              <a:rPr lang="en-US" sz="2400" dirty="0"/>
              <a:t>is a keyword, if we declare any method as static, it is known as static method. The core advantage of static method is that there is </a:t>
            </a:r>
            <a:r>
              <a:rPr lang="en-US" sz="2400" dirty="0">
                <a:solidFill>
                  <a:srgbClr val="FF0000"/>
                </a:solidFill>
              </a:rPr>
              <a:t>no need to create object </a:t>
            </a:r>
            <a:r>
              <a:rPr lang="en-US" sz="2400" dirty="0"/>
              <a:t>to invoke the static method. </a:t>
            </a:r>
          </a:p>
          <a:p>
            <a:r>
              <a:rPr lang="en-US" sz="2400" b="1" dirty="0" smtClean="0">
                <a:solidFill>
                  <a:srgbClr val="00B050"/>
                </a:solidFill>
              </a:rPr>
              <a:t>void</a:t>
            </a:r>
            <a:r>
              <a:rPr lang="en-US" sz="2400" b="1" dirty="0" smtClean="0"/>
              <a:t> </a:t>
            </a:r>
            <a:r>
              <a:rPr lang="en-US" sz="2400" dirty="0"/>
              <a:t>is the return type of the method, it means it doesn't return any value. </a:t>
            </a:r>
          </a:p>
          <a:p>
            <a:r>
              <a:rPr lang="en-US" sz="2400" dirty="0" smtClean="0"/>
              <a:t> </a:t>
            </a:r>
            <a:r>
              <a:rPr lang="en-US" sz="2400" b="1" dirty="0">
                <a:solidFill>
                  <a:srgbClr val="00B050"/>
                </a:solidFill>
              </a:rPr>
              <a:t>main</a:t>
            </a:r>
            <a:r>
              <a:rPr lang="en-US" sz="2400" dirty="0"/>
              <a:t> represents startup of the program. </a:t>
            </a:r>
          </a:p>
          <a:p>
            <a:r>
              <a:rPr lang="en-US" sz="2400" b="1" dirty="0" smtClean="0">
                <a:solidFill>
                  <a:srgbClr val="00B050"/>
                </a:solidFill>
              </a:rPr>
              <a:t>String </a:t>
            </a:r>
            <a:r>
              <a:rPr lang="en-US" sz="2400" b="1" dirty="0">
                <a:solidFill>
                  <a:srgbClr val="00B050"/>
                </a:solidFill>
              </a:rPr>
              <a:t>[] </a:t>
            </a:r>
            <a:r>
              <a:rPr lang="en-US" sz="2400" b="1" dirty="0" err="1">
                <a:solidFill>
                  <a:srgbClr val="00B050"/>
                </a:solidFill>
              </a:rPr>
              <a:t>args</a:t>
            </a:r>
            <a:r>
              <a:rPr lang="en-US" sz="2400" b="1" dirty="0">
                <a:solidFill>
                  <a:srgbClr val="00B050"/>
                </a:solidFill>
              </a:rPr>
              <a:t> </a:t>
            </a:r>
            <a:r>
              <a:rPr lang="en-US" sz="2400" dirty="0"/>
              <a:t>is used for </a:t>
            </a:r>
            <a:r>
              <a:rPr lang="en-US" sz="2400" dirty="0">
                <a:solidFill>
                  <a:srgbClr val="FF0000"/>
                </a:solidFill>
              </a:rPr>
              <a:t>command line argument </a:t>
            </a:r>
            <a:r>
              <a:rPr lang="en-US" sz="2400" dirty="0"/>
              <a:t>of String type. </a:t>
            </a:r>
          </a:p>
          <a:p>
            <a:r>
              <a:rPr lang="en-US" sz="2400" b="1" dirty="0" err="1" smtClean="0">
                <a:solidFill>
                  <a:srgbClr val="00B050"/>
                </a:solidFill>
              </a:rPr>
              <a:t>System.out.println</a:t>
            </a:r>
            <a:r>
              <a:rPr lang="en-US" sz="2400" b="1" dirty="0" smtClean="0">
                <a:solidFill>
                  <a:srgbClr val="00B050"/>
                </a:solidFill>
              </a:rPr>
              <a:t> </a:t>
            </a:r>
            <a:r>
              <a:rPr lang="en-US" sz="2400" b="1" dirty="0">
                <a:solidFill>
                  <a:srgbClr val="00B050"/>
                </a:solidFill>
              </a:rPr>
              <a:t>()</a:t>
            </a:r>
            <a:r>
              <a:rPr lang="en-US" sz="2400" b="1" dirty="0"/>
              <a:t> </a:t>
            </a:r>
            <a:r>
              <a:rPr lang="en-US" sz="2400" dirty="0"/>
              <a:t>is used print the statement. </a:t>
            </a:r>
          </a:p>
          <a:p>
            <a:endParaRPr lang="en-US" sz="2400" dirty="0"/>
          </a:p>
        </p:txBody>
      </p:sp>
    </p:spTree>
    <p:extLst>
      <p:ext uri="{BB962C8B-B14F-4D97-AF65-F5344CB8AC3E}">
        <p14:creationId xmlns:p14="http://schemas.microsoft.com/office/powerpoint/2010/main" val="13130168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92899"/>
          </a:xfrm>
        </p:spPr>
        <p:txBody>
          <a:bodyPr>
            <a:normAutofit/>
          </a:bodyPr>
          <a:lstStyle/>
          <a:p>
            <a:r>
              <a:rPr lang="en-US" sz="2800" b="1" dirty="0"/>
              <a:t>Special Characters </a:t>
            </a:r>
            <a:endParaRPr lang="en-US" sz="2800" dirty="0"/>
          </a:p>
        </p:txBody>
      </p:sp>
      <p:sp>
        <p:nvSpPr>
          <p:cNvPr id="3" name="Content Placeholder 2"/>
          <p:cNvSpPr>
            <a:spLocks noGrp="1"/>
          </p:cNvSpPr>
          <p:nvPr>
            <p:ph idx="1"/>
          </p:nvPr>
        </p:nvSpPr>
        <p:spPr>
          <a:xfrm>
            <a:off x="425885" y="1202499"/>
            <a:ext cx="8848117" cy="4838863"/>
          </a:xfrm>
        </p:spPr>
        <p:txBody>
          <a:bodyPr>
            <a:noAutofit/>
          </a:bodyPr>
          <a:lstStyle/>
          <a:p>
            <a:r>
              <a:rPr lang="en-US" sz="2800" b="1" dirty="0" smtClean="0"/>
              <a:t>{ </a:t>
            </a:r>
            <a:r>
              <a:rPr lang="en-US" sz="2800" b="1" dirty="0"/>
              <a:t>} </a:t>
            </a:r>
            <a:r>
              <a:rPr lang="en-US" sz="2800" dirty="0" smtClean="0"/>
              <a:t>Opening </a:t>
            </a:r>
            <a:r>
              <a:rPr lang="en-US" sz="2800" dirty="0"/>
              <a:t>and closing </a:t>
            </a:r>
            <a:r>
              <a:rPr lang="en-US" sz="2800" dirty="0">
                <a:solidFill>
                  <a:srgbClr val="00B050"/>
                </a:solidFill>
              </a:rPr>
              <a:t>braces</a:t>
            </a:r>
            <a:r>
              <a:rPr lang="en-US" sz="2800" dirty="0"/>
              <a:t> denote a block to enclose statements. </a:t>
            </a:r>
          </a:p>
          <a:p>
            <a:r>
              <a:rPr lang="en-US" sz="2800" dirty="0" smtClean="0"/>
              <a:t>()  </a:t>
            </a:r>
            <a:r>
              <a:rPr lang="en-US" sz="2800" dirty="0"/>
              <a:t>Opening and closing </a:t>
            </a:r>
            <a:r>
              <a:rPr lang="en-US" sz="2800" dirty="0">
                <a:solidFill>
                  <a:srgbClr val="00B050"/>
                </a:solidFill>
              </a:rPr>
              <a:t>parentheses</a:t>
            </a:r>
            <a:r>
              <a:rPr lang="en-US" sz="2800" dirty="0"/>
              <a:t> Used with methods. </a:t>
            </a:r>
          </a:p>
          <a:p>
            <a:r>
              <a:rPr lang="en-US" sz="2800" dirty="0" smtClean="0"/>
              <a:t> </a:t>
            </a:r>
            <a:r>
              <a:rPr lang="en-US" sz="2800" dirty="0"/>
              <a:t>[] </a:t>
            </a:r>
            <a:r>
              <a:rPr lang="en-US" sz="2800" dirty="0" smtClean="0"/>
              <a:t> </a:t>
            </a:r>
            <a:r>
              <a:rPr lang="en-US" sz="2800" dirty="0"/>
              <a:t>Opening and closing brackets denote an </a:t>
            </a:r>
            <a:r>
              <a:rPr lang="en-US" sz="2800" dirty="0">
                <a:solidFill>
                  <a:srgbClr val="00B050"/>
                </a:solidFill>
              </a:rPr>
              <a:t>array</a:t>
            </a:r>
            <a:r>
              <a:rPr lang="en-US" sz="2800" dirty="0"/>
              <a:t>. </a:t>
            </a:r>
          </a:p>
          <a:p>
            <a:r>
              <a:rPr lang="en-US" sz="2800" b="1" dirty="0" smtClean="0"/>
              <a:t>// </a:t>
            </a:r>
            <a:r>
              <a:rPr lang="en-US" sz="2800" dirty="0" smtClean="0"/>
              <a:t> </a:t>
            </a:r>
            <a:r>
              <a:rPr lang="en-US" sz="2800" dirty="0"/>
              <a:t>Double slashes represents a </a:t>
            </a:r>
            <a:r>
              <a:rPr lang="en-US" sz="2800" dirty="0">
                <a:solidFill>
                  <a:srgbClr val="00B050"/>
                </a:solidFill>
              </a:rPr>
              <a:t>comment</a:t>
            </a:r>
            <a:r>
              <a:rPr lang="en-US" sz="2800" dirty="0"/>
              <a:t> line. </a:t>
            </a:r>
          </a:p>
          <a:p>
            <a:r>
              <a:rPr lang="en-US" sz="2800" dirty="0" smtClean="0"/>
              <a:t> </a:t>
            </a:r>
            <a:r>
              <a:rPr lang="en-US" sz="2800" dirty="0"/>
              <a:t>" " </a:t>
            </a:r>
            <a:r>
              <a:rPr lang="en-US" sz="2800" dirty="0" smtClean="0"/>
              <a:t> </a:t>
            </a:r>
            <a:r>
              <a:rPr lang="en-US" sz="2800" dirty="0"/>
              <a:t>Opening and closing quotation marks enclose a </a:t>
            </a:r>
            <a:r>
              <a:rPr lang="en-US" sz="2800" dirty="0">
                <a:solidFill>
                  <a:srgbClr val="00B050"/>
                </a:solidFill>
              </a:rPr>
              <a:t>string</a:t>
            </a:r>
            <a:r>
              <a:rPr lang="en-US" sz="2800" dirty="0"/>
              <a:t>. </a:t>
            </a:r>
          </a:p>
          <a:p>
            <a:r>
              <a:rPr lang="en-US" sz="2800" b="1" dirty="0" smtClean="0"/>
              <a:t> </a:t>
            </a:r>
            <a:r>
              <a:rPr lang="en-US" sz="2800" b="1" dirty="0"/>
              <a:t>; </a:t>
            </a:r>
            <a:r>
              <a:rPr lang="en-US" sz="2800" b="1" dirty="0" smtClean="0"/>
              <a:t>Semicolon </a:t>
            </a:r>
            <a:r>
              <a:rPr lang="en-US" sz="2800" b="1" dirty="0"/>
              <a:t>Mark </a:t>
            </a:r>
            <a:r>
              <a:rPr lang="en-US" sz="2800" b="1" dirty="0">
                <a:solidFill>
                  <a:srgbClr val="00B050"/>
                </a:solidFill>
              </a:rPr>
              <a:t>the end of a statement</a:t>
            </a:r>
            <a:r>
              <a:rPr lang="en-US" sz="2800" b="1" dirty="0"/>
              <a:t>. </a:t>
            </a:r>
            <a:endParaRPr lang="en-US" sz="2800" b="1" dirty="0" smtClean="0"/>
          </a:p>
          <a:p>
            <a:r>
              <a:rPr lang="en-US" sz="2800" b="1" dirty="0" smtClean="0"/>
              <a:t>+ concatenation operator to</a:t>
            </a:r>
            <a:r>
              <a:rPr lang="en-US" sz="2800" b="1" dirty="0" smtClean="0">
                <a:solidFill>
                  <a:srgbClr val="00B050"/>
                </a:solidFill>
              </a:rPr>
              <a:t> add </a:t>
            </a:r>
            <a:r>
              <a:rPr lang="en-US" sz="2800" b="1" dirty="0" smtClean="0"/>
              <a:t>two strings.</a:t>
            </a:r>
            <a:endParaRPr lang="en-US" sz="2800" dirty="0"/>
          </a:p>
          <a:p>
            <a:endParaRPr lang="en-US" sz="2800" dirty="0"/>
          </a:p>
        </p:txBody>
      </p:sp>
    </p:spTree>
    <p:extLst>
      <p:ext uri="{BB962C8B-B14F-4D97-AF65-F5344CB8AC3E}">
        <p14:creationId xmlns:p14="http://schemas.microsoft.com/office/powerpoint/2010/main" val="8342205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025" y="321502"/>
            <a:ext cx="8596668" cy="755737"/>
          </a:xfrm>
        </p:spPr>
        <p:txBody>
          <a:bodyPr>
            <a:noAutofit/>
          </a:bodyPr>
          <a:lstStyle/>
          <a:p>
            <a:r>
              <a:rPr lang="en-US" sz="2400" b="1" dirty="0"/>
              <a:t>Difference between </a:t>
            </a:r>
            <a:r>
              <a:rPr lang="en-US" sz="2400" b="1" dirty="0" err="1">
                <a:solidFill>
                  <a:srgbClr val="00B050"/>
                </a:solidFill>
              </a:rPr>
              <a:t>println</a:t>
            </a:r>
            <a:r>
              <a:rPr lang="en-US" sz="2400" b="1" dirty="0">
                <a:solidFill>
                  <a:srgbClr val="00B050"/>
                </a:solidFill>
              </a:rPr>
              <a:t> () </a:t>
            </a:r>
            <a:r>
              <a:rPr lang="en-US" sz="2400" b="1" dirty="0"/>
              <a:t>&amp; </a:t>
            </a:r>
            <a:r>
              <a:rPr lang="en-US" sz="2400" b="1" dirty="0">
                <a:solidFill>
                  <a:srgbClr val="92D050"/>
                </a:solidFill>
              </a:rPr>
              <a:t>print (): </a:t>
            </a:r>
            <a:r>
              <a:rPr lang="en-US" sz="2400" dirty="0"/>
              <a:t/>
            </a:r>
            <a:br>
              <a:rPr lang="en-US" sz="2400" dirty="0"/>
            </a:br>
            <a:endParaRPr lang="en-US" sz="2400" dirty="0"/>
          </a:p>
        </p:txBody>
      </p:sp>
      <p:sp>
        <p:nvSpPr>
          <p:cNvPr id="3" name="Content Placeholder 2"/>
          <p:cNvSpPr>
            <a:spLocks noGrp="1"/>
          </p:cNvSpPr>
          <p:nvPr>
            <p:ph idx="1"/>
          </p:nvPr>
        </p:nvSpPr>
        <p:spPr>
          <a:xfrm>
            <a:off x="313151" y="1465545"/>
            <a:ext cx="8960851" cy="4575817"/>
          </a:xfrm>
        </p:spPr>
        <p:txBody>
          <a:bodyPr>
            <a:noAutofit/>
          </a:bodyPr>
          <a:lstStyle/>
          <a:p>
            <a:pPr marL="0" indent="0">
              <a:buNone/>
            </a:pPr>
            <a:r>
              <a:rPr lang="en-US" sz="1600" dirty="0" err="1">
                <a:solidFill>
                  <a:srgbClr val="00B050"/>
                </a:solidFill>
              </a:rPr>
              <a:t>println</a:t>
            </a:r>
            <a:r>
              <a:rPr lang="en-US" sz="1600" dirty="0">
                <a:solidFill>
                  <a:srgbClr val="00B050"/>
                </a:solidFill>
              </a:rPr>
              <a:t> () </a:t>
            </a:r>
            <a:r>
              <a:rPr lang="en-US" sz="1600" dirty="0"/>
              <a:t>prints the string and moved the cursor to new line</a:t>
            </a:r>
            <a:r>
              <a:rPr lang="en-US" sz="1600" dirty="0" smtClean="0"/>
              <a:t>.</a:t>
            </a:r>
          </a:p>
          <a:p>
            <a:pPr marL="0" indent="0">
              <a:buNone/>
            </a:pPr>
            <a:r>
              <a:rPr lang="en-US" sz="1600" dirty="0" smtClean="0"/>
              <a:t>Whereas</a:t>
            </a:r>
            <a:r>
              <a:rPr lang="en-US" sz="1600" dirty="0"/>
              <a:t>, </a:t>
            </a:r>
            <a:r>
              <a:rPr lang="en-US" sz="1600" dirty="0">
                <a:solidFill>
                  <a:srgbClr val="00B050"/>
                </a:solidFill>
              </a:rPr>
              <a:t>print () </a:t>
            </a:r>
            <a:r>
              <a:rPr lang="en-US" sz="1600" dirty="0"/>
              <a:t>prints the string but doesn’t move the cursor to the new line. </a:t>
            </a:r>
            <a:endParaRPr lang="en-US" sz="1600" dirty="0" smtClean="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a:p>
          <a:p>
            <a:pPr marL="0" indent="0">
              <a:buNone/>
            </a:pPr>
            <a:r>
              <a:rPr lang="en-US" sz="1600" dirty="0" smtClean="0"/>
              <a:t>Output </a:t>
            </a:r>
            <a:r>
              <a:rPr lang="en-US" sz="1600" dirty="0"/>
              <a:t>is: </a:t>
            </a:r>
          </a:p>
          <a:p>
            <a:pPr marL="0" indent="0">
              <a:buNone/>
            </a:pPr>
            <a:r>
              <a:rPr lang="en-US" sz="1600" dirty="0"/>
              <a:t>The sum of 2 and 3 is = 5 </a:t>
            </a:r>
          </a:p>
          <a:p>
            <a:pPr marL="0" indent="0">
              <a:buNone/>
            </a:pPr>
            <a:r>
              <a:rPr lang="en-US" sz="1600" b="1" dirty="0"/>
              <a:t>7 + 8 = 15 </a:t>
            </a:r>
            <a:endParaRPr lang="en-US" sz="1600" dirty="0"/>
          </a:p>
        </p:txBody>
      </p:sp>
      <p:pic>
        <p:nvPicPr>
          <p:cNvPr id="4" name="Picture 3"/>
          <p:cNvPicPr>
            <a:picLocks noChangeAspect="1"/>
          </p:cNvPicPr>
          <p:nvPr/>
        </p:nvPicPr>
        <p:blipFill rotWithShape="1">
          <a:blip r:embed="rId2"/>
          <a:srcRect t="7566"/>
          <a:stretch/>
        </p:blipFill>
        <p:spPr>
          <a:xfrm>
            <a:off x="473025" y="2254685"/>
            <a:ext cx="9005285" cy="2339732"/>
          </a:xfrm>
          <a:prstGeom prst="rect">
            <a:avLst/>
          </a:prstGeom>
        </p:spPr>
      </p:pic>
    </p:spTree>
    <p:extLst>
      <p:ext uri="{BB962C8B-B14F-4D97-AF65-F5344CB8AC3E}">
        <p14:creationId xmlns:p14="http://schemas.microsoft.com/office/powerpoint/2010/main" val="11201877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programs</a:t>
            </a:r>
            <a:endParaRPr lang="en-US" dirty="0"/>
          </a:p>
        </p:txBody>
      </p:sp>
      <p:sp>
        <p:nvSpPr>
          <p:cNvPr id="3" name="Content Placeholder 2"/>
          <p:cNvSpPr>
            <a:spLocks noGrp="1"/>
          </p:cNvSpPr>
          <p:nvPr>
            <p:ph idx="1"/>
          </p:nvPr>
        </p:nvSpPr>
        <p:spPr>
          <a:xfrm>
            <a:off x="552074" y="1684600"/>
            <a:ext cx="9568956" cy="4653570"/>
          </a:xfrm>
        </p:spPr>
        <p:txBody>
          <a:bodyPr>
            <a:normAutofit/>
          </a:bodyPr>
          <a:lstStyle/>
          <a:p>
            <a:pPr>
              <a:buAutoNum type="arabicPeriod"/>
            </a:pPr>
            <a:r>
              <a:rPr lang="en-US" sz="3200" dirty="0"/>
              <a:t>Write a java program to print the message “This is my first java program using eclipse”.</a:t>
            </a:r>
          </a:p>
          <a:p>
            <a:pPr>
              <a:buAutoNum type="arabicPeriod"/>
            </a:pPr>
            <a:r>
              <a:rPr lang="en-US" sz="3200" dirty="0"/>
              <a:t>Write a java program to print following two messages </a:t>
            </a:r>
          </a:p>
          <a:p>
            <a:pPr marL="457200" lvl="1" indent="0">
              <a:buNone/>
            </a:pPr>
            <a:r>
              <a:rPr lang="en-US" sz="2800" dirty="0"/>
              <a:t>A. Programming is thinking</a:t>
            </a:r>
          </a:p>
          <a:p>
            <a:pPr marL="457200" lvl="1" indent="0">
              <a:buNone/>
            </a:pPr>
            <a:r>
              <a:rPr lang="en-US" sz="2800" dirty="0"/>
              <a:t>B. Programming is not typing</a:t>
            </a:r>
          </a:p>
        </p:txBody>
      </p:sp>
    </p:spTree>
    <p:extLst>
      <p:ext uri="{BB962C8B-B14F-4D97-AF65-F5344CB8AC3E}">
        <p14:creationId xmlns:p14="http://schemas.microsoft.com/office/powerpoint/2010/main" val="14349810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Comments in Java </a:t>
            </a:r>
            <a:endParaRPr lang="en-US" dirty="0"/>
          </a:p>
        </p:txBody>
      </p:sp>
      <p:sp>
        <p:nvSpPr>
          <p:cNvPr id="3" name="Content Placeholder 2"/>
          <p:cNvSpPr>
            <a:spLocks noGrp="1"/>
          </p:cNvSpPr>
          <p:nvPr>
            <p:ph idx="1"/>
          </p:nvPr>
        </p:nvSpPr>
        <p:spPr>
          <a:xfrm>
            <a:off x="463463" y="1578279"/>
            <a:ext cx="9457151" cy="4463083"/>
          </a:xfrm>
        </p:spPr>
        <p:txBody>
          <a:bodyPr>
            <a:normAutofit/>
          </a:bodyPr>
          <a:lstStyle/>
          <a:p>
            <a:r>
              <a:rPr lang="en-US" sz="3200" dirty="0"/>
              <a:t>Comments are used to describe program only, it will not be executed by compiler. </a:t>
            </a:r>
            <a:endParaRPr lang="en-US" sz="3200" dirty="0" smtClean="0"/>
          </a:p>
          <a:p>
            <a:r>
              <a:rPr lang="en-US" sz="3200" dirty="0" smtClean="0"/>
              <a:t>Three </a:t>
            </a:r>
            <a:r>
              <a:rPr lang="en-US" sz="3200" dirty="0"/>
              <a:t>types of comments are available in java. </a:t>
            </a:r>
            <a:endParaRPr lang="en-US" sz="3200" dirty="0" smtClean="0"/>
          </a:p>
          <a:p>
            <a:pPr marL="0" indent="0">
              <a:buNone/>
            </a:pPr>
            <a:endParaRPr lang="en-US" sz="3200" dirty="0"/>
          </a:p>
          <a:p>
            <a:pPr marL="0" indent="0">
              <a:buNone/>
            </a:pPr>
            <a:r>
              <a:rPr lang="en-US" sz="3200" b="1" dirty="0" smtClean="0"/>
              <a:t>	1</a:t>
            </a:r>
            <a:r>
              <a:rPr lang="en-US" sz="3200" b="1" dirty="0"/>
              <a:t>) Single line comment (//). </a:t>
            </a:r>
            <a:endParaRPr lang="en-US" sz="3200" dirty="0"/>
          </a:p>
          <a:p>
            <a:pPr marL="0" indent="0">
              <a:buNone/>
            </a:pPr>
            <a:r>
              <a:rPr lang="en-US" sz="3200" b="1" dirty="0" smtClean="0"/>
              <a:t>	2</a:t>
            </a:r>
            <a:r>
              <a:rPr lang="en-US" sz="3200" b="1" dirty="0"/>
              <a:t>) Multi line comment (/*and*/). </a:t>
            </a:r>
            <a:endParaRPr lang="en-US" sz="3200" dirty="0"/>
          </a:p>
          <a:p>
            <a:pPr marL="0" indent="0">
              <a:buNone/>
            </a:pPr>
            <a:r>
              <a:rPr lang="en-US" sz="3200" b="1" dirty="0" smtClean="0"/>
              <a:t>	3</a:t>
            </a:r>
            <a:r>
              <a:rPr lang="en-US" sz="3200" b="1" dirty="0"/>
              <a:t>) Documentation comment (/**and*/). </a:t>
            </a:r>
            <a:endParaRPr lang="en-US" sz="3200" dirty="0"/>
          </a:p>
          <a:p>
            <a:endParaRPr lang="en-US" sz="3200" dirty="0"/>
          </a:p>
        </p:txBody>
      </p:sp>
    </p:spTree>
    <p:extLst>
      <p:ext uri="{BB962C8B-B14F-4D97-AF65-F5344CB8AC3E}">
        <p14:creationId xmlns:p14="http://schemas.microsoft.com/office/powerpoint/2010/main" val="10172488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US" dirty="0" smtClean="0">
              <a:effectLst>
                <a:outerShdw blurRad="38100" dist="38100" dir="2700000" algn="tl">
                  <a:srgbClr val="000000">
                    <a:alpha val="43137"/>
                  </a:srgbClr>
                </a:outerShdw>
              </a:effectLst>
            </a:endParaRPr>
          </a:p>
          <a:p>
            <a:pPr algn="ctr"/>
            <a:endParaRPr lang="en-US" dirty="0">
              <a:effectLst>
                <a:outerShdw blurRad="38100" dist="38100" dir="2700000" algn="tl">
                  <a:srgbClr val="000000">
                    <a:alpha val="43137"/>
                  </a:srgbClr>
                </a:outerShdw>
              </a:effectLst>
            </a:endParaRPr>
          </a:p>
          <a:p>
            <a:pPr marL="0" indent="0" algn="ctr">
              <a:buNone/>
            </a:pPr>
            <a:r>
              <a:rPr lang="en-US" sz="7200" dirty="0" smtClean="0">
                <a:effectLst>
                  <a:outerShdw blurRad="38100" dist="38100" dir="2700000" algn="tl">
                    <a:srgbClr val="000000">
                      <a:alpha val="43137"/>
                    </a:srgbClr>
                  </a:outerShdw>
                </a:effectLst>
              </a:rPr>
              <a:t>GOOD LUCK</a:t>
            </a:r>
            <a:endParaRPr lang="en-US" sz="7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0087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JAVA TERMINOLOGIES </a:t>
            </a:r>
            <a:endParaRPr lang="en-US" dirty="0"/>
          </a:p>
        </p:txBody>
      </p:sp>
      <p:sp>
        <p:nvSpPr>
          <p:cNvPr id="3" name="Content Placeholder 2"/>
          <p:cNvSpPr>
            <a:spLocks noGrp="1"/>
          </p:cNvSpPr>
          <p:nvPr>
            <p:ph idx="1"/>
          </p:nvPr>
        </p:nvSpPr>
        <p:spPr>
          <a:xfrm>
            <a:off x="338203" y="1490597"/>
            <a:ext cx="8935799" cy="4550765"/>
          </a:xfrm>
        </p:spPr>
        <p:txBody>
          <a:bodyPr>
            <a:noAutofit/>
          </a:bodyPr>
          <a:lstStyle/>
          <a:p>
            <a:pPr algn="just"/>
            <a:r>
              <a:rPr lang="en-US" sz="3200" b="1" dirty="0"/>
              <a:t>Java Development Kit (JDK): </a:t>
            </a:r>
            <a:r>
              <a:rPr lang="en-US" sz="3200" dirty="0"/>
              <a:t>It is complete java development kit that includes JRE (Java Runtime Environment), compilers and various tools like </a:t>
            </a:r>
            <a:r>
              <a:rPr lang="en-US" sz="3200" dirty="0" err="1"/>
              <a:t>JavaDoc</a:t>
            </a:r>
            <a:r>
              <a:rPr lang="en-US" sz="3200" dirty="0"/>
              <a:t>, Java debugger etc.</a:t>
            </a:r>
          </a:p>
          <a:p>
            <a:pPr algn="just"/>
            <a:r>
              <a:rPr lang="en-US" sz="3200" dirty="0"/>
              <a:t> In order to create, compile and run Java program you would need JDK installed on your computer. </a:t>
            </a:r>
          </a:p>
        </p:txBody>
      </p:sp>
    </p:spTree>
    <p:extLst>
      <p:ext uri="{BB962C8B-B14F-4D97-AF65-F5344CB8AC3E}">
        <p14:creationId xmlns:p14="http://schemas.microsoft.com/office/powerpoint/2010/main" val="3987725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JAVA TERMINOLOGIES (Continued.)</a:t>
            </a:r>
            <a:endParaRPr lang="en-US" dirty="0"/>
          </a:p>
        </p:txBody>
      </p:sp>
      <p:sp>
        <p:nvSpPr>
          <p:cNvPr id="3" name="Content Placeholder 2"/>
          <p:cNvSpPr>
            <a:spLocks noGrp="1"/>
          </p:cNvSpPr>
          <p:nvPr>
            <p:ph idx="1"/>
          </p:nvPr>
        </p:nvSpPr>
        <p:spPr/>
        <p:txBody>
          <a:bodyPr>
            <a:normAutofit fontScale="62500" lnSpcReduction="20000"/>
          </a:bodyPr>
          <a:lstStyle/>
          <a:p>
            <a:pPr algn="just"/>
            <a:r>
              <a:rPr lang="en-US" sz="4400" b="1" dirty="0"/>
              <a:t>Java Runtime Environment (JRE): </a:t>
            </a:r>
            <a:r>
              <a:rPr lang="en-US" sz="4400" dirty="0"/>
              <a:t>JRE is a part of JDK which means that JDK includes JRE. </a:t>
            </a:r>
            <a:endParaRPr lang="en-US" sz="4400" dirty="0" smtClean="0"/>
          </a:p>
          <a:p>
            <a:pPr algn="just"/>
            <a:r>
              <a:rPr lang="en-US" sz="4400" dirty="0" smtClean="0"/>
              <a:t>When </a:t>
            </a:r>
            <a:r>
              <a:rPr lang="en-US" sz="4400" dirty="0"/>
              <a:t>you have JRE installed on your system, you can run a java program however you won’t be able to compile it</a:t>
            </a:r>
            <a:r>
              <a:rPr lang="en-US" sz="4400" dirty="0" smtClean="0"/>
              <a:t>.</a:t>
            </a:r>
          </a:p>
          <a:p>
            <a:pPr algn="just"/>
            <a:r>
              <a:rPr lang="en-US" sz="4400" dirty="0" smtClean="0"/>
              <a:t> </a:t>
            </a:r>
            <a:r>
              <a:rPr lang="en-US" sz="4400" dirty="0"/>
              <a:t>JRE includes </a:t>
            </a:r>
            <a:r>
              <a:rPr lang="en-US" sz="4400" dirty="0" smtClean="0"/>
              <a:t>JVM (Java Virtual machine), </a:t>
            </a:r>
            <a:r>
              <a:rPr lang="en-US" sz="4400" dirty="0"/>
              <a:t>browser plugins and applets support. When you only need to run a java program on your computer, you would only need JRE. </a:t>
            </a:r>
          </a:p>
        </p:txBody>
      </p:sp>
    </p:spTree>
    <p:extLst>
      <p:ext uri="{BB962C8B-B14F-4D97-AF65-F5344CB8AC3E}">
        <p14:creationId xmlns:p14="http://schemas.microsoft.com/office/powerpoint/2010/main" val="529954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JAVA TERMINOLOGIES (Continued.)</a:t>
            </a:r>
            <a:endParaRPr lang="en-US" dirty="0"/>
          </a:p>
        </p:txBody>
      </p:sp>
      <p:sp>
        <p:nvSpPr>
          <p:cNvPr id="3" name="Content Placeholder 2"/>
          <p:cNvSpPr>
            <a:spLocks noGrp="1"/>
          </p:cNvSpPr>
          <p:nvPr>
            <p:ph idx="1"/>
          </p:nvPr>
        </p:nvSpPr>
        <p:spPr>
          <a:xfrm>
            <a:off x="388307" y="1365337"/>
            <a:ext cx="9269260" cy="4885151"/>
          </a:xfrm>
        </p:spPr>
        <p:txBody>
          <a:bodyPr>
            <a:noAutofit/>
          </a:bodyPr>
          <a:lstStyle/>
          <a:p>
            <a:pPr algn="just"/>
            <a:r>
              <a:rPr lang="en-US" sz="2800" b="1" dirty="0"/>
              <a:t>Java Compiler (</a:t>
            </a:r>
            <a:r>
              <a:rPr lang="en-US" sz="2800" b="1" dirty="0" err="1"/>
              <a:t>javac</a:t>
            </a:r>
            <a:r>
              <a:rPr lang="en-US" sz="2800" b="1" dirty="0"/>
              <a:t>): </a:t>
            </a:r>
            <a:r>
              <a:rPr lang="en-US" sz="2800" dirty="0"/>
              <a:t>A java compiler is a program that translates a java program into byte code. </a:t>
            </a:r>
            <a:r>
              <a:rPr lang="en-US" sz="2800" dirty="0" smtClean="0"/>
              <a:t>Compiler always checks syntax errors and semantic errors in the program. It </a:t>
            </a:r>
            <a:r>
              <a:rPr lang="en-US" sz="2800" dirty="0"/>
              <a:t>generates byte code after successful compilation. </a:t>
            </a:r>
          </a:p>
          <a:p>
            <a:pPr algn="just"/>
            <a:r>
              <a:rPr lang="en-US" sz="2800" dirty="0"/>
              <a:t> </a:t>
            </a:r>
            <a:r>
              <a:rPr lang="en-US" sz="2800" b="1" dirty="0"/>
              <a:t>Byte Code: </a:t>
            </a:r>
            <a:r>
              <a:rPr lang="en-US" sz="2800" dirty="0"/>
              <a:t>Java compiler of JDK compiles the java source code into byte code so that it can be executed by JVM. The byte code is saved in a </a:t>
            </a:r>
            <a:r>
              <a:rPr lang="en-US" sz="2800" b="1" dirty="0"/>
              <a:t>.class </a:t>
            </a:r>
            <a:r>
              <a:rPr lang="en-US" sz="2800" dirty="0"/>
              <a:t>file by compiler. </a:t>
            </a:r>
          </a:p>
        </p:txBody>
      </p:sp>
    </p:spTree>
    <p:extLst>
      <p:ext uri="{BB962C8B-B14F-4D97-AF65-F5344CB8AC3E}">
        <p14:creationId xmlns:p14="http://schemas.microsoft.com/office/powerpoint/2010/main" val="374217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JAVA TERMINOLOGIES (Continued.)</a:t>
            </a:r>
            <a:endParaRPr lang="en-US" dirty="0"/>
          </a:p>
        </p:txBody>
      </p:sp>
      <p:sp>
        <p:nvSpPr>
          <p:cNvPr id="3" name="Content Placeholder 2"/>
          <p:cNvSpPr>
            <a:spLocks noGrp="1"/>
          </p:cNvSpPr>
          <p:nvPr>
            <p:ph idx="1"/>
          </p:nvPr>
        </p:nvSpPr>
        <p:spPr>
          <a:xfrm>
            <a:off x="513567" y="1728592"/>
            <a:ext cx="9206630" cy="4559473"/>
          </a:xfrm>
        </p:spPr>
        <p:txBody>
          <a:bodyPr>
            <a:noAutofit/>
          </a:bodyPr>
          <a:lstStyle/>
          <a:p>
            <a:pPr algn="just"/>
            <a:r>
              <a:rPr lang="en-US" sz="2800" b="1" dirty="0"/>
              <a:t>Java Virtual Machine (JVM): </a:t>
            </a:r>
            <a:r>
              <a:rPr lang="en-US" sz="2800" dirty="0"/>
              <a:t>JVM executes the byte code generated by compiler. This is called program run phase. </a:t>
            </a:r>
          </a:p>
          <a:p>
            <a:pPr algn="just"/>
            <a:r>
              <a:rPr lang="en-US" sz="2800" b="1" dirty="0"/>
              <a:t>Interpreter (java)</a:t>
            </a:r>
            <a:r>
              <a:rPr lang="en-US" sz="2800" dirty="0"/>
              <a:t>: A Java interpreter is a software that translates the Java byte code into the code that can be understood by the Operating System. Interpreter implements Java virtual machine (JVM) which runs java applications. </a:t>
            </a:r>
          </a:p>
        </p:txBody>
      </p:sp>
    </p:spTree>
    <p:extLst>
      <p:ext uri="{BB962C8B-B14F-4D97-AF65-F5344CB8AC3E}">
        <p14:creationId xmlns:p14="http://schemas.microsoft.com/office/powerpoint/2010/main" val="3927653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JAVA TERMINOLOGIES (Continued.)</a:t>
            </a:r>
            <a:endParaRPr lang="en-US" dirty="0"/>
          </a:p>
        </p:txBody>
      </p:sp>
      <p:pic>
        <p:nvPicPr>
          <p:cNvPr id="5" name="Picture 4"/>
          <p:cNvPicPr>
            <a:picLocks noChangeAspect="1"/>
          </p:cNvPicPr>
          <p:nvPr/>
        </p:nvPicPr>
        <p:blipFill>
          <a:blip r:embed="rId2"/>
          <a:stretch>
            <a:fillRect/>
          </a:stretch>
        </p:blipFill>
        <p:spPr>
          <a:xfrm>
            <a:off x="325677" y="1690688"/>
            <a:ext cx="11116671" cy="3432457"/>
          </a:xfrm>
          <a:prstGeom prst="rect">
            <a:avLst/>
          </a:prstGeom>
        </p:spPr>
      </p:pic>
    </p:spTree>
    <p:extLst>
      <p:ext uri="{BB962C8B-B14F-4D97-AF65-F5344CB8AC3E}">
        <p14:creationId xmlns:p14="http://schemas.microsoft.com/office/powerpoint/2010/main" val="388046496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RollupImage xmlns="http://schemas.microsoft.com/sharepoint/v3" xsi:nil="true"/>
    <PublishingContactEmail xmlns="http://schemas.microsoft.com/sharepoint/v3" xsi:nil="true"/>
    <PublishingVariationRelationshipLinkFieldID xmlns="http://schemas.microsoft.com/sharepoint/v3">
      <Url xsi:nil="true"/>
      <Description xsi:nil="true"/>
    </PublishingVariationRelationshipLinkFieldID>
    <SeoKeywords xmlns="http://schemas.microsoft.com/sharepoint/v3" xsi:nil="true"/>
    <PublishingVariationGroupID xmlns="http://schemas.microsoft.com/sharepoint/v3" xsi:nil="true"/>
    <Audience xmlns="http://schemas.microsoft.com/sharepoint/v3" xsi:nil="true"/>
    <PublishingIsFurlPage xmlns="http://schemas.microsoft.com/sharepoint/v3" xsi:nil="true"/>
    <PublishingExpirationDate xmlns="http://schemas.microsoft.com/sharepoint/v3" xsi:nil="true"/>
    <SeoBrowserTitle xmlns="http://schemas.microsoft.com/sharepoint/v3" xsi:nil="true"/>
    <PublishingContactPicture xmlns="http://schemas.microsoft.com/sharepoint/v3">
      <Url xsi:nil="true"/>
      <Description xsi:nil="true"/>
    </PublishingContactPicture>
    <PublishingStartDate xmlns="http://schemas.microsoft.com/sharepoint/v3" xsi:nil="true"/>
    <SeoRobotsNoIndex xmlns="http://schemas.microsoft.com/sharepoint/v3" xsi:nil="true"/>
    <SeoMetaDescription xmlns="http://schemas.microsoft.com/sharepoint/v3" xsi:nil="true"/>
    <PublishingContact xmlns="http://schemas.microsoft.com/sharepoint/v3">
      <UserInfo>
        <DisplayName/>
        <AccountId xsi:nil="true"/>
        <AccountType/>
      </UserInfo>
    </PublishingContact>
    <PublishingContactName xmlns="http://schemas.microsoft.com/sharepoint/v3" xsi:nil="true"/>
    <Comment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age" ma:contentTypeID="0x010100C568DB52D9D0A14D9B2FDCC96666E9F2007948130EC3DB064584E219954237AF390055619FDD3AE6EC4BA294AC8E2082D437" ma:contentTypeVersion="3" ma:contentTypeDescription="Page is a system content type template created by the Publishing Resources feature. The column templates from Page will be added to all Pages libraries created by the Publishing feature." ma:contentTypeScope="" ma:versionID="270f77fe8998a15bffba3659540e6f6e">
  <xsd:schema xmlns:xsd="http://www.w3.org/2001/XMLSchema" xmlns:xs="http://www.w3.org/2001/XMLSchema" xmlns:p="http://schemas.microsoft.com/office/2006/metadata/properties" xmlns:ns1="http://schemas.microsoft.com/sharepoint/v3" targetNamespace="http://schemas.microsoft.com/office/2006/metadata/properties" ma:root="true" ma:fieldsID="1ce4810a982b6c7d8d47f90aec4cc8c0" ns1:_="">
    <xsd:import namespace="http://schemas.microsoft.com/sharepoint/v3"/>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element ref="ns1:PublishingIsFurlPage" minOccurs="0"/>
                <xsd:element ref="ns1:SeoBrowserTitle" minOccurs="0"/>
                <xsd:element ref="ns1:SeoMetaDescription" minOccurs="0"/>
                <xsd:element ref="ns1:SeoKeywords" minOccurs="0"/>
                <xsd:element ref="ns1:SeoRobotsNoIndex"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Comments" ma:internalName="Comments">
      <xsd:simpleType>
        <xsd:restriction base="dms:Note">
          <xsd:maxLength value="255"/>
        </xsd:restriction>
      </xsd:simpleType>
    </xsd:element>
    <xsd:element name="PublishingStartDate" ma:index="9"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0"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PublishingContact" ma:index="11" nillable="true" ma:displayName="Contact" ma:description="Contact is a site column created by the Publishing feature. It is used on the Page Content Type as the person or group who is the contact person for the page."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Contact E-Mail Address" ma:description="Contact E-mail Address is a site column created by the Publishing feature. It is used on the Page Content Type as the e-mail address of the person or group who is the contact person for the page." ma:internalName="PublishingContactEmail">
      <xsd:simpleType>
        <xsd:restriction base="dms:Text">
          <xsd:maxLength value="255"/>
        </xsd:restriction>
      </xsd:simpleType>
    </xsd:element>
    <xsd:element name="PublishingContactName" ma:index="13" nillable="true" ma:displayName="Contact Name" ma:description="Contact Name is a site column created by the Publishing feature. It is used on the Page Content Type as the name of the person or group who is the contact person for the page." ma:internalName="PublishingContactName">
      <xsd:simpleType>
        <xsd:restriction base="dms:Text">
          <xsd:maxLength value="255"/>
        </xsd:restriction>
      </xsd:simpleType>
    </xsd:element>
    <xsd:element name="PublishingContactPicture" ma:index="14" nillable="true" ma:displayName="Contact Picture" ma:description="Contact Picture is a site column created by the Publishing feature. It is used on the Page Content Type as the picture of the user or group who is the contact person for the page."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Page Layout"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 Group ID" ma:hidden="true" ma:internalName="PublishingVariationGroupID">
      <xsd:simpleType>
        <xsd:restriction base="dms:Text">
          <xsd:maxLength value="255"/>
        </xsd:restriction>
      </xsd:simpleType>
    </xsd:element>
    <xsd:element name="PublishingVariationRelationshipLinkFieldID" ma:index="17" nillable="true" ma:displayName="Variation Relationship Link"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Rollup Image" ma:description="Rollup Image is a site column created by the Publishing feature. It is used on the Page Content Type as the image for the page shown in content roll-ups such as the Content By Search web part." ma:internalName="PublishingRollupImage">
      <xsd:simpleType>
        <xsd:restriction base="dms:Unknown"/>
      </xsd:simpleType>
    </xsd:element>
    <xsd:element name="Audience" ma:index="19" nillable="true" ma:displayName="Target Audiences" ma:description="Target Audiences is a site column created by the Publishing feature. It is used to specify audiences to which this page will be targeted." ma:internalName="Audience">
      <xsd:simpleType>
        <xsd:restriction base="dms:Unknown"/>
      </xsd:simpleType>
    </xsd:element>
    <xsd:element name="PublishingIsFurlPage" ma:index="20" nillable="true" ma:displayName="Hide physical URLs from search" ma:description="If checked, the physical URL of this page will not appear in search results. Friendly URLs assigned to this page will always appear." ma:internalName="PublishingIsFurlPage">
      <xsd:simpleType>
        <xsd:restriction base="dms:Boolean"/>
      </xsd:simpleType>
    </xsd:element>
    <xsd:element name="SeoBrowserTitle" ma:index="21" nillable="true" ma:displayName="Browser Title" ma:description="Browser Title is a site column created by the Publishing feature. It is used as the title that appears at the top of a browser window and may appear in Internet search results." ma:hidden="true" ma:internalName="SeoBrowserTitle">
      <xsd:simpleType>
        <xsd:restriction base="dms:Text"/>
      </xsd:simpleType>
    </xsd:element>
    <xsd:element name="SeoMetaDescription" ma:index="22" nillable="true" ma:displayName="Meta Description" ma:description="Meta Description is a site column created by the Publishing feature. Internet search engines may display this description in search results pages." ma:hidden="true" ma:internalName="SeoMetaDescription">
      <xsd:simpleType>
        <xsd:restriction base="dms:Text"/>
      </xsd:simpleType>
    </xsd:element>
    <xsd:element name="SeoKeywords" ma:index="23" nillable="true" ma:displayName="Meta Keywords" ma:description="Meta Keywords" ma:hidden="true" ma:internalName="SeoKeywords">
      <xsd:simpleType>
        <xsd:restriction base="dms:Text"/>
      </xsd:simpleType>
    </xsd:element>
    <xsd:element name="SeoRobotsNoIndex" ma:index="24" nillable="true" ma:displayName="Hide from Internet Search Engines" ma:description="Hide from Internet Search Engines is a site column created by the Publishing feature. It is used to indicate to search engine crawlers that a particular page should not be indexed." ma:hidden="true" ma:internalName="RobotsNoIndex">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39BE9A-6BAB-47F8-8C9A-AC014EB2BF29}">
  <ds:schemaRefs>
    <ds:schemaRef ds:uri="http://purl.org/dc/dcmitype/"/>
    <ds:schemaRef ds:uri="http://schemas.openxmlformats.org/package/2006/metadata/core-properties"/>
    <ds:schemaRef ds:uri="http://purl.org/dc/elements/1.1/"/>
    <ds:schemaRef ds:uri="http://purl.org/dc/terms/"/>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b633f75a-fc1a-4c86-a636-fc08070b12f1"/>
    <ds:schemaRef ds:uri="3c56bc01-328c-478a-9ccb-e7549bb6cd3a"/>
  </ds:schemaRefs>
</ds:datastoreItem>
</file>

<file path=customXml/itemProps2.xml><?xml version="1.0" encoding="utf-8"?>
<ds:datastoreItem xmlns:ds="http://schemas.openxmlformats.org/officeDocument/2006/customXml" ds:itemID="{37EF6E6E-7A2C-4915-81FF-C03F40EC4FD8}">
  <ds:schemaRefs>
    <ds:schemaRef ds:uri="http://schemas.microsoft.com/sharepoint/v3/contenttype/forms"/>
  </ds:schemaRefs>
</ds:datastoreItem>
</file>

<file path=customXml/itemProps3.xml><?xml version="1.0" encoding="utf-8"?>
<ds:datastoreItem xmlns:ds="http://schemas.openxmlformats.org/officeDocument/2006/customXml" ds:itemID="{91761F38-5C6F-4E1C-B4A2-7B93FE32AB77}"/>
</file>

<file path=docProps/app.xml><?xml version="1.0" encoding="utf-8"?>
<Properties xmlns="http://schemas.openxmlformats.org/officeDocument/2006/extended-properties" xmlns:vt="http://schemas.openxmlformats.org/officeDocument/2006/docPropsVTypes">
  <Template>Facet</Template>
  <TotalTime>1383</TotalTime>
  <Words>1866</Words>
  <Application>Microsoft Office PowerPoint</Application>
  <PresentationFormat>Widescreen</PresentationFormat>
  <Paragraphs>235</Paragraphs>
  <Slides>45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Calisto MT</vt:lpstr>
      <vt:lpstr>Cambria Math</vt:lpstr>
      <vt:lpstr>Georgia</vt:lpstr>
      <vt:lpstr>Trebuchet MS</vt:lpstr>
      <vt:lpstr>Wingdings 3</vt:lpstr>
      <vt:lpstr>Facet</vt:lpstr>
      <vt:lpstr>Introduction to Java Concepts and Algorithm</vt:lpstr>
      <vt:lpstr>Topics </vt:lpstr>
      <vt:lpstr>Introduction to Java</vt:lpstr>
      <vt:lpstr>Java Editions</vt:lpstr>
      <vt:lpstr>JAVA TERMINOLOGIES </vt:lpstr>
      <vt:lpstr>JAVA TERMINOLOGIES (Continued.)</vt:lpstr>
      <vt:lpstr>JAVA TERMINOLOGIES (Continued.)</vt:lpstr>
      <vt:lpstr>JAVA TERMINOLOGIES (Continued.)</vt:lpstr>
      <vt:lpstr>JAVA TERMINOLOGIES (Continued.)</vt:lpstr>
      <vt:lpstr>FEATURES OF JAVA </vt:lpstr>
      <vt:lpstr>FEATURES OF JAVA  (Continued.) </vt:lpstr>
      <vt:lpstr>PRINCIPLES OF OBJECT-ORIENTED PROGRAMMING</vt:lpstr>
      <vt:lpstr>ALGORITHM</vt:lpstr>
      <vt:lpstr>Examples Of Algorithms In Programming </vt:lpstr>
      <vt:lpstr>Examples Of Algorithms In Programming(Cont..) </vt:lpstr>
      <vt:lpstr>PowerPoint Presentation</vt:lpstr>
      <vt:lpstr>Exercise 1.1</vt:lpstr>
      <vt:lpstr>Algorithm</vt:lpstr>
      <vt:lpstr>Exercises Problem  Write an algorithm for the following problem</vt:lpstr>
      <vt:lpstr>REQUIREMENTS FOR DEVELOPING JAVA PROGRAMS </vt:lpstr>
      <vt:lpstr>DOWNLOAD AND INSTALLATION OF JDK AND ECLIPSE SOFTWARE PACKAGE </vt:lpstr>
      <vt:lpstr>1. Download and Install Eclipse  IDE </vt:lpstr>
      <vt:lpstr>PowerPoint Presentation</vt:lpstr>
      <vt:lpstr>PowerPoint Presentation</vt:lpstr>
      <vt:lpstr>2. Choose a Workspace Directory </vt:lpstr>
      <vt:lpstr>2. Choose a Workspace Directory (Cont..)</vt:lpstr>
      <vt:lpstr>3. Change Perspective </vt:lpstr>
      <vt:lpstr>3. Change Perspective (Cont..)  </vt:lpstr>
      <vt:lpstr>4. Create a Java Project </vt:lpstr>
      <vt:lpstr>4. Create a Java Project (Cont..)</vt:lpstr>
      <vt:lpstr>PowerPoint Presentation</vt:lpstr>
      <vt:lpstr>4. Create a Java Project (Cont..)</vt:lpstr>
      <vt:lpstr>4. Create a Java Project (Cont..)</vt:lpstr>
      <vt:lpstr>5. Write Your First Java Program</vt:lpstr>
      <vt:lpstr>5. Write Your First Java Program</vt:lpstr>
      <vt:lpstr>5. Write Your First Java Program (Cont.)</vt:lpstr>
      <vt:lpstr>5. Write Your First Java Program (Cont.)</vt:lpstr>
      <vt:lpstr>6. Compile, Build and Run Your First Java Program </vt:lpstr>
      <vt:lpstr>6. Compile, Build and Run Your First Java Program  (Cont.) </vt:lpstr>
      <vt:lpstr>UNDERSTANDING FIRST JAVA PROGRAM </vt:lpstr>
      <vt:lpstr>Special Characters </vt:lpstr>
      <vt:lpstr>Difference between println () &amp; print ():  </vt:lpstr>
      <vt:lpstr>Exercise programs</vt:lpstr>
      <vt:lpstr>Comments in Java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Java Concepts and Algorithm</dc:title>
  <dc:creator>Feroz Mohammed</dc:creator>
  <cp:lastModifiedBy>Feroz Mohammed</cp:lastModifiedBy>
  <cp:revision>306</cp:revision>
  <dcterms:created xsi:type="dcterms:W3CDTF">2020-08-29T18:10:50Z</dcterms:created>
  <dcterms:modified xsi:type="dcterms:W3CDTF">2021-03-11T07:11:29Z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0x010100C568DB52D9D0A14D9B2FDCC96666E9F2007948130EC3DB064584E219954237AF390055619FDD3AE6EC4BA294AC8E2082D437</vt:lpwstr>
  </property>
</Properties>
</file>