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3300"/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54" autoAdjust="0"/>
  </p:normalViewPr>
  <p:slideViewPr>
    <p:cSldViewPr>
      <p:cViewPr>
        <p:scale>
          <a:sx n="100" d="100"/>
          <a:sy n="100" d="100"/>
        </p:scale>
        <p:origin x="-89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AB0FFF9-AD12-4633-A108-6DBD1DF7D68D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52913"/>
            <a:ext cx="5661025" cy="403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A7B39E4-B5C5-4139-9882-5D88420711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78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0E81A5-DB63-4CF5-A67C-3C8E65BED4BD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733A2-D020-426D-BD3D-C08A53B00F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F1551-3039-45E2-9E9B-4F09C0C9E5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A522E-15F8-4D73-931E-947253E483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088A8-36CC-45A4-AD85-CBE6AB01A5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870172 w 2706"/>
              <a:gd name="T1" fmla="*/ 0 h 640"/>
              <a:gd name="T2" fmla="*/ 2870172 w 2706"/>
              <a:gd name="T3" fmla="*/ 0 h 640"/>
              <a:gd name="T4" fmla="*/ 2748987 w 2706"/>
              <a:gd name="T5" fmla="*/ 20092 h 640"/>
              <a:gd name="T6" fmla="*/ 2625676 w 2706"/>
              <a:gd name="T7" fmla="*/ 42416 h 640"/>
              <a:gd name="T8" fmla="*/ 2500239 w 2706"/>
              <a:gd name="T9" fmla="*/ 66973 h 640"/>
              <a:gd name="T10" fmla="*/ 2370549 w 2706"/>
              <a:gd name="T11" fmla="*/ 91529 h 640"/>
              <a:gd name="T12" fmla="*/ 2238734 w 2706"/>
              <a:gd name="T13" fmla="*/ 120551 h 640"/>
              <a:gd name="T14" fmla="*/ 2102667 w 2706"/>
              <a:gd name="T15" fmla="*/ 149572 h 640"/>
              <a:gd name="T16" fmla="*/ 1964473 w 2706"/>
              <a:gd name="T17" fmla="*/ 183059 h 640"/>
              <a:gd name="T18" fmla="*/ 1822028 w 2706"/>
              <a:gd name="T19" fmla="*/ 216545 h 640"/>
              <a:gd name="T20" fmla="*/ 1822028 w 2706"/>
              <a:gd name="T21" fmla="*/ 216545 h 640"/>
              <a:gd name="T22" fmla="*/ 1564775 w 2706"/>
              <a:gd name="T23" fmla="*/ 281285 h 640"/>
              <a:gd name="T24" fmla="*/ 1313901 w 2706"/>
              <a:gd name="T25" fmla="*/ 339328 h 640"/>
              <a:gd name="T26" fmla="*/ 1073657 w 2706"/>
              <a:gd name="T27" fmla="*/ 392906 h 640"/>
              <a:gd name="T28" fmla="*/ 841917 w 2706"/>
              <a:gd name="T29" fmla="*/ 444252 h 640"/>
              <a:gd name="T30" fmla="*/ 620808 w 2706"/>
              <a:gd name="T31" fmla="*/ 488900 h 640"/>
              <a:gd name="T32" fmla="*/ 406076 w 2706"/>
              <a:gd name="T33" fmla="*/ 529084 h 640"/>
              <a:gd name="T34" fmla="*/ 199849 w 2706"/>
              <a:gd name="T35" fmla="*/ 567035 h 640"/>
              <a:gd name="T36" fmla="*/ 0 w 2706"/>
              <a:gd name="T37" fmla="*/ 600521 h 640"/>
              <a:gd name="T38" fmla="*/ 0 w 2706"/>
              <a:gd name="T39" fmla="*/ 600521 h 640"/>
              <a:gd name="T40" fmla="*/ 138193 w 2706"/>
              <a:gd name="T41" fmla="*/ 620613 h 640"/>
              <a:gd name="T42" fmla="*/ 270009 w 2706"/>
              <a:gd name="T43" fmla="*/ 638473 h 640"/>
              <a:gd name="T44" fmla="*/ 397572 w 2706"/>
              <a:gd name="T45" fmla="*/ 654100 h 640"/>
              <a:gd name="T46" fmla="*/ 523009 w 2706"/>
              <a:gd name="T47" fmla="*/ 667494 h 640"/>
              <a:gd name="T48" fmla="*/ 644194 w 2706"/>
              <a:gd name="T49" fmla="*/ 680889 h 640"/>
              <a:gd name="T50" fmla="*/ 761127 w 2706"/>
              <a:gd name="T51" fmla="*/ 689818 h 640"/>
              <a:gd name="T52" fmla="*/ 873808 w 2706"/>
              <a:gd name="T53" fmla="*/ 698748 h 640"/>
              <a:gd name="T54" fmla="*/ 984363 w 2706"/>
              <a:gd name="T55" fmla="*/ 705445 h 640"/>
              <a:gd name="T56" fmla="*/ 1092791 w 2706"/>
              <a:gd name="T57" fmla="*/ 709910 h 640"/>
              <a:gd name="T58" fmla="*/ 1196968 w 2706"/>
              <a:gd name="T59" fmla="*/ 712143 h 640"/>
              <a:gd name="T60" fmla="*/ 1296892 w 2706"/>
              <a:gd name="T61" fmla="*/ 714375 h 640"/>
              <a:gd name="T62" fmla="*/ 1394691 w 2706"/>
              <a:gd name="T63" fmla="*/ 714375 h 640"/>
              <a:gd name="T64" fmla="*/ 1490363 w 2706"/>
              <a:gd name="T65" fmla="*/ 712143 h 640"/>
              <a:gd name="T66" fmla="*/ 1583910 w 2706"/>
              <a:gd name="T67" fmla="*/ 709910 h 640"/>
              <a:gd name="T68" fmla="*/ 1673204 w 2706"/>
              <a:gd name="T69" fmla="*/ 705445 h 640"/>
              <a:gd name="T70" fmla="*/ 1760372 w 2706"/>
              <a:gd name="T71" fmla="*/ 698748 h 640"/>
              <a:gd name="T72" fmla="*/ 1843288 w 2706"/>
              <a:gd name="T73" fmla="*/ 692051 h 640"/>
              <a:gd name="T74" fmla="*/ 1926204 w 2706"/>
              <a:gd name="T75" fmla="*/ 683121 h 640"/>
              <a:gd name="T76" fmla="*/ 2004868 w 2706"/>
              <a:gd name="T77" fmla="*/ 671959 h 640"/>
              <a:gd name="T78" fmla="*/ 2083532 w 2706"/>
              <a:gd name="T79" fmla="*/ 660797 h 640"/>
              <a:gd name="T80" fmla="*/ 2157944 w 2706"/>
              <a:gd name="T81" fmla="*/ 647402 h 640"/>
              <a:gd name="T82" fmla="*/ 2232356 w 2706"/>
              <a:gd name="T83" fmla="*/ 634008 h 640"/>
              <a:gd name="T84" fmla="*/ 2302516 w 2706"/>
              <a:gd name="T85" fmla="*/ 618381 h 640"/>
              <a:gd name="T86" fmla="*/ 2372675 w 2706"/>
              <a:gd name="T87" fmla="*/ 602754 h 640"/>
              <a:gd name="T88" fmla="*/ 2440709 w 2706"/>
              <a:gd name="T89" fmla="*/ 584895 h 640"/>
              <a:gd name="T90" fmla="*/ 2506617 w 2706"/>
              <a:gd name="T91" fmla="*/ 567035 h 640"/>
              <a:gd name="T92" fmla="*/ 2570398 w 2706"/>
              <a:gd name="T93" fmla="*/ 546943 h 640"/>
              <a:gd name="T94" fmla="*/ 2634180 w 2706"/>
              <a:gd name="T95" fmla="*/ 526852 h 640"/>
              <a:gd name="T96" fmla="*/ 2755365 w 2706"/>
              <a:gd name="T97" fmla="*/ 482203 h 640"/>
              <a:gd name="T98" fmla="*/ 2872298 w 2706"/>
              <a:gd name="T99" fmla="*/ 435322 h 640"/>
              <a:gd name="T100" fmla="*/ 2872298 w 2706"/>
              <a:gd name="T101" fmla="*/ 435322 h 640"/>
              <a:gd name="T102" fmla="*/ 2876550 w 2706"/>
              <a:gd name="T103" fmla="*/ 433090 h 640"/>
              <a:gd name="T104" fmla="*/ 2876550 w 2706"/>
              <a:gd name="T105" fmla="*/ 433090 h 640"/>
              <a:gd name="T106" fmla="*/ 2876550 w 2706"/>
              <a:gd name="T107" fmla="*/ 0 h 640"/>
              <a:gd name="T108" fmla="*/ 2876550 w 2706"/>
              <a:gd name="T109" fmla="*/ 0 h 640"/>
              <a:gd name="T110" fmla="*/ 2870172 w 2706"/>
              <a:gd name="T111" fmla="*/ 0 h 640"/>
              <a:gd name="T112" fmla="*/ 2870172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545138 w 5216"/>
              <a:gd name="T1" fmla="*/ 797300 h 762"/>
              <a:gd name="T2" fmla="*/ 5298498 w 5216"/>
              <a:gd name="T3" fmla="*/ 766033 h 762"/>
              <a:gd name="T4" fmla="*/ 4760569 w 5216"/>
              <a:gd name="T5" fmla="*/ 681167 h 762"/>
              <a:gd name="T6" fmla="*/ 4160980 w 5216"/>
              <a:gd name="T7" fmla="*/ 567267 h 762"/>
              <a:gd name="T8" fmla="*/ 3493352 w 5216"/>
              <a:gd name="T9" fmla="*/ 417633 h 762"/>
              <a:gd name="T10" fmla="*/ 3131897 w 5216"/>
              <a:gd name="T11" fmla="*/ 330533 h 762"/>
              <a:gd name="T12" fmla="*/ 2851239 w 5216"/>
              <a:gd name="T13" fmla="*/ 263533 h 762"/>
              <a:gd name="T14" fmla="*/ 2583337 w 5216"/>
              <a:gd name="T15" fmla="*/ 205467 h 762"/>
              <a:gd name="T16" fmla="*/ 2328193 w 5216"/>
              <a:gd name="T17" fmla="*/ 156333 h 762"/>
              <a:gd name="T18" fmla="*/ 2083679 w 5216"/>
              <a:gd name="T19" fmla="*/ 113900 h 762"/>
              <a:gd name="T20" fmla="*/ 1849797 w 5216"/>
              <a:gd name="T21" fmla="*/ 80400 h 762"/>
              <a:gd name="T22" fmla="*/ 1418178 w 5216"/>
              <a:gd name="T23" fmla="*/ 31267 h 762"/>
              <a:gd name="T24" fmla="*/ 1031209 w 5216"/>
              <a:gd name="T25" fmla="*/ 4467 h 762"/>
              <a:gd name="T26" fmla="*/ 684637 w 5216"/>
              <a:gd name="T27" fmla="*/ 0 h 762"/>
              <a:gd name="T28" fmla="*/ 380590 w 5216"/>
              <a:gd name="T29" fmla="*/ 11167 h 762"/>
              <a:gd name="T30" fmla="*/ 116941 w 5216"/>
              <a:gd name="T31" fmla="*/ 35733 h 762"/>
              <a:gd name="T32" fmla="*/ 0 w 5216"/>
              <a:gd name="T33" fmla="*/ 53600 h 762"/>
              <a:gd name="T34" fmla="*/ 333814 w 5216"/>
              <a:gd name="T35" fmla="*/ 96033 h 762"/>
              <a:gd name="T36" fmla="*/ 693142 w 5216"/>
              <a:gd name="T37" fmla="*/ 156333 h 762"/>
              <a:gd name="T38" fmla="*/ 1077985 w 5216"/>
              <a:gd name="T39" fmla="*/ 234500 h 762"/>
              <a:gd name="T40" fmla="*/ 1490468 w 5216"/>
              <a:gd name="T41" fmla="*/ 330533 h 762"/>
              <a:gd name="T42" fmla="*/ 1866806 w 5216"/>
              <a:gd name="T43" fmla="*/ 422100 h 762"/>
              <a:gd name="T44" fmla="*/ 2559949 w 5216"/>
              <a:gd name="T45" fmla="*/ 576200 h 762"/>
              <a:gd name="T46" fmla="*/ 2878879 w 5216"/>
              <a:gd name="T47" fmla="*/ 638733 h 762"/>
              <a:gd name="T48" fmla="*/ 3180800 w 5216"/>
              <a:gd name="T49" fmla="*/ 692333 h 762"/>
              <a:gd name="T50" fmla="*/ 3465711 w 5216"/>
              <a:gd name="T51" fmla="*/ 739233 h 762"/>
              <a:gd name="T52" fmla="*/ 3733613 w 5216"/>
              <a:gd name="T53" fmla="*/ 774967 h 762"/>
              <a:gd name="T54" fmla="*/ 3986631 w 5216"/>
              <a:gd name="T55" fmla="*/ 806233 h 762"/>
              <a:gd name="T56" fmla="*/ 4224766 w 5216"/>
              <a:gd name="T57" fmla="*/ 826333 h 762"/>
              <a:gd name="T58" fmla="*/ 4448017 w 5216"/>
              <a:gd name="T59" fmla="*/ 841967 h 762"/>
              <a:gd name="T60" fmla="*/ 4660637 w 5216"/>
              <a:gd name="T61" fmla="*/ 850900 h 762"/>
              <a:gd name="T62" fmla="*/ 4858374 w 5216"/>
              <a:gd name="T63" fmla="*/ 850900 h 762"/>
              <a:gd name="T64" fmla="*/ 5045480 w 5216"/>
              <a:gd name="T65" fmla="*/ 846433 h 762"/>
              <a:gd name="T66" fmla="*/ 5221955 w 5216"/>
              <a:gd name="T67" fmla="*/ 835267 h 762"/>
              <a:gd name="T68" fmla="*/ 5387799 w 5216"/>
              <a:gd name="T69" fmla="*/ 817400 h 762"/>
              <a:gd name="T70" fmla="*/ 5545138 w 5216"/>
              <a:gd name="T71" fmla="*/ 797300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8140 h 694"/>
              <a:gd name="T2" fmla="*/ 0 w 5144"/>
              <a:gd name="T3" fmla="*/ 78140 h 694"/>
              <a:gd name="T4" fmla="*/ 19131 w 5144"/>
              <a:gd name="T5" fmla="*/ 73675 h 694"/>
              <a:gd name="T6" fmla="*/ 76526 w 5144"/>
              <a:gd name="T7" fmla="*/ 62512 h 694"/>
              <a:gd name="T8" fmla="*/ 174309 w 5144"/>
              <a:gd name="T9" fmla="*/ 46884 h 694"/>
              <a:gd name="T10" fmla="*/ 238081 w 5144"/>
              <a:gd name="T11" fmla="*/ 37954 h 694"/>
              <a:gd name="T12" fmla="*/ 312481 w 5144"/>
              <a:gd name="T13" fmla="*/ 29023 h 694"/>
              <a:gd name="T14" fmla="*/ 395384 w 5144"/>
              <a:gd name="T15" fmla="*/ 22326 h 694"/>
              <a:gd name="T16" fmla="*/ 491041 w 5144"/>
              <a:gd name="T17" fmla="*/ 15628 h 694"/>
              <a:gd name="T18" fmla="*/ 595201 w 5144"/>
              <a:gd name="T19" fmla="*/ 8930 h 694"/>
              <a:gd name="T20" fmla="*/ 712116 w 5144"/>
              <a:gd name="T21" fmla="*/ 4465 h 694"/>
              <a:gd name="T22" fmla="*/ 839659 w 5144"/>
              <a:gd name="T23" fmla="*/ 2233 h 694"/>
              <a:gd name="T24" fmla="*/ 977831 w 5144"/>
              <a:gd name="T25" fmla="*/ 0 h 694"/>
              <a:gd name="T26" fmla="*/ 1126631 w 5144"/>
              <a:gd name="T27" fmla="*/ 2233 h 694"/>
              <a:gd name="T28" fmla="*/ 1286060 w 5144"/>
              <a:gd name="T29" fmla="*/ 6698 h 694"/>
              <a:gd name="T30" fmla="*/ 1458243 w 5144"/>
              <a:gd name="T31" fmla="*/ 15628 h 694"/>
              <a:gd name="T32" fmla="*/ 1641055 w 5144"/>
              <a:gd name="T33" fmla="*/ 26791 h 694"/>
              <a:gd name="T34" fmla="*/ 1834496 w 5144"/>
              <a:gd name="T35" fmla="*/ 44651 h 694"/>
              <a:gd name="T36" fmla="*/ 2040691 w 5144"/>
              <a:gd name="T37" fmla="*/ 64744 h 694"/>
              <a:gd name="T38" fmla="*/ 2259640 w 5144"/>
              <a:gd name="T39" fmla="*/ 89303 h 694"/>
              <a:gd name="T40" fmla="*/ 2489217 w 5144"/>
              <a:gd name="T41" fmla="*/ 118326 h 694"/>
              <a:gd name="T42" fmla="*/ 2731549 w 5144"/>
              <a:gd name="T43" fmla="*/ 154047 h 694"/>
              <a:gd name="T44" fmla="*/ 2984510 w 5144"/>
              <a:gd name="T45" fmla="*/ 194233 h 694"/>
              <a:gd name="T46" fmla="*/ 3250225 w 5144"/>
              <a:gd name="T47" fmla="*/ 241117 h 694"/>
              <a:gd name="T48" fmla="*/ 3528694 w 5144"/>
              <a:gd name="T49" fmla="*/ 296931 h 694"/>
              <a:gd name="T50" fmla="*/ 3819918 w 5144"/>
              <a:gd name="T51" fmla="*/ 357210 h 694"/>
              <a:gd name="T52" fmla="*/ 4123895 w 5144"/>
              <a:gd name="T53" fmla="*/ 424187 h 694"/>
              <a:gd name="T54" fmla="*/ 4440628 w 5144"/>
              <a:gd name="T55" fmla="*/ 500095 h 694"/>
              <a:gd name="T56" fmla="*/ 4770114 w 5144"/>
              <a:gd name="T57" fmla="*/ 582699 h 694"/>
              <a:gd name="T58" fmla="*/ 5112355 w 5144"/>
              <a:gd name="T59" fmla="*/ 674235 h 694"/>
              <a:gd name="T60" fmla="*/ 5467350 w 5144"/>
              <a:gd name="T61" fmla="*/ 774700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652463 h 584"/>
              <a:gd name="T2" fmla="*/ 0 w 3112"/>
              <a:gd name="T3" fmla="*/ 652463 h 584"/>
              <a:gd name="T4" fmla="*/ 95633 w 3112"/>
              <a:gd name="T5" fmla="*/ 625649 h 584"/>
              <a:gd name="T6" fmla="*/ 357028 w 3112"/>
              <a:gd name="T7" fmla="*/ 556381 h 584"/>
              <a:gd name="T8" fmla="*/ 537668 w 3112"/>
              <a:gd name="T9" fmla="*/ 509457 h 584"/>
              <a:gd name="T10" fmla="*/ 745934 w 3112"/>
              <a:gd name="T11" fmla="*/ 458065 h 584"/>
              <a:gd name="T12" fmla="*/ 977578 w 3112"/>
              <a:gd name="T13" fmla="*/ 402203 h 584"/>
              <a:gd name="T14" fmla="*/ 1226223 w 3112"/>
              <a:gd name="T15" fmla="*/ 341873 h 584"/>
              <a:gd name="T16" fmla="*/ 1489743 w 3112"/>
              <a:gd name="T17" fmla="*/ 283777 h 584"/>
              <a:gd name="T18" fmla="*/ 1759640 w 3112"/>
              <a:gd name="T19" fmla="*/ 225681 h 584"/>
              <a:gd name="T20" fmla="*/ 2035912 w 3112"/>
              <a:gd name="T21" fmla="*/ 172054 h 584"/>
              <a:gd name="T22" fmla="*/ 2310059 w 3112"/>
              <a:gd name="T23" fmla="*/ 120661 h 584"/>
              <a:gd name="T24" fmla="*/ 2446070 w 3112"/>
              <a:gd name="T25" fmla="*/ 98316 h 584"/>
              <a:gd name="T26" fmla="*/ 2577830 w 3112"/>
              <a:gd name="T27" fmla="*/ 75972 h 584"/>
              <a:gd name="T28" fmla="*/ 2709591 w 3112"/>
              <a:gd name="T29" fmla="*/ 58096 h 584"/>
              <a:gd name="T30" fmla="*/ 2837101 w 3112"/>
              <a:gd name="T31" fmla="*/ 40220 h 584"/>
              <a:gd name="T32" fmla="*/ 2962486 w 3112"/>
              <a:gd name="T33" fmla="*/ 26814 h 584"/>
              <a:gd name="T34" fmla="*/ 3081495 w 3112"/>
              <a:gd name="T35" fmla="*/ 15641 h 584"/>
              <a:gd name="T36" fmla="*/ 3196254 w 3112"/>
              <a:gd name="T37" fmla="*/ 6703 h 584"/>
              <a:gd name="T38" fmla="*/ 3306763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719055 w 8196"/>
              <a:gd name="T1" fmla="*/ 570733 h 1192"/>
              <a:gd name="T2" fmla="*/ 8557275 w 8196"/>
              <a:gd name="T3" fmla="*/ 635386 h 1192"/>
              <a:gd name="T4" fmla="*/ 8384853 w 8196"/>
              <a:gd name="T5" fmla="*/ 691122 h 1192"/>
              <a:gd name="T6" fmla="*/ 8201787 w 8196"/>
              <a:gd name="T7" fmla="*/ 742398 h 1192"/>
              <a:gd name="T8" fmla="*/ 8005948 w 8196"/>
              <a:gd name="T9" fmla="*/ 782528 h 1192"/>
              <a:gd name="T10" fmla="*/ 7793081 w 8196"/>
              <a:gd name="T11" fmla="*/ 813740 h 1192"/>
              <a:gd name="T12" fmla="*/ 7563184 w 8196"/>
              <a:gd name="T13" fmla="*/ 836034 h 1192"/>
              <a:gd name="T14" fmla="*/ 7314129 w 8196"/>
              <a:gd name="T15" fmla="*/ 849411 h 1192"/>
              <a:gd name="T16" fmla="*/ 7043787 w 8196"/>
              <a:gd name="T17" fmla="*/ 847181 h 1192"/>
              <a:gd name="T18" fmla="*/ 6750030 w 8196"/>
              <a:gd name="T19" fmla="*/ 836034 h 1192"/>
              <a:gd name="T20" fmla="*/ 6430729 w 8196"/>
              <a:gd name="T21" fmla="*/ 809281 h 1192"/>
              <a:gd name="T22" fmla="*/ 6083754 w 8196"/>
              <a:gd name="T23" fmla="*/ 769151 h 1192"/>
              <a:gd name="T24" fmla="*/ 5709108 w 8196"/>
              <a:gd name="T25" fmla="*/ 715645 h 1192"/>
              <a:gd name="T26" fmla="*/ 5302531 w 8196"/>
              <a:gd name="T27" fmla="*/ 644304 h 1192"/>
              <a:gd name="T28" fmla="*/ 4861895 w 8196"/>
              <a:gd name="T29" fmla="*/ 557356 h 1192"/>
              <a:gd name="T30" fmla="*/ 4387200 w 8196"/>
              <a:gd name="T31" fmla="*/ 452573 h 1192"/>
              <a:gd name="T32" fmla="*/ 3874189 w 8196"/>
              <a:gd name="T33" fmla="*/ 329955 h 1192"/>
              <a:gd name="T34" fmla="*/ 3614491 w 8196"/>
              <a:gd name="T35" fmla="*/ 267531 h 1192"/>
              <a:gd name="T36" fmla="*/ 3122767 w 8196"/>
              <a:gd name="T37" fmla="*/ 164977 h 1192"/>
              <a:gd name="T38" fmla="*/ 2673616 w 8196"/>
              <a:gd name="T39" fmla="*/ 91406 h 1192"/>
              <a:gd name="T40" fmla="*/ 2262782 w 8196"/>
              <a:gd name="T41" fmla="*/ 40130 h 1192"/>
              <a:gd name="T42" fmla="*/ 1890264 w 8196"/>
              <a:gd name="T43" fmla="*/ 11147 h 1192"/>
              <a:gd name="T44" fmla="*/ 1556062 w 8196"/>
              <a:gd name="T45" fmla="*/ 0 h 1192"/>
              <a:gd name="T46" fmla="*/ 1258047 w 8196"/>
              <a:gd name="T47" fmla="*/ 4459 h 1192"/>
              <a:gd name="T48" fmla="*/ 994091 w 8196"/>
              <a:gd name="T49" fmla="*/ 22294 h 1192"/>
              <a:gd name="T50" fmla="*/ 762066 w 8196"/>
              <a:gd name="T51" fmla="*/ 49047 h 1192"/>
              <a:gd name="T52" fmla="*/ 564099 w 8196"/>
              <a:gd name="T53" fmla="*/ 82489 h 1192"/>
              <a:gd name="T54" fmla="*/ 398062 w 8196"/>
              <a:gd name="T55" fmla="*/ 120389 h 1192"/>
              <a:gd name="T56" fmla="*/ 263956 w 8196"/>
              <a:gd name="T57" fmla="*/ 160519 h 1192"/>
              <a:gd name="T58" fmla="*/ 157522 w 8196"/>
              <a:gd name="T59" fmla="*/ 196189 h 1192"/>
              <a:gd name="T60" fmla="*/ 51088 w 8196"/>
              <a:gd name="T61" fmla="*/ 240778 h 1192"/>
              <a:gd name="T62" fmla="*/ 0 w 8196"/>
              <a:gd name="T63" fmla="*/ 267531 h 1192"/>
              <a:gd name="T64" fmla="*/ 8719055 w 8196"/>
              <a:gd name="T65" fmla="*/ 1328737 h 1192"/>
              <a:gd name="T66" fmla="*/ 8723312 w 8196"/>
              <a:gd name="T67" fmla="*/ 1322049 h 1192"/>
              <a:gd name="T68" fmla="*/ 8723312 w 8196"/>
              <a:gd name="T69" fmla="*/ 568503 h 1192"/>
              <a:gd name="T70" fmla="*/ 8719055 w 8196"/>
              <a:gd name="T71" fmla="*/ 570733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4CCA8-B13D-42AB-AF9D-7BD41E590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14B3F-3758-4C5D-9E34-73357FEFD7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77ECD-0647-4751-84D0-DE277236A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F654D-711D-4D10-9AB6-7258FF3393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BFA4A-E5D0-4029-B225-5DDED9FB42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79CDF-C8FB-4AE8-B17E-E27BA7D628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C37E2-A331-4B59-A868-91BA1A561C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54281E-16FC-4274-A3FC-CF9459E358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2" r:id="rId2"/>
    <p:sldLayoutId id="2147484198" r:id="rId3"/>
    <p:sldLayoutId id="2147484193" r:id="rId4"/>
    <p:sldLayoutId id="2147484194" r:id="rId5"/>
    <p:sldLayoutId id="2147484195" r:id="rId6"/>
    <p:sldLayoutId id="2147484199" r:id="rId7"/>
    <p:sldLayoutId id="2147484200" r:id="rId8"/>
    <p:sldLayoutId id="2147484201" r:id="rId9"/>
    <p:sldLayoutId id="2147484196" r:id="rId10"/>
    <p:sldLayoutId id="21474842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c.edu.sa/" TargetMode="External"/><Relationship Id="rId2" Type="http://schemas.openxmlformats.org/officeDocument/2006/relationships/hyperlink" Target="mailto:specialprograms@jic.edu.s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1524000" y="3149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gency FB" pitchFamily="34" charset="0"/>
                <a:ea typeface="Calibri" pitchFamily="34" charset="0"/>
                <a:cs typeface="Tahoma" pitchFamily="34" charset="0"/>
              </a:rPr>
              <a:t>JUBAIL INDUSTRIAL COLLEGE</a:t>
            </a:r>
            <a:endParaRPr lang="en-US" sz="2800" b="1" dirty="0">
              <a:solidFill>
                <a:schemeClr val="bg1"/>
              </a:solidFill>
              <a:latin typeface="Agency FB" pitchFamily="34" charset="0"/>
              <a:ea typeface="Calibri" pitchFamily="34" charset="0"/>
              <a:cs typeface="Tahoma" pitchFamily="34" charset="0"/>
            </a:endParaRPr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942975" y="754559"/>
            <a:ext cx="6629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gency FB" pitchFamily="34" charset="0"/>
                <a:ea typeface="Calibri" pitchFamily="34" charset="0"/>
                <a:cs typeface="Tahoma" pitchFamily="34" charset="0"/>
              </a:rPr>
              <a:t>is </a:t>
            </a:r>
            <a:r>
              <a:rPr lang="en-US" sz="2000" b="1" dirty="0" smtClean="0">
                <a:solidFill>
                  <a:schemeClr val="bg1"/>
                </a:solidFill>
                <a:latin typeface="Agency FB" pitchFamily="34" charset="0"/>
                <a:ea typeface="Calibri" pitchFamily="34" charset="0"/>
                <a:cs typeface="Tahoma" pitchFamily="34" charset="0"/>
              </a:rPr>
              <a:t>pleased to announce the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gency FB" pitchFamily="34" charset="0"/>
                <a:ea typeface="Calibri" pitchFamily="34" charset="0"/>
                <a:cs typeface="Tahoma" pitchFamily="34" charset="0"/>
              </a:rPr>
              <a:t>2015 Regular NDT Course Schedule and Training Programs</a:t>
            </a:r>
            <a:endParaRPr lang="en-US" sz="2000" b="1" dirty="0">
              <a:solidFill>
                <a:schemeClr val="bg1"/>
              </a:solidFill>
              <a:latin typeface="Agency FB" pitchFamily="34" charset="0"/>
              <a:ea typeface="Calibri" pitchFamily="34" charset="0"/>
              <a:cs typeface="Tahoma" pitchFamily="34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1" y="304800"/>
            <a:ext cx="1066799" cy="9905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703715"/>
              </p:ext>
            </p:extLst>
          </p:nvPr>
        </p:nvGraphicFramePr>
        <p:xfrm>
          <a:off x="304800" y="1543050"/>
          <a:ext cx="8534400" cy="4952993"/>
        </p:xfrm>
        <a:graphic>
          <a:graphicData uri="http://schemas.openxmlformats.org/drawingml/2006/table">
            <a:tbl>
              <a:tblPr/>
              <a:tblGrid>
                <a:gridCol w="423571"/>
                <a:gridCol w="3045697"/>
                <a:gridCol w="2220332"/>
                <a:gridCol w="1318322"/>
                <a:gridCol w="763239"/>
                <a:gridCol w="763239"/>
              </a:tblGrid>
              <a:tr h="3652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kern="1200" spc="-75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S. N.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kern="1200" spc="-75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Course Title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kern="1200" spc="-75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Date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kern="1200" spc="-75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Duration  Days (Hrs.)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kern="1200" spc="-75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Fees (SAR) </a:t>
                      </a: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kern="1200" spc="-75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Course Code</a:t>
                      </a:r>
                      <a:endParaRPr lang="en-US" sz="1200" b="1" kern="1200" spc="-75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1.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Penetrant Testing Level II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4-8 January 2015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(35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3,610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NDT.001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2.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Magnetic Particle Level II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11-15 January 2015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(35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3,610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NDT.002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3.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Introduction to NDT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25-29 January  2015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(35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2,440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NDT.003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4.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Ultrasonic Testing Level 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1-5 February 2015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(40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3,770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NDT.004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5.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Ultrasonic Testing Level II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8-19 February 2015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 days (80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6,200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NDT.005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6.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Visual Testing Level 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22-26 February 2015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(35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3,610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NDT.006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7.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Visual Testing Level II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1-5 March 2015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(35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3,610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NDT.007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8.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Heat Exchanger Tube Scanning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8-19 March 2015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 days (80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12,910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NDT.008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9.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Radiographic Film Interpretation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29  March – 02 April - 2015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(40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3,770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NDT.009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10.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Eddy Current Testing Level 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5-</a:t>
                      </a:r>
                      <a:r>
                        <a:rPr lang="en-US" sz="1100" kern="1200" spc="-75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9 </a:t>
                      </a: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April 2015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(40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3,770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NDT.010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11.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Eddy Current Testing Level II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12-</a:t>
                      </a:r>
                      <a:r>
                        <a:rPr lang="en-US" sz="1100" kern="1200" spc="-75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23 </a:t>
                      </a: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April 2015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 days (80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6,170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NDT.011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12.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Penetrant Testing Level 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26-30 April 2015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(35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3,610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NDT.012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13.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Penetrant Testing Level II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3-7 May</a:t>
                      </a: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2015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(35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3,610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NDT.013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14.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Magnetic Particle Level 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10-14 May</a:t>
                      </a: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2015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(35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3,610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NDT.014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15.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Magnetic Particle Level II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17-21 May 2015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(35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3,610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NDT.015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16.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Heat Exchanger Tube Scanning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24 May -  4 June 2015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 days (80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12,910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NDT.016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  <p:bldP spid="2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260658"/>
              </p:ext>
            </p:extLst>
          </p:nvPr>
        </p:nvGraphicFramePr>
        <p:xfrm>
          <a:off x="304801" y="1524000"/>
          <a:ext cx="8534400" cy="4184768"/>
        </p:xfrm>
        <a:graphic>
          <a:graphicData uri="http://schemas.openxmlformats.org/drawingml/2006/table">
            <a:tbl>
              <a:tblPr/>
              <a:tblGrid>
                <a:gridCol w="423571"/>
                <a:gridCol w="3045697"/>
                <a:gridCol w="2220332"/>
                <a:gridCol w="1318322"/>
                <a:gridCol w="763239"/>
                <a:gridCol w="763239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kern="1200" spc="-75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S. N.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kern="1200" spc="-75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Course Title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kern="1200" spc="-75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Date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kern="1200" spc="-75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Duration  Days (Hrs.)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kern="1200" spc="-75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Fees (SAR) </a:t>
                      </a: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kern="1200" spc="-75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Course Code</a:t>
                      </a: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17.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Penetrant Testing Level 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30  August -3  September 2015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(35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3,610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NDT.017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18.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Penetrant Testing Level II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6-10 September 2015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(35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3,610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NDT.018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19.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Introduction to NDT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13 -16</a:t>
                      </a:r>
                      <a:r>
                        <a:rPr lang="en-US" sz="1100" kern="1200" spc="-75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September 2015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04 </a:t>
                      </a: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days (</a:t>
                      </a: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32 </a:t>
                      </a: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2,440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NDT.019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20.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Magnetic Particle Level 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4-8 October 2015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(35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3,610</a:t>
                      </a:r>
                      <a:endParaRPr lang="en-US" sz="1100" kern="1200" spc="-75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NDT.020</a:t>
                      </a:r>
                      <a:endParaRPr lang="en-US" sz="1100" kern="1200" spc="-75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21.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Magnetic Particle Level II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11-15 October 2015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(35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3,610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NDT.021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22.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Radiographic Film Interpretation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18- 22  October 2015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(40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3,770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NDT.022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23.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Heat Exchanger Tube Scanning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25 October -5 November 2015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 days (80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12,910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NDT.023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24.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Ultrasonic Testing Level 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8-12</a:t>
                      </a:r>
                      <a:r>
                        <a:rPr lang="en-US" sz="1100" kern="1200" spc="-75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November 2015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(40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3,770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NDT.024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25.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Ultrasonic Testing Level II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15- 26 November</a:t>
                      </a:r>
                      <a:r>
                        <a:rPr lang="en-US" sz="1100" kern="1200" spc="-75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2015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 days (80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6,170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NDT.025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26.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Visual Testing Level 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29 November - 3 December 2015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(35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3,610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NDT.026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27.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Visual Testing Level II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6-10 December 2015 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(35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3,610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NDT.027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28.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Eddy Current Testing Level 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13-17 December 2015 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05 days (40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3,770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NDT.028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67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29.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Eddy Current Testing Level II 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20 -31  December 2015 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 days (80 Hrs) </a:t>
                      </a:r>
                    </a:p>
                  </a:txBody>
                  <a:tcPr marL="45489" marR="4548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6,170 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NDT.029</a:t>
                      </a:r>
                      <a:endParaRPr lang="en-US" sz="1100" kern="1200" spc="-75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45" marR="8845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304800"/>
            <a:ext cx="1066799" cy="9905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ctangle 7"/>
          <p:cNvSpPr/>
          <p:nvPr/>
        </p:nvSpPr>
        <p:spPr>
          <a:xfrm>
            <a:off x="2590800" y="6038940"/>
            <a:ext cx="38862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1F497D"/>
                </a:solidFill>
                <a:latin typeface="Britannic Bold"/>
                <a:ea typeface="Calibri"/>
                <a:cs typeface="Times New Roman"/>
              </a:rPr>
              <a:t>www.jic.edu.sa</a:t>
            </a:r>
            <a:endParaRPr lang="en-US" sz="2000" b="1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42975" y="600044"/>
            <a:ext cx="662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gency FB" pitchFamily="34" charset="0"/>
                <a:ea typeface="Calibri" pitchFamily="34" charset="0"/>
                <a:cs typeface="Tahoma" pitchFamily="34" charset="0"/>
              </a:rPr>
              <a:t>2015 Regular NDT Course Schedule and Training Programs</a:t>
            </a:r>
            <a:endParaRPr lang="en-US" sz="2000" b="1" dirty="0">
              <a:solidFill>
                <a:schemeClr val="bg1"/>
              </a:solidFill>
              <a:latin typeface="Agency FB" pitchFamily="34" charset="0"/>
              <a:ea typeface="Calibri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7999"/>
            <a:ext cx="2895600" cy="305475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257300"/>
            <a:endParaRPr lang="en-US" sz="1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defTabSz="1257300"/>
            <a:r>
              <a:rPr lang="en-US" sz="10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Unique features of our training programs:-</a:t>
            </a:r>
          </a:p>
          <a:p>
            <a:pPr defTabSz="1257300"/>
            <a:endParaRPr lang="en-US" sz="1000" dirty="0" smtClean="0">
              <a:latin typeface="Britannic Bold" pitchFamily="34" charset="0"/>
            </a:endParaRPr>
          </a:p>
          <a:p>
            <a:pPr marL="228600" indent="-228600" defTabSz="1257300">
              <a:buAutoNum type="arabicPeriod"/>
            </a:pPr>
            <a:r>
              <a:rPr lang="en-US" sz="900" dirty="0" smtClean="0">
                <a:latin typeface="Britannic Bold" pitchFamily="34" charset="0"/>
              </a:rPr>
              <a:t>Individual hands-on training.</a:t>
            </a:r>
          </a:p>
          <a:p>
            <a:pPr marL="228600" indent="-228600" defTabSz="1257300">
              <a:buAutoNum type="arabicPeriod"/>
            </a:pPr>
            <a:r>
              <a:rPr lang="en-US" sz="900" dirty="0" smtClean="0">
                <a:latin typeface="Britannic Bold" pitchFamily="34" charset="0"/>
              </a:rPr>
              <a:t>State of the art lab facilities, with many  different flawed specimens for training &amp; examination.</a:t>
            </a:r>
          </a:p>
          <a:p>
            <a:pPr marL="228600" indent="-228600" defTabSz="1257300">
              <a:buAutoNum type="arabicPeriod"/>
            </a:pPr>
            <a:r>
              <a:rPr lang="en-US" sz="900" dirty="0" smtClean="0">
                <a:latin typeface="Britannic Bold" pitchFamily="34" charset="0"/>
              </a:rPr>
              <a:t>ASNT classroom training materials.</a:t>
            </a:r>
          </a:p>
          <a:p>
            <a:pPr marL="228600" indent="-228600" defTabSz="1257300">
              <a:buAutoNum type="arabicPeriod"/>
            </a:pPr>
            <a:r>
              <a:rPr lang="en-US" sz="900" dirty="0" smtClean="0">
                <a:latin typeface="Britannic Bold" pitchFamily="34" charset="0"/>
              </a:rPr>
              <a:t>Wide range of training equipment.</a:t>
            </a:r>
          </a:p>
          <a:p>
            <a:pPr marL="228600" indent="-228600" defTabSz="1257300">
              <a:buAutoNum type="arabicPeriod"/>
            </a:pPr>
            <a:r>
              <a:rPr lang="en-US" sz="900" dirty="0" smtClean="0">
                <a:latin typeface="Britannic Bold" pitchFamily="34" charset="0"/>
              </a:rPr>
              <a:t>Professional trainers with extensive industrial experience.</a:t>
            </a:r>
            <a:endParaRPr lang="en-US" sz="900" dirty="0">
              <a:latin typeface="Britannic Bold" pitchFamily="34" charset="0"/>
            </a:endParaRPr>
          </a:p>
          <a:p>
            <a:pPr defTabSz="1257300"/>
            <a:endParaRPr lang="en-US" sz="900" dirty="0" smtClean="0">
              <a:latin typeface="Britannic Bold" pitchFamily="34" charset="0"/>
            </a:endParaRPr>
          </a:p>
          <a:p>
            <a:pPr marL="0" marR="347345" defTabSz="1257300">
              <a:spcBef>
                <a:spcPts val="0"/>
              </a:spcBef>
              <a:spcAft>
                <a:spcPts val="0"/>
              </a:spcAft>
            </a:pPr>
            <a:endParaRPr lang="en-US" sz="100" dirty="0">
              <a:solidFill>
                <a:srgbClr val="FF0000"/>
              </a:solidFill>
              <a:latin typeface="Britannic Bold"/>
              <a:ea typeface="Calibri"/>
              <a:cs typeface="Times New Roman"/>
            </a:endParaRPr>
          </a:p>
          <a:p>
            <a:pPr marL="0" marR="347345" defTabSz="125730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FF0000"/>
                </a:solidFill>
                <a:latin typeface="Britannic Bold"/>
                <a:ea typeface="Calibri"/>
                <a:cs typeface="Times New Roman"/>
              </a:rPr>
              <a:t>NOTE:</a:t>
            </a:r>
            <a:endParaRPr lang="en-US" sz="900" dirty="0">
              <a:latin typeface="Calibri"/>
              <a:ea typeface="Calibri"/>
              <a:cs typeface="Times New Roman"/>
            </a:endParaRPr>
          </a:p>
          <a:p>
            <a:pPr marL="169863" marR="347345" lvl="0" indent="-169863" defTabSz="125730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900" dirty="0">
                <a:latin typeface="Britannic Bold"/>
                <a:ea typeface="Calibri"/>
                <a:cs typeface="Times New Roman"/>
              </a:rPr>
              <a:t>Program will be conducted with a minimum of </a:t>
            </a:r>
            <a:r>
              <a:rPr lang="en-US" sz="900" dirty="0" smtClean="0">
                <a:latin typeface="Britannic Bold"/>
                <a:ea typeface="Calibri"/>
                <a:cs typeface="Times New Roman"/>
              </a:rPr>
              <a:t>5 participants</a:t>
            </a:r>
            <a:r>
              <a:rPr lang="en-US" sz="900" dirty="0">
                <a:latin typeface="Britannic Bold"/>
                <a:ea typeface="Calibri"/>
                <a:cs typeface="Times New Roman"/>
              </a:rPr>
              <a:t>.</a:t>
            </a:r>
            <a:endParaRPr lang="en-US" sz="900" dirty="0">
              <a:latin typeface="Calibri"/>
              <a:ea typeface="Calibri"/>
              <a:cs typeface="Times New Roman"/>
            </a:endParaRPr>
          </a:p>
          <a:p>
            <a:pPr marL="169863" marR="0" lvl="0" indent="-169863" defTabSz="125730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900" dirty="0">
                <a:latin typeface="Britannic Bold"/>
                <a:ea typeface="Calibri"/>
                <a:cs typeface="Times New Roman"/>
              </a:rPr>
              <a:t>Course materials, literatures, lunch and refreshment are included in the </a:t>
            </a:r>
            <a:r>
              <a:rPr lang="en-US" sz="900" dirty="0" smtClean="0">
                <a:latin typeface="Britannic Bold"/>
                <a:ea typeface="Calibri"/>
                <a:cs typeface="Times New Roman"/>
              </a:rPr>
              <a:t>course fees.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900" dirty="0" smtClean="0">
              <a:latin typeface="Britannic Bold"/>
              <a:ea typeface="Calibri"/>
              <a:cs typeface="Times New Roman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723285"/>
              </p:ext>
            </p:extLst>
          </p:nvPr>
        </p:nvGraphicFramePr>
        <p:xfrm>
          <a:off x="5991225" y="2971800"/>
          <a:ext cx="2743200" cy="1809471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i="0" u="sng" dirty="0">
                          <a:solidFill>
                            <a:srgbClr val="FF0000"/>
                          </a:solidFill>
                          <a:latin typeface="Britannic Bold"/>
                          <a:ea typeface="Calibri"/>
                          <a:cs typeface="Times New Roman"/>
                        </a:rPr>
                        <a:t>For more information, please </a:t>
                      </a:r>
                      <a:r>
                        <a:rPr lang="en-US" sz="1100" i="0" u="sng" dirty="0" smtClean="0">
                          <a:solidFill>
                            <a:srgbClr val="FF0000"/>
                          </a:solidFill>
                          <a:latin typeface="Britannic Bold"/>
                          <a:ea typeface="Calibri"/>
                          <a:cs typeface="Times New Roman"/>
                        </a:rPr>
                        <a:t>contact us:</a:t>
                      </a:r>
                      <a:endParaRPr lang="en-US" sz="1100" i="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046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" dirty="0" smtClean="0">
                        <a:solidFill>
                          <a:srgbClr val="1F497D"/>
                        </a:solidFill>
                        <a:latin typeface="Britannic Bold"/>
                        <a:ea typeface="Calibri"/>
                        <a:cs typeface="Times New Roman"/>
                      </a:endParaRP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INDUSTRIAL RELATIONS DEPT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Special Programs Unit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Tel: +966-13-3402011 / +966-13-3402140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Fax: +966-13-3402060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Email Address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: </a:t>
                      </a:r>
                      <a:r>
                        <a:rPr lang="en-US" sz="1100" b="1" u="sng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hlinkClick r:id="rId2"/>
                        </a:rPr>
                        <a:t>specialprograms@jic.edu.sa</a:t>
                      </a:r>
                      <a:endParaRPr lang="en-US" sz="1200" dirty="0" smtClean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u="none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Or visit our website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at 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  <a:hlinkClick r:id="rId3"/>
                        </a:rPr>
                        <a:t>www.jic.edu.sa</a:t>
                      </a:r>
                      <a:endParaRPr lang="en-US" sz="1200" b="1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05531"/>
              </p:ext>
            </p:extLst>
          </p:nvPr>
        </p:nvGraphicFramePr>
        <p:xfrm>
          <a:off x="3352800" y="4724400"/>
          <a:ext cx="3200400" cy="1386840"/>
        </p:xfrm>
        <a:graphic>
          <a:graphicData uri="http://schemas.openxmlformats.org/drawingml/2006/table">
            <a:tbl>
              <a:tblPr/>
              <a:tblGrid>
                <a:gridCol w="3200400"/>
              </a:tblGrid>
              <a:tr h="13783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en-US" sz="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200" b="1" i="0" u="sng" kern="120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Fees </a:t>
                      </a:r>
                      <a:r>
                        <a:rPr lang="en-US" sz="1200" b="1" i="0" u="sng" kern="120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in Saudi </a:t>
                      </a:r>
                      <a:r>
                        <a:rPr lang="en-US" sz="1200" b="1" i="0" u="sng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Riyals shall be made in favor of:</a:t>
                      </a:r>
                      <a:endParaRPr lang="en-US" sz="1200" b="1" i="0" u="sng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1143000" algn="l"/>
                        </a:tabLst>
                      </a:pPr>
                      <a:r>
                        <a:rPr lang="en-US" sz="1100" i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Jubail Industrial College (JIC) </a:t>
                      </a:r>
                      <a:endParaRPr lang="en-US" sz="1100" i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60425" algn="l"/>
                          <a:tab pos="1030288" algn="l"/>
                        </a:tabLst>
                      </a:pPr>
                      <a:r>
                        <a:rPr lang="en-US" sz="1100" i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Account Number	: </a:t>
                      </a: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065 </a:t>
                      </a:r>
                      <a:r>
                        <a:rPr lang="en-US" sz="1100" i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211 28000 104 </a:t>
                      </a:r>
                      <a:endParaRPr lang="en-US" sz="1100" i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60425" algn="l"/>
                          <a:tab pos="1030288" algn="l"/>
                        </a:tabLst>
                      </a:pPr>
                      <a:r>
                        <a:rPr lang="en-US" sz="1100" i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Bank </a:t>
                      </a: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Name		: Al-</a:t>
                      </a:r>
                      <a:r>
                        <a:rPr lang="en-US" sz="1100" i="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Ahli</a:t>
                      </a: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Commercial Bank 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60425" algn="l"/>
                          <a:tab pos="1030288" algn="l"/>
                        </a:tabLst>
                      </a:pP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                                    </a:t>
                      </a: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Jubail Industrial Branch </a:t>
                      </a:r>
                      <a:endParaRPr lang="en-US" sz="1100" i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60425" algn="l"/>
                          <a:tab pos="1030288" algn="l"/>
                        </a:tabLst>
                      </a:pPr>
                      <a:r>
                        <a:rPr lang="en-US" sz="1100" i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Account </a:t>
                      </a: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Name	: </a:t>
                      </a: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Special Programs </a:t>
                      </a:r>
                      <a:endParaRPr lang="en-US" sz="1100" i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60425" algn="l"/>
                          <a:tab pos="1030288" algn="l"/>
                        </a:tabLst>
                      </a:pP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IBAN Number 		:  </a:t>
                      </a: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SA </a:t>
                      </a: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231 000 000 652  </a:t>
                      </a: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112 </a:t>
                      </a: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800 0104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60425" algn="l"/>
                          <a:tab pos="1030288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71625" y="1905000"/>
            <a:ext cx="57912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Any desired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NDT Special Programs or Customized Courses </a:t>
            </a:r>
            <a:r>
              <a:rPr lang="en-US" sz="1400" b="1" dirty="0" smtClean="0">
                <a:solidFill>
                  <a:schemeClr val="tx1"/>
                </a:solidFill>
              </a:rPr>
              <a:t>can be designed and arranged upon request to meet customer’s needs.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400700"/>
              </p:ext>
            </p:extLst>
          </p:nvPr>
        </p:nvGraphicFramePr>
        <p:xfrm>
          <a:off x="1838325" y="762000"/>
          <a:ext cx="5257800" cy="838200"/>
        </p:xfrm>
        <a:graphic>
          <a:graphicData uri="http://schemas.openxmlformats.org/drawingml/2006/table">
            <a:tbl>
              <a:tblPr/>
              <a:tblGrid>
                <a:gridCol w="5257800"/>
              </a:tblGrid>
              <a:tr h="838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pc="-75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Introduction to Advanced NDT (PAUT &amp; TOFD) </a:t>
                      </a:r>
                      <a:r>
                        <a:rPr lang="en-US" sz="1400" b="1" kern="1200" spc="-7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for 05 days (40 Hrs) can be conducted upon customer’s interest and desired schedule.</a:t>
                      </a:r>
                    </a:p>
                  </a:txBody>
                  <a:tcPr marL="42119" marR="42119" marT="884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759763FEACBC44B56BBF064722D219" ma:contentTypeVersion="2" ma:contentTypeDescription="Create a new document." ma:contentTypeScope="" ma:versionID="3c495d99f5da5804c6f6584a8058a59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0782da574689628e0a427e02c37a13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9F121D7-B6BC-4180-B112-63680994AAEF}"/>
</file>

<file path=customXml/itemProps2.xml><?xml version="1.0" encoding="utf-8"?>
<ds:datastoreItem xmlns:ds="http://schemas.openxmlformats.org/officeDocument/2006/customXml" ds:itemID="{C987C44F-3819-450C-BFFA-BBB449D38BB7}"/>
</file>

<file path=customXml/itemProps3.xml><?xml version="1.0" encoding="utf-8"?>
<ds:datastoreItem xmlns:ds="http://schemas.openxmlformats.org/officeDocument/2006/customXml" ds:itemID="{F872B062-43C1-4258-A465-CF17290B0878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2828</TotalTime>
  <Words>719</Words>
  <Application>Microsoft Office PowerPoint</Application>
  <PresentationFormat>On-screen Show (4:3)</PresentationFormat>
  <Paragraphs>226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Waveform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 M. Mohammed Eid</dc:creator>
  <cp:lastModifiedBy>Hassan Othman Fallatta</cp:lastModifiedBy>
  <cp:revision>327</cp:revision>
  <cp:lastPrinted>1601-01-01T00:00:00Z</cp:lastPrinted>
  <dcterms:created xsi:type="dcterms:W3CDTF">1601-01-01T00:00:00Z</dcterms:created>
  <dcterms:modified xsi:type="dcterms:W3CDTF">2014-11-18T09:40:57Z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0x0101007E759763FEACBC44B56BBF064722D219</vt:lpwstr>
  </property>
</Properties>
</file>