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6" r:id="rId1"/>
  </p:sldMasterIdLst>
  <p:notesMasterIdLst>
    <p:notesMasterId r:id="rId8"/>
  </p:notesMasterIdLst>
  <p:sldIdLst>
    <p:sldId id="259" r:id="rId2"/>
    <p:sldId id="260" r:id="rId3"/>
    <p:sldId id="261" r:id="rId4"/>
    <p:sldId id="266" r:id="rId5"/>
    <p:sldId id="267" r:id="rId6"/>
    <p:sldId id="268" r:id="rId7"/>
  </p:sldIdLst>
  <p:sldSz cx="9144000" cy="6858000" type="screen4x3"/>
  <p:notesSz cx="7077075" cy="89550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33"/>
    <a:srgbClr val="00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54" autoAdjust="0"/>
  </p:normalViewPr>
  <p:slideViewPr>
    <p:cSldViewPr>
      <p:cViewPr>
        <p:scale>
          <a:sx n="100" d="100"/>
          <a:sy n="100" d="100"/>
        </p:scale>
        <p:origin x="-29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4008438" y="0"/>
            <a:ext cx="3067050" cy="447675"/>
          </a:xfrm>
          <a:prstGeom prst="rect">
            <a:avLst/>
          </a:prstGeom>
        </p:spPr>
        <p:txBody>
          <a:bodyPr vert="horz" lIns="91440" tIns="45720" rIns="91440" bIns="45720" rtlCol="0"/>
          <a:lstStyle>
            <a:lvl1pPr algn="r">
              <a:defRPr sz="1200"/>
            </a:lvl1pPr>
          </a:lstStyle>
          <a:p>
            <a:pPr>
              <a:defRPr/>
            </a:pPr>
            <a:fld id="{FAB0FFF9-AD12-4633-A108-6DBD1DF7D68D}" type="datetimeFigureOut">
              <a:rPr lang="en-US"/>
              <a:pPr>
                <a:defRPr/>
              </a:pPr>
              <a:t>11/17/2014</a:t>
            </a:fld>
            <a:endParaRPr lang="en-US" dirty="0"/>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8025" y="4252913"/>
            <a:ext cx="5661025" cy="403066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505825"/>
            <a:ext cx="3067050" cy="447675"/>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4008438" y="8505825"/>
            <a:ext cx="3067050" cy="447675"/>
          </a:xfrm>
          <a:prstGeom prst="rect">
            <a:avLst/>
          </a:prstGeom>
        </p:spPr>
        <p:txBody>
          <a:bodyPr vert="horz" lIns="91440" tIns="45720" rIns="91440" bIns="45720" rtlCol="0" anchor="b"/>
          <a:lstStyle>
            <a:lvl1pPr algn="r">
              <a:defRPr sz="1200"/>
            </a:lvl1pPr>
          </a:lstStyle>
          <a:p>
            <a:pPr>
              <a:defRPr/>
            </a:pPr>
            <a:fld id="{6A7B39E4-B5C5-4139-9882-5D884207119A}" type="slidenum">
              <a:rPr lang="en-US"/>
              <a:pPr>
                <a:defRPr/>
              </a:pPr>
              <a:t>‹#›</a:t>
            </a:fld>
            <a:endParaRPr lang="en-US" dirty="0"/>
          </a:p>
        </p:txBody>
      </p:sp>
    </p:spTree>
    <p:extLst>
      <p:ext uri="{BB962C8B-B14F-4D97-AF65-F5344CB8AC3E}">
        <p14:creationId xmlns:p14="http://schemas.microsoft.com/office/powerpoint/2010/main" val="21057409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E81A5-DB63-4CF5-A67C-3C8E65BED4BD}"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E81A5-DB63-4CF5-A67C-3C8E65BED4BD}"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E81A5-DB63-4CF5-A67C-3C8E65BED4BD}"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E81A5-DB63-4CF5-A67C-3C8E65BED4BD}"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E81A5-DB63-4CF5-A67C-3C8E65BED4BD}"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E81A5-DB63-4CF5-A67C-3C8E65BED4B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dirty="0"/>
            </a:p>
          </p:txBody>
        </p:sp>
        <p:sp>
          <p:nvSpPr>
            <p:cNvPr id="7" name="Freeform 18"/>
            <p:cNvSpPr>
              <a:spLocks/>
            </p:cNvSpPr>
            <p:nvPr/>
          </p:nvSpPr>
          <p:spPr bwMode="hidden">
            <a:xfrm>
              <a:off x="-308538" y="4319027"/>
              <a:ext cx="8280254" cy="1208092"/>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dirty="0"/>
            </a:p>
          </p:txBody>
        </p:sp>
        <p:sp>
          <p:nvSpPr>
            <p:cNvPr id="8" name="Freeform 22"/>
            <p:cNvSpPr>
              <a:spLocks/>
            </p:cNvSpPr>
            <p:nvPr/>
          </p:nvSpPr>
          <p:spPr bwMode="hidden">
            <a:xfrm>
              <a:off x="4014" y="4334834"/>
              <a:ext cx="8164231" cy="1101960"/>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dirty="0"/>
            </a:p>
          </p:txBody>
        </p:sp>
        <p:sp>
          <p:nvSpPr>
            <p:cNvPr id="9" name="Freeform 26"/>
            <p:cNvSpPr>
              <a:spLocks/>
            </p:cNvSpPr>
            <p:nvPr/>
          </p:nvSpPr>
          <p:spPr bwMode="hidden">
            <a:xfrm>
              <a:off x="4157164" y="4316769"/>
              <a:ext cx="4939265" cy="925827"/>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dirty="0"/>
            </a:p>
          </p:txBody>
        </p:sp>
        <p:sp useBgFill="1">
          <p:nvSpPr>
            <p:cNvPr id="10"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dirty="0"/>
          </a:p>
        </p:txBody>
      </p:sp>
      <p:sp>
        <p:nvSpPr>
          <p:cNvPr id="12" name="Footer Placeholder 4"/>
          <p:cNvSpPr>
            <a:spLocks noGrp="1"/>
          </p:cNvSpPr>
          <p:nvPr>
            <p:ph type="ftr" sz="quarter" idx="11"/>
          </p:nvPr>
        </p:nvSpPr>
        <p:spPr/>
        <p:txBody>
          <a:bodyPr/>
          <a:lstStyle>
            <a:lvl1pPr>
              <a:defRPr/>
            </a:lvl1pPr>
          </a:lstStyle>
          <a:p>
            <a:pPr>
              <a:defRPr/>
            </a:pPr>
            <a:endParaRPr lang="en-US" dirty="0"/>
          </a:p>
        </p:txBody>
      </p:sp>
      <p:sp>
        <p:nvSpPr>
          <p:cNvPr id="13" name="Slide Number Placeholder 5"/>
          <p:cNvSpPr>
            <a:spLocks noGrp="1"/>
          </p:cNvSpPr>
          <p:nvPr>
            <p:ph type="sldNum" sz="quarter" idx="12"/>
          </p:nvPr>
        </p:nvSpPr>
        <p:spPr/>
        <p:txBody>
          <a:bodyPr/>
          <a:lstStyle>
            <a:lvl1pPr>
              <a:defRPr/>
            </a:lvl1pPr>
          </a:lstStyle>
          <a:p>
            <a:pPr>
              <a:defRPr/>
            </a:pPr>
            <a:fld id="{328733A2-D020-426D-BD3D-C08A53B00FD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9F1551-3039-45E2-9E9B-4F09C0C9E5B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dirty="0"/>
            </a:p>
          </p:txBody>
        </p:sp>
        <p:sp>
          <p:nvSpPr>
            <p:cNvPr id="7" name="Freeform 18"/>
            <p:cNvSpPr>
              <a:spLocks/>
            </p:cNvSpPr>
            <p:nvPr/>
          </p:nvSpPr>
          <p:spPr bwMode="hidden">
            <a:xfrm>
              <a:off x="-308538" y="4318998"/>
              <a:ext cx="8280254" cy="1208906"/>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dirty="0"/>
            </a:p>
          </p:txBody>
        </p:sp>
        <p:sp>
          <p:nvSpPr>
            <p:cNvPr id="8" name="Freeform 22"/>
            <p:cNvSpPr>
              <a:spLocks/>
            </p:cNvSpPr>
            <p:nvPr/>
          </p:nvSpPr>
          <p:spPr bwMode="hidden">
            <a:xfrm>
              <a:off x="4014" y="4334786"/>
              <a:ext cx="8164231" cy="1102902"/>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dirty="0"/>
            </a:p>
          </p:txBody>
        </p:sp>
        <p:sp>
          <p:nvSpPr>
            <p:cNvPr id="9" name="Freeform 26"/>
            <p:cNvSpPr>
              <a:spLocks/>
            </p:cNvSpPr>
            <p:nvPr/>
          </p:nvSpPr>
          <p:spPr bwMode="hidden">
            <a:xfrm>
              <a:off x="4157164" y="4316742"/>
              <a:ext cx="4939265" cy="926979"/>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dirty="0"/>
            </a:p>
          </p:txBody>
        </p:sp>
        <p:sp useBgFill="1">
          <p:nvSpPr>
            <p:cNvPr id="10" name="Freeform 25"/>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dirty="0"/>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dirty="0"/>
          </a:p>
        </p:txBody>
      </p:sp>
      <p:sp>
        <p:nvSpPr>
          <p:cNvPr id="12" name="Footer Placeholder 4"/>
          <p:cNvSpPr>
            <a:spLocks noGrp="1"/>
          </p:cNvSpPr>
          <p:nvPr>
            <p:ph type="ftr" sz="quarter" idx="11"/>
          </p:nvPr>
        </p:nvSpPr>
        <p:spPr/>
        <p:txBody>
          <a:bodyPr/>
          <a:lstStyle>
            <a:lvl1pPr>
              <a:defRPr/>
            </a:lvl1pPr>
          </a:lstStyle>
          <a:p>
            <a:pPr>
              <a:defRPr/>
            </a:pPr>
            <a:endParaRPr lang="en-US" dirty="0"/>
          </a:p>
        </p:txBody>
      </p:sp>
      <p:sp>
        <p:nvSpPr>
          <p:cNvPr id="13" name="Slide Number Placeholder 5"/>
          <p:cNvSpPr>
            <a:spLocks noGrp="1"/>
          </p:cNvSpPr>
          <p:nvPr>
            <p:ph type="sldNum" sz="quarter" idx="12"/>
          </p:nvPr>
        </p:nvSpPr>
        <p:spPr/>
        <p:txBody>
          <a:bodyPr/>
          <a:lstStyle>
            <a:lvl1pPr>
              <a:defRPr/>
            </a:lvl1pPr>
          </a:lstStyle>
          <a:p>
            <a:pPr>
              <a:defRPr/>
            </a:pPr>
            <a:fld id="{632A522E-15F8-4D73-931E-947253E4834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A088A8-36CC-45A4-AD85-CBE6AB01A54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14"/>
          <p:cNvSpPr>
            <a:spLocks/>
          </p:cNvSpPr>
          <p:nvPr/>
        </p:nvSpPr>
        <p:spPr bwMode="hidden">
          <a:xfrm>
            <a:off x="6046788" y="4203700"/>
            <a:ext cx="2876550" cy="714375"/>
          </a:xfrm>
          <a:custGeom>
            <a:avLst/>
            <a:gdLst>
              <a:gd name="T0" fmla="*/ 2870172 w 2706"/>
              <a:gd name="T1" fmla="*/ 0 h 640"/>
              <a:gd name="T2" fmla="*/ 2870172 w 2706"/>
              <a:gd name="T3" fmla="*/ 0 h 640"/>
              <a:gd name="T4" fmla="*/ 2748987 w 2706"/>
              <a:gd name="T5" fmla="*/ 20092 h 640"/>
              <a:gd name="T6" fmla="*/ 2625676 w 2706"/>
              <a:gd name="T7" fmla="*/ 42416 h 640"/>
              <a:gd name="T8" fmla="*/ 2500239 w 2706"/>
              <a:gd name="T9" fmla="*/ 66973 h 640"/>
              <a:gd name="T10" fmla="*/ 2370549 w 2706"/>
              <a:gd name="T11" fmla="*/ 91529 h 640"/>
              <a:gd name="T12" fmla="*/ 2238734 w 2706"/>
              <a:gd name="T13" fmla="*/ 120551 h 640"/>
              <a:gd name="T14" fmla="*/ 2102667 w 2706"/>
              <a:gd name="T15" fmla="*/ 149572 h 640"/>
              <a:gd name="T16" fmla="*/ 1964473 w 2706"/>
              <a:gd name="T17" fmla="*/ 183059 h 640"/>
              <a:gd name="T18" fmla="*/ 1822028 w 2706"/>
              <a:gd name="T19" fmla="*/ 216545 h 640"/>
              <a:gd name="T20" fmla="*/ 1822028 w 2706"/>
              <a:gd name="T21" fmla="*/ 216545 h 640"/>
              <a:gd name="T22" fmla="*/ 1564775 w 2706"/>
              <a:gd name="T23" fmla="*/ 281285 h 640"/>
              <a:gd name="T24" fmla="*/ 1313901 w 2706"/>
              <a:gd name="T25" fmla="*/ 339328 h 640"/>
              <a:gd name="T26" fmla="*/ 1073657 w 2706"/>
              <a:gd name="T27" fmla="*/ 392906 h 640"/>
              <a:gd name="T28" fmla="*/ 841917 w 2706"/>
              <a:gd name="T29" fmla="*/ 444252 h 640"/>
              <a:gd name="T30" fmla="*/ 620808 w 2706"/>
              <a:gd name="T31" fmla="*/ 488900 h 640"/>
              <a:gd name="T32" fmla="*/ 406076 w 2706"/>
              <a:gd name="T33" fmla="*/ 529084 h 640"/>
              <a:gd name="T34" fmla="*/ 199849 w 2706"/>
              <a:gd name="T35" fmla="*/ 567035 h 640"/>
              <a:gd name="T36" fmla="*/ 0 w 2706"/>
              <a:gd name="T37" fmla="*/ 600521 h 640"/>
              <a:gd name="T38" fmla="*/ 0 w 2706"/>
              <a:gd name="T39" fmla="*/ 600521 h 640"/>
              <a:gd name="T40" fmla="*/ 138193 w 2706"/>
              <a:gd name="T41" fmla="*/ 620613 h 640"/>
              <a:gd name="T42" fmla="*/ 270009 w 2706"/>
              <a:gd name="T43" fmla="*/ 638473 h 640"/>
              <a:gd name="T44" fmla="*/ 397572 w 2706"/>
              <a:gd name="T45" fmla="*/ 654100 h 640"/>
              <a:gd name="T46" fmla="*/ 523009 w 2706"/>
              <a:gd name="T47" fmla="*/ 667494 h 640"/>
              <a:gd name="T48" fmla="*/ 644194 w 2706"/>
              <a:gd name="T49" fmla="*/ 680889 h 640"/>
              <a:gd name="T50" fmla="*/ 761127 w 2706"/>
              <a:gd name="T51" fmla="*/ 689818 h 640"/>
              <a:gd name="T52" fmla="*/ 873808 w 2706"/>
              <a:gd name="T53" fmla="*/ 698748 h 640"/>
              <a:gd name="T54" fmla="*/ 984363 w 2706"/>
              <a:gd name="T55" fmla="*/ 705445 h 640"/>
              <a:gd name="T56" fmla="*/ 1092791 w 2706"/>
              <a:gd name="T57" fmla="*/ 709910 h 640"/>
              <a:gd name="T58" fmla="*/ 1196968 w 2706"/>
              <a:gd name="T59" fmla="*/ 712143 h 640"/>
              <a:gd name="T60" fmla="*/ 1296892 w 2706"/>
              <a:gd name="T61" fmla="*/ 714375 h 640"/>
              <a:gd name="T62" fmla="*/ 1394691 w 2706"/>
              <a:gd name="T63" fmla="*/ 714375 h 640"/>
              <a:gd name="T64" fmla="*/ 1490363 w 2706"/>
              <a:gd name="T65" fmla="*/ 712143 h 640"/>
              <a:gd name="T66" fmla="*/ 1583910 w 2706"/>
              <a:gd name="T67" fmla="*/ 709910 h 640"/>
              <a:gd name="T68" fmla="*/ 1673204 w 2706"/>
              <a:gd name="T69" fmla="*/ 705445 h 640"/>
              <a:gd name="T70" fmla="*/ 1760372 w 2706"/>
              <a:gd name="T71" fmla="*/ 698748 h 640"/>
              <a:gd name="T72" fmla="*/ 1843288 w 2706"/>
              <a:gd name="T73" fmla="*/ 692051 h 640"/>
              <a:gd name="T74" fmla="*/ 1926204 w 2706"/>
              <a:gd name="T75" fmla="*/ 683121 h 640"/>
              <a:gd name="T76" fmla="*/ 2004868 w 2706"/>
              <a:gd name="T77" fmla="*/ 671959 h 640"/>
              <a:gd name="T78" fmla="*/ 2083532 w 2706"/>
              <a:gd name="T79" fmla="*/ 660797 h 640"/>
              <a:gd name="T80" fmla="*/ 2157944 w 2706"/>
              <a:gd name="T81" fmla="*/ 647402 h 640"/>
              <a:gd name="T82" fmla="*/ 2232356 w 2706"/>
              <a:gd name="T83" fmla="*/ 634008 h 640"/>
              <a:gd name="T84" fmla="*/ 2302516 w 2706"/>
              <a:gd name="T85" fmla="*/ 618381 h 640"/>
              <a:gd name="T86" fmla="*/ 2372675 w 2706"/>
              <a:gd name="T87" fmla="*/ 602754 h 640"/>
              <a:gd name="T88" fmla="*/ 2440709 w 2706"/>
              <a:gd name="T89" fmla="*/ 584895 h 640"/>
              <a:gd name="T90" fmla="*/ 2506617 w 2706"/>
              <a:gd name="T91" fmla="*/ 567035 h 640"/>
              <a:gd name="T92" fmla="*/ 2570398 w 2706"/>
              <a:gd name="T93" fmla="*/ 546943 h 640"/>
              <a:gd name="T94" fmla="*/ 2634180 w 2706"/>
              <a:gd name="T95" fmla="*/ 526852 h 640"/>
              <a:gd name="T96" fmla="*/ 2755365 w 2706"/>
              <a:gd name="T97" fmla="*/ 482203 h 640"/>
              <a:gd name="T98" fmla="*/ 2872298 w 2706"/>
              <a:gd name="T99" fmla="*/ 435322 h 640"/>
              <a:gd name="T100" fmla="*/ 2872298 w 2706"/>
              <a:gd name="T101" fmla="*/ 435322 h 640"/>
              <a:gd name="T102" fmla="*/ 2876550 w 2706"/>
              <a:gd name="T103" fmla="*/ 433090 h 640"/>
              <a:gd name="T104" fmla="*/ 2876550 w 2706"/>
              <a:gd name="T105" fmla="*/ 433090 h 640"/>
              <a:gd name="T106" fmla="*/ 2876550 w 2706"/>
              <a:gd name="T107" fmla="*/ 0 h 640"/>
              <a:gd name="T108" fmla="*/ 2876550 w 2706"/>
              <a:gd name="T109" fmla="*/ 0 h 640"/>
              <a:gd name="T110" fmla="*/ 2870172 w 2706"/>
              <a:gd name="T111" fmla="*/ 0 h 640"/>
              <a:gd name="T112" fmla="*/ 2870172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dirty="0"/>
          </a:p>
        </p:txBody>
      </p:sp>
      <p:sp>
        <p:nvSpPr>
          <p:cNvPr id="6" name="Freeform 18"/>
          <p:cNvSpPr>
            <a:spLocks/>
          </p:cNvSpPr>
          <p:nvPr/>
        </p:nvSpPr>
        <p:spPr bwMode="hidden">
          <a:xfrm>
            <a:off x="2619375" y="4075113"/>
            <a:ext cx="5545138" cy="850900"/>
          </a:xfrm>
          <a:custGeom>
            <a:avLst/>
            <a:gdLst>
              <a:gd name="T0" fmla="*/ 5545138 w 5216"/>
              <a:gd name="T1" fmla="*/ 797300 h 762"/>
              <a:gd name="T2" fmla="*/ 5298498 w 5216"/>
              <a:gd name="T3" fmla="*/ 766033 h 762"/>
              <a:gd name="T4" fmla="*/ 4760569 w 5216"/>
              <a:gd name="T5" fmla="*/ 681167 h 762"/>
              <a:gd name="T6" fmla="*/ 4160980 w 5216"/>
              <a:gd name="T7" fmla="*/ 567267 h 762"/>
              <a:gd name="T8" fmla="*/ 3493352 w 5216"/>
              <a:gd name="T9" fmla="*/ 417633 h 762"/>
              <a:gd name="T10" fmla="*/ 3131897 w 5216"/>
              <a:gd name="T11" fmla="*/ 330533 h 762"/>
              <a:gd name="T12" fmla="*/ 2851239 w 5216"/>
              <a:gd name="T13" fmla="*/ 263533 h 762"/>
              <a:gd name="T14" fmla="*/ 2583337 w 5216"/>
              <a:gd name="T15" fmla="*/ 205467 h 762"/>
              <a:gd name="T16" fmla="*/ 2328193 w 5216"/>
              <a:gd name="T17" fmla="*/ 156333 h 762"/>
              <a:gd name="T18" fmla="*/ 2083679 w 5216"/>
              <a:gd name="T19" fmla="*/ 113900 h 762"/>
              <a:gd name="T20" fmla="*/ 1849797 w 5216"/>
              <a:gd name="T21" fmla="*/ 80400 h 762"/>
              <a:gd name="T22" fmla="*/ 1418178 w 5216"/>
              <a:gd name="T23" fmla="*/ 31267 h 762"/>
              <a:gd name="T24" fmla="*/ 1031209 w 5216"/>
              <a:gd name="T25" fmla="*/ 4467 h 762"/>
              <a:gd name="T26" fmla="*/ 684637 w 5216"/>
              <a:gd name="T27" fmla="*/ 0 h 762"/>
              <a:gd name="T28" fmla="*/ 380590 w 5216"/>
              <a:gd name="T29" fmla="*/ 11167 h 762"/>
              <a:gd name="T30" fmla="*/ 116941 w 5216"/>
              <a:gd name="T31" fmla="*/ 35733 h 762"/>
              <a:gd name="T32" fmla="*/ 0 w 5216"/>
              <a:gd name="T33" fmla="*/ 53600 h 762"/>
              <a:gd name="T34" fmla="*/ 333814 w 5216"/>
              <a:gd name="T35" fmla="*/ 96033 h 762"/>
              <a:gd name="T36" fmla="*/ 693142 w 5216"/>
              <a:gd name="T37" fmla="*/ 156333 h 762"/>
              <a:gd name="T38" fmla="*/ 1077985 w 5216"/>
              <a:gd name="T39" fmla="*/ 234500 h 762"/>
              <a:gd name="T40" fmla="*/ 1490468 w 5216"/>
              <a:gd name="T41" fmla="*/ 330533 h 762"/>
              <a:gd name="T42" fmla="*/ 1866806 w 5216"/>
              <a:gd name="T43" fmla="*/ 422100 h 762"/>
              <a:gd name="T44" fmla="*/ 2559949 w 5216"/>
              <a:gd name="T45" fmla="*/ 576200 h 762"/>
              <a:gd name="T46" fmla="*/ 2878879 w 5216"/>
              <a:gd name="T47" fmla="*/ 638733 h 762"/>
              <a:gd name="T48" fmla="*/ 3180800 w 5216"/>
              <a:gd name="T49" fmla="*/ 692333 h 762"/>
              <a:gd name="T50" fmla="*/ 3465711 w 5216"/>
              <a:gd name="T51" fmla="*/ 739233 h 762"/>
              <a:gd name="T52" fmla="*/ 3733613 w 5216"/>
              <a:gd name="T53" fmla="*/ 774967 h 762"/>
              <a:gd name="T54" fmla="*/ 3986631 w 5216"/>
              <a:gd name="T55" fmla="*/ 806233 h 762"/>
              <a:gd name="T56" fmla="*/ 4224766 w 5216"/>
              <a:gd name="T57" fmla="*/ 826333 h 762"/>
              <a:gd name="T58" fmla="*/ 4448017 w 5216"/>
              <a:gd name="T59" fmla="*/ 841967 h 762"/>
              <a:gd name="T60" fmla="*/ 4660637 w 5216"/>
              <a:gd name="T61" fmla="*/ 850900 h 762"/>
              <a:gd name="T62" fmla="*/ 4858374 w 5216"/>
              <a:gd name="T63" fmla="*/ 850900 h 762"/>
              <a:gd name="T64" fmla="*/ 5045480 w 5216"/>
              <a:gd name="T65" fmla="*/ 846433 h 762"/>
              <a:gd name="T66" fmla="*/ 5221955 w 5216"/>
              <a:gd name="T67" fmla="*/ 835267 h 762"/>
              <a:gd name="T68" fmla="*/ 5387799 w 5216"/>
              <a:gd name="T69" fmla="*/ 817400 h 762"/>
              <a:gd name="T70" fmla="*/ 5545138 w 5216"/>
              <a:gd name="T71" fmla="*/ 7973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dirty="0"/>
          </a:p>
        </p:txBody>
      </p:sp>
      <p:sp>
        <p:nvSpPr>
          <p:cNvPr id="7" name="Freeform 22"/>
          <p:cNvSpPr>
            <a:spLocks/>
          </p:cNvSpPr>
          <p:nvPr/>
        </p:nvSpPr>
        <p:spPr bwMode="hidden">
          <a:xfrm>
            <a:off x="2828925" y="4087813"/>
            <a:ext cx="5467350" cy="774700"/>
          </a:xfrm>
          <a:custGeom>
            <a:avLst/>
            <a:gdLst>
              <a:gd name="T0" fmla="*/ 0 w 5144"/>
              <a:gd name="T1" fmla="*/ 78140 h 694"/>
              <a:gd name="T2" fmla="*/ 0 w 5144"/>
              <a:gd name="T3" fmla="*/ 78140 h 694"/>
              <a:gd name="T4" fmla="*/ 19131 w 5144"/>
              <a:gd name="T5" fmla="*/ 73675 h 694"/>
              <a:gd name="T6" fmla="*/ 76526 w 5144"/>
              <a:gd name="T7" fmla="*/ 62512 h 694"/>
              <a:gd name="T8" fmla="*/ 174309 w 5144"/>
              <a:gd name="T9" fmla="*/ 46884 h 694"/>
              <a:gd name="T10" fmla="*/ 238081 w 5144"/>
              <a:gd name="T11" fmla="*/ 37954 h 694"/>
              <a:gd name="T12" fmla="*/ 312481 w 5144"/>
              <a:gd name="T13" fmla="*/ 29023 h 694"/>
              <a:gd name="T14" fmla="*/ 395384 w 5144"/>
              <a:gd name="T15" fmla="*/ 22326 h 694"/>
              <a:gd name="T16" fmla="*/ 491041 w 5144"/>
              <a:gd name="T17" fmla="*/ 15628 h 694"/>
              <a:gd name="T18" fmla="*/ 595201 w 5144"/>
              <a:gd name="T19" fmla="*/ 8930 h 694"/>
              <a:gd name="T20" fmla="*/ 712116 w 5144"/>
              <a:gd name="T21" fmla="*/ 4465 h 694"/>
              <a:gd name="T22" fmla="*/ 839659 w 5144"/>
              <a:gd name="T23" fmla="*/ 2233 h 694"/>
              <a:gd name="T24" fmla="*/ 977831 w 5144"/>
              <a:gd name="T25" fmla="*/ 0 h 694"/>
              <a:gd name="T26" fmla="*/ 1126631 w 5144"/>
              <a:gd name="T27" fmla="*/ 2233 h 694"/>
              <a:gd name="T28" fmla="*/ 1286060 w 5144"/>
              <a:gd name="T29" fmla="*/ 6698 h 694"/>
              <a:gd name="T30" fmla="*/ 1458243 w 5144"/>
              <a:gd name="T31" fmla="*/ 15628 h 694"/>
              <a:gd name="T32" fmla="*/ 1641055 w 5144"/>
              <a:gd name="T33" fmla="*/ 26791 h 694"/>
              <a:gd name="T34" fmla="*/ 1834496 w 5144"/>
              <a:gd name="T35" fmla="*/ 44651 h 694"/>
              <a:gd name="T36" fmla="*/ 2040691 w 5144"/>
              <a:gd name="T37" fmla="*/ 64744 h 694"/>
              <a:gd name="T38" fmla="*/ 2259640 w 5144"/>
              <a:gd name="T39" fmla="*/ 89303 h 694"/>
              <a:gd name="T40" fmla="*/ 2489217 w 5144"/>
              <a:gd name="T41" fmla="*/ 118326 h 694"/>
              <a:gd name="T42" fmla="*/ 2731549 w 5144"/>
              <a:gd name="T43" fmla="*/ 154047 h 694"/>
              <a:gd name="T44" fmla="*/ 2984510 w 5144"/>
              <a:gd name="T45" fmla="*/ 194233 h 694"/>
              <a:gd name="T46" fmla="*/ 3250225 w 5144"/>
              <a:gd name="T47" fmla="*/ 241117 h 694"/>
              <a:gd name="T48" fmla="*/ 3528694 w 5144"/>
              <a:gd name="T49" fmla="*/ 296931 h 694"/>
              <a:gd name="T50" fmla="*/ 3819918 w 5144"/>
              <a:gd name="T51" fmla="*/ 357210 h 694"/>
              <a:gd name="T52" fmla="*/ 4123895 w 5144"/>
              <a:gd name="T53" fmla="*/ 424187 h 694"/>
              <a:gd name="T54" fmla="*/ 4440628 w 5144"/>
              <a:gd name="T55" fmla="*/ 500095 h 694"/>
              <a:gd name="T56" fmla="*/ 4770114 w 5144"/>
              <a:gd name="T57" fmla="*/ 582699 h 694"/>
              <a:gd name="T58" fmla="*/ 5112355 w 5144"/>
              <a:gd name="T59" fmla="*/ 674235 h 694"/>
              <a:gd name="T60" fmla="*/ 5467350 w 5144"/>
              <a:gd name="T61" fmla="*/ 774700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dirty="0"/>
          </a:p>
        </p:txBody>
      </p:sp>
      <p:sp>
        <p:nvSpPr>
          <p:cNvPr id="8" name="Freeform 26"/>
          <p:cNvSpPr>
            <a:spLocks/>
          </p:cNvSpPr>
          <p:nvPr/>
        </p:nvSpPr>
        <p:spPr bwMode="hidden">
          <a:xfrm>
            <a:off x="5610225" y="4073525"/>
            <a:ext cx="3306763" cy="652463"/>
          </a:xfrm>
          <a:custGeom>
            <a:avLst/>
            <a:gdLst>
              <a:gd name="T0" fmla="*/ 0 w 3112"/>
              <a:gd name="T1" fmla="*/ 652463 h 584"/>
              <a:gd name="T2" fmla="*/ 0 w 3112"/>
              <a:gd name="T3" fmla="*/ 652463 h 584"/>
              <a:gd name="T4" fmla="*/ 95633 w 3112"/>
              <a:gd name="T5" fmla="*/ 625649 h 584"/>
              <a:gd name="T6" fmla="*/ 357028 w 3112"/>
              <a:gd name="T7" fmla="*/ 556381 h 584"/>
              <a:gd name="T8" fmla="*/ 537668 w 3112"/>
              <a:gd name="T9" fmla="*/ 509457 h 584"/>
              <a:gd name="T10" fmla="*/ 745934 w 3112"/>
              <a:gd name="T11" fmla="*/ 458065 h 584"/>
              <a:gd name="T12" fmla="*/ 977578 w 3112"/>
              <a:gd name="T13" fmla="*/ 402203 h 584"/>
              <a:gd name="T14" fmla="*/ 1226223 w 3112"/>
              <a:gd name="T15" fmla="*/ 341873 h 584"/>
              <a:gd name="T16" fmla="*/ 1489743 w 3112"/>
              <a:gd name="T17" fmla="*/ 283777 h 584"/>
              <a:gd name="T18" fmla="*/ 1759640 w 3112"/>
              <a:gd name="T19" fmla="*/ 225681 h 584"/>
              <a:gd name="T20" fmla="*/ 2035912 w 3112"/>
              <a:gd name="T21" fmla="*/ 172054 h 584"/>
              <a:gd name="T22" fmla="*/ 2310059 w 3112"/>
              <a:gd name="T23" fmla="*/ 120661 h 584"/>
              <a:gd name="T24" fmla="*/ 2446070 w 3112"/>
              <a:gd name="T25" fmla="*/ 98316 h 584"/>
              <a:gd name="T26" fmla="*/ 2577830 w 3112"/>
              <a:gd name="T27" fmla="*/ 75972 h 584"/>
              <a:gd name="T28" fmla="*/ 2709591 w 3112"/>
              <a:gd name="T29" fmla="*/ 58096 h 584"/>
              <a:gd name="T30" fmla="*/ 2837101 w 3112"/>
              <a:gd name="T31" fmla="*/ 40220 h 584"/>
              <a:gd name="T32" fmla="*/ 2962486 w 3112"/>
              <a:gd name="T33" fmla="*/ 26814 h 584"/>
              <a:gd name="T34" fmla="*/ 3081495 w 3112"/>
              <a:gd name="T35" fmla="*/ 15641 h 584"/>
              <a:gd name="T36" fmla="*/ 3196254 w 3112"/>
              <a:gd name="T37" fmla="*/ 6703 h 584"/>
              <a:gd name="T38" fmla="*/ 3306763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dirty="0"/>
          </a:p>
        </p:txBody>
      </p:sp>
      <p:sp useBgFill="1">
        <p:nvSpPr>
          <p:cNvPr id="9" name="Freeform 10"/>
          <p:cNvSpPr>
            <a:spLocks/>
          </p:cNvSpPr>
          <p:nvPr/>
        </p:nvSpPr>
        <p:spPr bwMode="hidden">
          <a:xfrm>
            <a:off x="211138" y="4059238"/>
            <a:ext cx="8723312" cy="1328737"/>
          </a:xfrm>
          <a:custGeom>
            <a:avLst/>
            <a:gdLst>
              <a:gd name="T0" fmla="*/ 8719055 w 8196"/>
              <a:gd name="T1" fmla="*/ 570733 h 1192"/>
              <a:gd name="T2" fmla="*/ 8557275 w 8196"/>
              <a:gd name="T3" fmla="*/ 635386 h 1192"/>
              <a:gd name="T4" fmla="*/ 8384853 w 8196"/>
              <a:gd name="T5" fmla="*/ 691122 h 1192"/>
              <a:gd name="T6" fmla="*/ 8201787 w 8196"/>
              <a:gd name="T7" fmla="*/ 742398 h 1192"/>
              <a:gd name="T8" fmla="*/ 8005948 w 8196"/>
              <a:gd name="T9" fmla="*/ 782528 h 1192"/>
              <a:gd name="T10" fmla="*/ 7793081 w 8196"/>
              <a:gd name="T11" fmla="*/ 813740 h 1192"/>
              <a:gd name="T12" fmla="*/ 7563184 w 8196"/>
              <a:gd name="T13" fmla="*/ 836034 h 1192"/>
              <a:gd name="T14" fmla="*/ 7314129 w 8196"/>
              <a:gd name="T15" fmla="*/ 849411 h 1192"/>
              <a:gd name="T16" fmla="*/ 7043787 w 8196"/>
              <a:gd name="T17" fmla="*/ 847181 h 1192"/>
              <a:gd name="T18" fmla="*/ 6750030 w 8196"/>
              <a:gd name="T19" fmla="*/ 836034 h 1192"/>
              <a:gd name="T20" fmla="*/ 6430729 w 8196"/>
              <a:gd name="T21" fmla="*/ 809281 h 1192"/>
              <a:gd name="T22" fmla="*/ 6083754 w 8196"/>
              <a:gd name="T23" fmla="*/ 769151 h 1192"/>
              <a:gd name="T24" fmla="*/ 5709108 w 8196"/>
              <a:gd name="T25" fmla="*/ 715645 h 1192"/>
              <a:gd name="T26" fmla="*/ 5302531 w 8196"/>
              <a:gd name="T27" fmla="*/ 644304 h 1192"/>
              <a:gd name="T28" fmla="*/ 4861895 w 8196"/>
              <a:gd name="T29" fmla="*/ 557356 h 1192"/>
              <a:gd name="T30" fmla="*/ 4387200 w 8196"/>
              <a:gd name="T31" fmla="*/ 452573 h 1192"/>
              <a:gd name="T32" fmla="*/ 3874189 w 8196"/>
              <a:gd name="T33" fmla="*/ 329955 h 1192"/>
              <a:gd name="T34" fmla="*/ 3614491 w 8196"/>
              <a:gd name="T35" fmla="*/ 267531 h 1192"/>
              <a:gd name="T36" fmla="*/ 3122767 w 8196"/>
              <a:gd name="T37" fmla="*/ 164977 h 1192"/>
              <a:gd name="T38" fmla="*/ 2673616 w 8196"/>
              <a:gd name="T39" fmla="*/ 91406 h 1192"/>
              <a:gd name="T40" fmla="*/ 2262782 w 8196"/>
              <a:gd name="T41" fmla="*/ 40130 h 1192"/>
              <a:gd name="T42" fmla="*/ 1890264 w 8196"/>
              <a:gd name="T43" fmla="*/ 11147 h 1192"/>
              <a:gd name="T44" fmla="*/ 1556062 w 8196"/>
              <a:gd name="T45" fmla="*/ 0 h 1192"/>
              <a:gd name="T46" fmla="*/ 1258047 w 8196"/>
              <a:gd name="T47" fmla="*/ 4459 h 1192"/>
              <a:gd name="T48" fmla="*/ 994091 w 8196"/>
              <a:gd name="T49" fmla="*/ 22294 h 1192"/>
              <a:gd name="T50" fmla="*/ 762066 w 8196"/>
              <a:gd name="T51" fmla="*/ 49047 h 1192"/>
              <a:gd name="T52" fmla="*/ 564099 w 8196"/>
              <a:gd name="T53" fmla="*/ 82489 h 1192"/>
              <a:gd name="T54" fmla="*/ 398062 w 8196"/>
              <a:gd name="T55" fmla="*/ 120389 h 1192"/>
              <a:gd name="T56" fmla="*/ 263956 w 8196"/>
              <a:gd name="T57" fmla="*/ 160519 h 1192"/>
              <a:gd name="T58" fmla="*/ 157522 w 8196"/>
              <a:gd name="T59" fmla="*/ 196189 h 1192"/>
              <a:gd name="T60" fmla="*/ 51088 w 8196"/>
              <a:gd name="T61" fmla="*/ 240778 h 1192"/>
              <a:gd name="T62" fmla="*/ 0 w 8196"/>
              <a:gd name="T63" fmla="*/ 267531 h 1192"/>
              <a:gd name="T64" fmla="*/ 8719055 w 8196"/>
              <a:gd name="T65" fmla="*/ 1328737 h 1192"/>
              <a:gd name="T66" fmla="*/ 8723312 w 8196"/>
              <a:gd name="T67" fmla="*/ 1322049 h 1192"/>
              <a:gd name="T68" fmla="*/ 8723312 w 8196"/>
              <a:gd name="T69" fmla="*/ 568503 h 1192"/>
              <a:gd name="T70" fmla="*/ 8719055 w 8196"/>
              <a:gd name="T71" fmla="*/ 570733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endParaRPr lang="en-US" dirty="0"/>
          </a:p>
        </p:txBody>
      </p:sp>
      <p:sp>
        <p:nvSpPr>
          <p:cNvPr id="11" name="Footer Placeholder 4"/>
          <p:cNvSpPr>
            <a:spLocks noGrp="1"/>
          </p:cNvSpPr>
          <p:nvPr>
            <p:ph type="ftr" sz="quarter" idx="11"/>
          </p:nvPr>
        </p:nvSpPr>
        <p:spPr/>
        <p:txBody>
          <a:bodyPr/>
          <a:lstStyle>
            <a:lvl1pPr>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lvl1pPr>
          </a:lstStyle>
          <a:p>
            <a:pPr>
              <a:defRPr/>
            </a:pPr>
            <a:fld id="{AA44CCA8-B13D-42AB-AF9D-7BD41E59065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dirty="0"/>
          </a:p>
        </p:txBody>
      </p:sp>
      <p:sp>
        <p:nvSpPr>
          <p:cNvPr id="7" name="Slide Number Placeholder 5"/>
          <p:cNvSpPr>
            <a:spLocks noGrp="1"/>
          </p:cNvSpPr>
          <p:nvPr>
            <p:ph type="sldNum" sz="quarter" idx="17"/>
          </p:nvPr>
        </p:nvSpPr>
        <p:spPr/>
        <p:txBody>
          <a:bodyPr/>
          <a:lstStyle>
            <a:lvl1pPr>
              <a:defRPr/>
            </a:lvl1pPr>
          </a:lstStyle>
          <a:p>
            <a:pPr>
              <a:defRPr/>
            </a:pPr>
            <a:fld id="{C2414B3F-3758-4C5D-9E34-73357FEFD70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E577ECD-0647-4751-84D0-DE277236A2D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5AF654D-711D-4D10-9AB6-7258FF33931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dirty="0"/>
            </a:p>
          </p:txBody>
        </p:sp>
        <p:sp>
          <p:nvSpPr>
            <p:cNvPr id="5" name="Freeform 18"/>
            <p:cNvSpPr>
              <a:spLocks/>
            </p:cNvSpPr>
            <p:nvPr/>
          </p:nvSpPr>
          <p:spPr bwMode="hidden">
            <a:xfrm>
              <a:off x="-308667" y="4319028"/>
              <a:ext cx="8279020" cy="1208091"/>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dirty="0"/>
            </a:p>
          </p:txBody>
        </p:sp>
        <p:sp>
          <p:nvSpPr>
            <p:cNvPr id="6" name="Freeform 22"/>
            <p:cNvSpPr>
              <a:spLocks/>
            </p:cNvSpPr>
            <p:nvPr/>
          </p:nvSpPr>
          <p:spPr bwMode="hidden">
            <a:xfrm>
              <a:off x="4286" y="4334834"/>
              <a:ext cx="8165219" cy="1101960"/>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dirty="0"/>
            </a:p>
          </p:txBody>
        </p:sp>
        <p:sp>
          <p:nvSpPr>
            <p:cNvPr id="7" name="Freeform 26"/>
            <p:cNvSpPr>
              <a:spLocks/>
            </p:cNvSpPr>
            <p:nvPr/>
          </p:nvSpPr>
          <p:spPr bwMode="hidden">
            <a:xfrm>
              <a:off x="4155651" y="4316769"/>
              <a:ext cx="4940859" cy="925827"/>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dirty="0"/>
            </a:p>
          </p:txBody>
        </p:sp>
        <p:sp useBgFill="1">
          <p:nvSpPr>
            <p:cNvPr id="8" name="Freeform 25"/>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dirty="0"/>
            </a:p>
          </p:txBody>
        </p:sp>
      </p:grpSp>
      <p:sp>
        <p:nvSpPr>
          <p:cNvPr id="9" name="Date Placeholder 1"/>
          <p:cNvSpPr>
            <a:spLocks noGrp="1"/>
          </p:cNvSpPr>
          <p:nvPr>
            <p:ph type="dt" sz="half" idx="10"/>
          </p:nvPr>
        </p:nvSpPr>
        <p:spPr/>
        <p:txBody>
          <a:bodyPr/>
          <a:lstStyle>
            <a:lvl1pPr>
              <a:defRPr/>
            </a:lvl1pPr>
          </a:lstStyle>
          <a:p>
            <a:pPr>
              <a:defRPr/>
            </a:pPr>
            <a:endParaRPr lang="en-US" dirty="0"/>
          </a:p>
        </p:txBody>
      </p:sp>
      <p:sp>
        <p:nvSpPr>
          <p:cNvPr id="10" name="Footer Placeholder 2"/>
          <p:cNvSpPr>
            <a:spLocks noGrp="1"/>
          </p:cNvSpPr>
          <p:nvPr>
            <p:ph type="ftr" sz="quarter" idx="11"/>
          </p:nvPr>
        </p:nvSpPr>
        <p:spPr/>
        <p:txBody>
          <a:bodyPr/>
          <a:lstStyle>
            <a:lvl1pPr>
              <a:defRPr/>
            </a:lvl1pPr>
          </a:lstStyle>
          <a:p>
            <a:pPr>
              <a:defRPr/>
            </a:pPr>
            <a:endParaRPr lang="en-US" dirty="0"/>
          </a:p>
        </p:txBody>
      </p:sp>
      <p:sp>
        <p:nvSpPr>
          <p:cNvPr id="11" name="Slide Number Placeholder 3"/>
          <p:cNvSpPr>
            <a:spLocks noGrp="1"/>
          </p:cNvSpPr>
          <p:nvPr>
            <p:ph type="sldNum" sz="quarter" idx="12"/>
          </p:nvPr>
        </p:nvSpPr>
        <p:spPr/>
        <p:txBody>
          <a:bodyPr/>
          <a:lstStyle>
            <a:lvl1pPr>
              <a:defRPr/>
            </a:lvl1pPr>
          </a:lstStyle>
          <a:p>
            <a:pPr>
              <a:defRPr/>
            </a:pPr>
            <a:fld id="{AACBFA4A-E5D0-4029-B225-5DDED9FB42A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dirty="0"/>
            </a:p>
          </p:txBody>
        </p:sp>
        <p:sp>
          <p:nvSpPr>
            <p:cNvPr id="8" name="Freeform 18"/>
            <p:cNvSpPr>
              <a:spLocks/>
            </p:cNvSpPr>
            <p:nvPr/>
          </p:nvSpPr>
          <p:spPr bwMode="hidden">
            <a:xfrm>
              <a:off x="-308538" y="4318998"/>
              <a:ext cx="8280254" cy="1208906"/>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dirty="0"/>
            </a:p>
          </p:txBody>
        </p:sp>
        <p:sp>
          <p:nvSpPr>
            <p:cNvPr id="9" name="Freeform 22"/>
            <p:cNvSpPr>
              <a:spLocks/>
            </p:cNvSpPr>
            <p:nvPr/>
          </p:nvSpPr>
          <p:spPr bwMode="hidden">
            <a:xfrm>
              <a:off x="4014" y="4334786"/>
              <a:ext cx="8164231" cy="1102902"/>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dirty="0"/>
            </a:p>
          </p:txBody>
        </p:sp>
        <p:sp>
          <p:nvSpPr>
            <p:cNvPr id="10" name="Freeform 26"/>
            <p:cNvSpPr>
              <a:spLocks/>
            </p:cNvSpPr>
            <p:nvPr/>
          </p:nvSpPr>
          <p:spPr bwMode="hidden">
            <a:xfrm>
              <a:off x="4157164" y="4316742"/>
              <a:ext cx="4939265" cy="926979"/>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dirty="0"/>
            </a:p>
          </p:txBody>
        </p:sp>
        <p:sp useBgFill="1">
          <p:nvSpPr>
            <p:cNvPr id="11" name="Freeform 25"/>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dirty="0"/>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endParaRPr lang="en-US" dirty="0"/>
          </a:p>
        </p:txBody>
      </p:sp>
      <p:sp>
        <p:nvSpPr>
          <p:cNvPr id="13" name="Footer Placeholder 5"/>
          <p:cNvSpPr>
            <a:spLocks noGrp="1"/>
          </p:cNvSpPr>
          <p:nvPr>
            <p:ph type="ftr" sz="quarter" idx="11"/>
          </p:nvPr>
        </p:nvSpPr>
        <p:spPr/>
        <p:txBody>
          <a:bodyPr/>
          <a:lstStyle>
            <a:lvl1pPr>
              <a:defRPr/>
            </a:lvl1pPr>
          </a:lstStyle>
          <a:p>
            <a:pPr>
              <a:defRPr/>
            </a:pPr>
            <a:endParaRPr lang="en-US" dirty="0"/>
          </a:p>
        </p:txBody>
      </p:sp>
      <p:sp>
        <p:nvSpPr>
          <p:cNvPr id="14" name="Slide Number Placeholder 6"/>
          <p:cNvSpPr>
            <a:spLocks noGrp="1"/>
          </p:cNvSpPr>
          <p:nvPr>
            <p:ph type="sldNum" sz="quarter" idx="12"/>
          </p:nvPr>
        </p:nvSpPr>
        <p:spPr/>
        <p:txBody>
          <a:bodyPr/>
          <a:lstStyle>
            <a:lvl1pPr>
              <a:defRPr/>
            </a:lvl1pPr>
          </a:lstStyle>
          <a:p>
            <a:pPr>
              <a:defRPr/>
            </a:pPr>
            <a:fld id="{68379CDF-C8FB-4AE8-B17E-E27BA7D628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dirty="0"/>
            </a:p>
          </p:txBody>
        </p:sp>
        <p:sp>
          <p:nvSpPr>
            <p:cNvPr id="8" name="Freeform 18"/>
            <p:cNvSpPr>
              <a:spLocks/>
            </p:cNvSpPr>
            <p:nvPr/>
          </p:nvSpPr>
          <p:spPr bwMode="hidden">
            <a:xfrm>
              <a:off x="-308538" y="4319027"/>
              <a:ext cx="8280254" cy="1208092"/>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dirty="0"/>
            </a:p>
          </p:txBody>
        </p:sp>
        <p:sp>
          <p:nvSpPr>
            <p:cNvPr id="9" name="Freeform 22"/>
            <p:cNvSpPr>
              <a:spLocks/>
            </p:cNvSpPr>
            <p:nvPr/>
          </p:nvSpPr>
          <p:spPr bwMode="hidden">
            <a:xfrm>
              <a:off x="4014" y="4334834"/>
              <a:ext cx="8164231" cy="1101960"/>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dirty="0"/>
            </a:p>
          </p:txBody>
        </p:sp>
        <p:sp>
          <p:nvSpPr>
            <p:cNvPr id="10" name="Freeform 26"/>
            <p:cNvSpPr>
              <a:spLocks/>
            </p:cNvSpPr>
            <p:nvPr/>
          </p:nvSpPr>
          <p:spPr bwMode="hidden">
            <a:xfrm>
              <a:off x="4157164" y="4316769"/>
              <a:ext cx="4939265" cy="925827"/>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dirty="0"/>
            </a:p>
          </p:txBody>
        </p:sp>
        <p:sp useBgFill="1">
          <p:nvSpPr>
            <p:cNvPr id="11"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en-US" dirty="0"/>
          </a:p>
        </p:txBody>
      </p:sp>
      <p:sp>
        <p:nvSpPr>
          <p:cNvPr id="13" name="Footer Placeholder 5"/>
          <p:cNvSpPr>
            <a:spLocks noGrp="1"/>
          </p:cNvSpPr>
          <p:nvPr>
            <p:ph type="ftr" sz="quarter" idx="11"/>
          </p:nvPr>
        </p:nvSpPr>
        <p:spPr/>
        <p:txBody>
          <a:bodyPr/>
          <a:lstStyle>
            <a:lvl1pPr>
              <a:defRPr/>
            </a:lvl1pPr>
          </a:lstStyle>
          <a:p>
            <a:pPr>
              <a:defRPr/>
            </a:pPr>
            <a:endParaRPr lang="en-US" dirty="0"/>
          </a:p>
        </p:txBody>
      </p:sp>
      <p:sp>
        <p:nvSpPr>
          <p:cNvPr id="14" name="Slide Number Placeholder 6"/>
          <p:cNvSpPr>
            <a:spLocks noGrp="1"/>
          </p:cNvSpPr>
          <p:nvPr>
            <p:ph type="sldNum" sz="quarter" idx="12"/>
          </p:nvPr>
        </p:nvSpPr>
        <p:spPr/>
        <p:txBody>
          <a:bodyPr/>
          <a:lstStyle>
            <a:lvl1pPr>
              <a:defRPr/>
            </a:lvl1pPr>
          </a:lstStyle>
          <a:p>
            <a:pPr>
              <a:defRPr/>
            </a:pPr>
            <a:fld id="{2E3C37E2-A331-4B59-A868-91BA1A561C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006" y="4499677"/>
              <a:ext cx="4295986" cy="1016152"/>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dirty="0"/>
            </a:p>
          </p:txBody>
        </p:sp>
        <p:sp>
          <p:nvSpPr>
            <p:cNvPr id="1034" name="Freeform 18"/>
            <p:cNvSpPr>
              <a:spLocks/>
            </p:cNvSpPr>
            <p:nvPr/>
          </p:nvSpPr>
          <p:spPr bwMode="hidden">
            <a:xfrm>
              <a:off x="-308667" y="4319028"/>
              <a:ext cx="8279020" cy="1208091"/>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dirty="0"/>
            </a:p>
          </p:txBody>
        </p:sp>
        <p:sp>
          <p:nvSpPr>
            <p:cNvPr id="1035" name="Freeform 22"/>
            <p:cNvSpPr>
              <a:spLocks/>
            </p:cNvSpPr>
            <p:nvPr/>
          </p:nvSpPr>
          <p:spPr bwMode="hidden">
            <a:xfrm>
              <a:off x="4286" y="4334834"/>
              <a:ext cx="8165219" cy="1101960"/>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dirty="0"/>
            </a:p>
          </p:txBody>
        </p:sp>
        <p:sp>
          <p:nvSpPr>
            <p:cNvPr id="1036" name="Freeform 26"/>
            <p:cNvSpPr>
              <a:spLocks/>
            </p:cNvSpPr>
            <p:nvPr/>
          </p:nvSpPr>
          <p:spPr bwMode="hidden">
            <a:xfrm>
              <a:off x="4155651" y="4316769"/>
              <a:ext cx="4940859" cy="925827"/>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dirty="0"/>
            </a:p>
          </p:txBody>
        </p:sp>
        <p:sp useBgFill="1">
          <p:nvSpPr>
            <p:cNvPr id="1037"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dirty="0"/>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en-US" dirty="0"/>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dirty="0"/>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a:defRPr/>
            </a:pPr>
            <a:fld id="{3754281E-16FC-4274-A3FC-CF9459E358EB}" type="slidenum">
              <a:rPr lang="en-US"/>
              <a:pPr>
                <a:defRPr/>
              </a:pPr>
              <a:t>‹#›</a:t>
            </a:fld>
            <a:endParaRPr lang="en-US" dirty="0"/>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197" r:id="rId1"/>
    <p:sldLayoutId id="2147484192" r:id="rId2"/>
    <p:sldLayoutId id="2147484198" r:id="rId3"/>
    <p:sldLayoutId id="2147484193" r:id="rId4"/>
    <p:sldLayoutId id="2147484194" r:id="rId5"/>
    <p:sldLayoutId id="2147484195" r:id="rId6"/>
    <p:sldLayoutId id="2147484199" r:id="rId7"/>
    <p:sldLayoutId id="2147484200" r:id="rId8"/>
    <p:sldLayoutId id="2147484201" r:id="rId9"/>
    <p:sldLayoutId id="2147484196" r:id="rId10"/>
    <p:sldLayoutId id="2147484202"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pecialprograms@jic.edu.s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1"/>
          <p:cNvSpPr>
            <a:spLocks noChangeArrowheads="1"/>
          </p:cNvSpPr>
          <p:nvPr/>
        </p:nvSpPr>
        <p:spPr bwMode="auto">
          <a:xfrm>
            <a:off x="1676400" y="504180"/>
            <a:ext cx="5562600" cy="461665"/>
          </a:xfrm>
          <a:prstGeom prst="rect">
            <a:avLst/>
          </a:prstGeom>
          <a:noFill/>
          <a:ln w="9525">
            <a:noFill/>
            <a:miter lim="800000"/>
            <a:headEnd/>
            <a:tailEnd/>
          </a:ln>
        </p:spPr>
        <p:txBody>
          <a:bodyPr anchor="ctr">
            <a:spAutoFit/>
          </a:bodyPr>
          <a:lstStyle/>
          <a:p>
            <a:pPr algn="ctr"/>
            <a:r>
              <a:rPr lang="en-US" sz="2400" b="1" dirty="0">
                <a:solidFill>
                  <a:schemeClr val="bg1"/>
                </a:solidFill>
                <a:latin typeface="Agency FB" pitchFamily="34" charset="0"/>
                <a:ea typeface="Calibri" pitchFamily="34" charset="0"/>
                <a:cs typeface="Tahoma" pitchFamily="34" charset="0"/>
              </a:rPr>
              <a:t>Jubail Industrial </a:t>
            </a:r>
            <a:r>
              <a:rPr lang="en-US" sz="2400" b="1" dirty="0" smtClean="0">
                <a:solidFill>
                  <a:schemeClr val="bg1"/>
                </a:solidFill>
                <a:latin typeface="Agency FB" pitchFamily="34" charset="0"/>
                <a:ea typeface="Calibri" pitchFamily="34" charset="0"/>
                <a:cs typeface="Tahoma" pitchFamily="34" charset="0"/>
              </a:rPr>
              <a:t>College</a:t>
            </a:r>
            <a:endParaRPr lang="en-US" sz="2400" b="1" dirty="0">
              <a:solidFill>
                <a:schemeClr val="bg1"/>
              </a:solidFill>
              <a:latin typeface="Agency FB" pitchFamily="34" charset="0"/>
              <a:ea typeface="Calibri" pitchFamily="34" charset="0"/>
              <a:cs typeface="Tahoma" pitchFamily="34" charset="0"/>
            </a:endParaRPr>
          </a:p>
        </p:txBody>
      </p:sp>
      <p:sp>
        <p:nvSpPr>
          <p:cNvPr id="23" name="Rectangle 1"/>
          <p:cNvSpPr>
            <a:spLocks noChangeArrowheads="1"/>
          </p:cNvSpPr>
          <p:nvPr/>
        </p:nvSpPr>
        <p:spPr bwMode="auto">
          <a:xfrm>
            <a:off x="1219200" y="1243772"/>
            <a:ext cx="6629400" cy="353943"/>
          </a:xfrm>
          <a:prstGeom prst="rect">
            <a:avLst/>
          </a:prstGeom>
          <a:noFill/>
          <a:ln w="9525">
            <a:noFill/>
            <a:miter lim="800000"/>
            <a:headEnd/>
            <a:tailEnd/>
          </a:ln>
        </p:spPr>
        <p:txBody>
          <a:bodyPr wrap="square" anchor="ctr">
            <a:spAutoFit/>
          </a:bodyPr>
          <a:lstStyle/>
          <a:p>
            <a:pPr algn="ctr"/>
            <a:r>
              <a:rPr lang="en-US" sz="1700" b="1" dirty="0" smtClean="0">
                <a:solidFill>
                  <a:schemeClr val="bg1"/>
                </a:solidFill>
                <a:latin typeface="Agency FB" pitchFamily="34" charset="0"/>
                <a:ea typeface="Calibri" pitchFamily="34" charset="0"/>
                <a:cs typeface="Tahoma" pitchFamily="34" charset="0"/>
              </a:rPr>
              <a:t>is pleased to announce Accounting &amp; Finance Training Short courses</a:t>
            </a:r>
            <a:endParaRPr lang="en-US" sz="1700" b="1" dirty="0">
              <a:solidFill>
                <a:schemeClr val="bg1"/>
              </a:solidFill>
              <a:latin typeface="Agency FB" pitchFamily="34" charset="0"/>
              <a:ea typeface="Calibri" pitchFamily="34" charset="0"/>
              <a:cs typeface="Tahoma" pitchFamily="34" charset="0"/>
            </a:endParaRPr>
          </a:p>
        </p:txBody>
      </p:sp>
      <p:pic>
        <p:nvPicPr>
          <p:cNvPr id="14" name="Picture 13"/>
          <p:cNvPicPr/>
          <p:nvPr/>
        </p:nvPicPr>
        <p:blipFill>
          <a:blip r:embed="rId3" cstate="print"/>
          <a:srcRect/>
          <a:stretch>
            <a:fillRect/>
          </a:stretch>
        </p:blipFill>
        <p:spPr bwMode="auto">
          <a:xfrm>
            <a:off x="304800" y="304800"/>
            <a:ext cx="1066799" cy="9905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Box 8"/>
          <p:cNvSpPr txBox="1"/>
          <p:nvPr/>
        </p:nvSpPr>
        <p:spPr>
          <a:xfrm>
            <a:off x="381000" y="1752601"/>
            <a:ext cx="4267200" cy="1362075"/>
          </a:xfrm>
          <a:prstGeom prst="roundRect">
            <a:avLst/>
          </a:prstGeom>
          <a:solidFill>
            <a:schemeClr val="accent6">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defTabSz="1257300"/>
            <a:r>
              <a:rPr lang="en-US" sz="1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Unique features of our training programs:-</a:t>
            </a:r>
            <a:endParaRPr lang="en-US" sz="1100" dirty="0" smtClean="0">
              <a:latin typeface="Britannic Bold" pitchFamily="34" charset="0"/>
            </a:endParaRPr>
          </a:p>
          <a:p>
            <a:pPr marL="228600" indent="-228600">
              <a:buAutoNum type="arabicPeriod"/>
            </a:pPr>
            <a:r>
              <a:rPr lang="en-US" sz="1050" dirty="0" smtClean="0">
                <a:latin typeface="Britannic Bold" pitchFamily="34" charset="0"/>
              </a:rPr>
              <a:t>Practical; avoid unnecessary complicated academic details.</a:t>
            </a:r>
          </a:p>
          <a:p>
            <a:pPr marL="228600" indent="-228600">
              <a:buAutoNum type="arabicPeriod"/>
            </a:pPr>
            <a:r>
              <a:rPr lang="en-US" sz="1050" dirty="0" smtClean="0">
                <a:latin typeface="Britannic Bold" pitchFamily="34" charset="0"/>
              </a:rPr>
              <a:t>Aimed at fast learning and immediate application.</a:t>
            </a:r>
          </a:p>
          <a:p>
            <a:pPr marL="228600" indent="-228600">
              <a:buAutoNum type="arabicPeriod"/>
            </a:pPr>
            <a:r>
              <a:rPr lang="en-US" sz="1050" dirty="0" smtClean="0">
                <a:latin typeface="Britannic Bold" pitchFamily="34" charset="0"/>
              </a:rPr>
              <a:t>Hands-on training with professional course material.</a:t>
            </a:r>
          </a:p>
          <a:p>
            <a:pPr marL="228600" indent="-228600">
              <a:buAutoNum type="arabicPeriod"/>
            </a:pPr>
            <a:r>
              <a:rPr lang="en-US" sz="1050" dirty="0" smtClean="0">
                <a:latin typeface="Britannic Bold" pitchFamily="34" charset="0"/>
              </a:rPr>
              <a:t>State of the art lab facilities.</a:t>
            </a:r>
          </a:p>
          <a:p>
            <a:pPr marL="228600" indent="-228600">
              <a:buAutoNum type="arabicPeriod"/>
            </a:pPr>
            <a:r>
              <a:rPr lang="en-US" sz="1050" dirty="0" smtClean="0">
                <a:latin typeface="Britannic Bold" pitchFamily="34" charset="0"/>
              </a:rPr>
              <a:t>Smart class room with interactive learning.</a:t>
            </a:r>
          </a:p>
          <a:p>
            <a:pPr marL="228600" indent="-228600">
              <a:buAutoNum type="arabicPeriod"/>
            </a:pPr>
            <a:r>
              <a:rPr lang="en-US" sz="1050" dirty="0" smtClean="0">
                <a:latin typeface="Britannic Bold" pitchFamily="34" charset="0"/>
              </a:rPr>
              <a:t>Professional trainers with industrial experience.</a:t>
            </a:r>
          </a:p>
        </p:txBody>
      </p:sp>
      <p:sp>
        <p:nvSpPr>
          <p:cNvPr id="10" name="TextBox 9"/>
          <p:cNvSpPr txBox="1"/>
          <p:nvPr/>
        </p:nvSpPr>
        <p:spPr>
          <a:xfrm>
            <a:off x="4953000" y="1752600"/>
            <a:ext cx="3733800" cy="1362075"/>
          </a:xfrm>
          <a:prstGeom prst="roundRect">
            <a:avLst/>
          </a:prstGeom>
          <a:solidFill>
            <a:schemeClr val="accent5">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defTabSz="1257300"/>
            <a:r>
              <a:rPr lang="en-US" sz="1100" b="1" dirty="0" smtClean="0">
                <a:ln w="1905"/>
                <a:solidFill>
                  <a:srgbClr val="00B0F0"/>
                </a:solidFill>
                <a:effectLst>
                  <a:innerShdw blurRad="69850" dist="43180" dir="5400000">
                    <a:srgbClr val="000000">
                      <a:alpha val="65000"/>
                    </a:srgbClr>
                  </a:innerShdw>
                </a:effectLst>
              </a:rPr>
              <a:t>Who can attend our training courses?</a:t>
            </a:r>
            <a:endParaRPr lang="en-US" sz="1100" dirty="0" smtClean="0">
              <a:solidFill>
                <a:srgbClr val="00B0F0"/>
              </a:solidFill>
              <a:latin typeface="Britannic Bold" pitchFamily="34" charset="0"/>
            </a:endParaRPr>
          </a:p>
          <a:p>
            <a:pPr marL="228600" indent="-228600">
              <a:buAutoNum type="arabicPeriod"/>
            </a:pPr>
            <a:r>
              <a:rPr lang="en-US" sz="1050" dirty="0" smtClean="0">
                <a:latin typeface="Britannic Bold" pitchFamily="34" charset="0"/>
              </a:rPr>
              <a:t>Accounting Technicians</a:t>
            </a:r>
          </a:p>
          <a:p>
            <a:pPr marL="228600" indent="-228600">
              <a:buAutoNum type="arabicPeriod"/>
            </a:pPr>
            <a:r>
              <a:rPr lang="en-US" sz="1050" dirty="0" smtClean="0">
                <a:latin typeface="Britannic Bold" pitchFamily="34" charset="0"/>
              </a:rPr>
              <a:t>Accounting Assistants</a:t>
            </a:r>
          </a:p>
          <a:p>
            <a:pPr marL="228600" indent="-228600">
              <a:buAutoNum type="arabicPeriod"/>
            </a:pPr>
            <a:r>
              <a:rPr lang="en-US" sz="1050" dirty="0" smtClean="0">
                <a:latin typeface="Britannic Bold" pitchFamily="34" charset="0"/>
              </a:rPr>
              <a:t>Accountants</a:t>
            </a:r>
          </a:p>
          <a:p>
            <a:pPr marL="228600" indent="-228600">
              <a:buAutoNum type="arabicPeriod"/>
            </a:pPr>
            <a:r>
              <a:rPr lang="en-US" sz="1050" dirty="0" smtClean="0">
                <a:latin typeface="Britannic Bold" pitchFamily="34" charset="0"/>
              </a:rPr>
              <a:t>Managers with no finance background</a:t>
            </a:r>
          </a:p>
          <a:p>
            <a:pPr marL="228600" indent="-228600">
              <a:buAutoNum type="arabicPeriod"/>
            </a:pPr>
            <a:r>
              <a:rPr lang="en-US" sz="1050" dirty="0" smtClean="0">
                <a:latin typeface="Britannic Bold" pitchFamily="34" charset="0"/>
              </a:rPr>
              <a:t>Managers with no accounting background</a:t>
            </a:r>
          </a:p>
          <a:p>
            <a:pPr marL="228600" indent="-228600">
              <a:buAutoNum type="arabicPeriod"/>
            </a:pPr>
            <a:r>
              <a:rPr lang="en-US" sz="1050" dirty="0" smtClean="0">
                <a:latin typeface="Britannic Bold" pitchFamily="34" charset="0"/>
              </a:rPr>
              <a:t>Fresh college and university graduates</a:t>
            </a:r>
          </a:p>
        </p:txBody>
      </p:sp>
      <p:graphicFrame>
        <p:nvGraphicFramePr>
          <p:cNvPr id="11" name="Table 10"/>
          <p:cNvGraphicFramePr>
            <a:graphicFrameLocks noGrp="1"/>
          </p:cNvGraphicFramePr>
          <p:nvPr>
            <p:extLst>
              <p:ext uri="{D42A27DB-BD31-4B8C-83A1-F6EECF244321}">
                <p14:modId xmlns:p14="http://schemas.microsoft.com/office/powerpoint/2010/main" val="1157308978"/>
              </p:ext>
            </p:extLst>
          </p:nvPr>
        </p:nvGraphicFramePr>
        <p:xfrm>
          <a:off x="6019800" y="3505200"/>
          <a:ext cx="2743200" cy="1295400"/>
        </p:xfrm>
        <a:graphic>
          <a:graphicData uri="http://schemas.openxmlformats.org/drawingml/2006/table">
            <a:tbl>
              <a:tblPr/>
              <a:tblGrid>
                <a:gridCol w="2743200"/>
              </a:tblGrid>
              <a:tr h="167486">
                <a:tc>
                  <a:txBody>
                    <a:bodyPr/>
                    <a:lstStyle/>
                    <a:p>
                      <a:pPr marL="0" marR="0" algn="l">
                        <a:spcBef>
                          <a:spcPts val="300"/>
                        </a:spcBef>
                        <a:spcAft>
                          <a:spcPts val="300"/>
                        </a:spcAft>
                      </a:pPr>
                      <a:r>
                        <a:rPr lang="en-US" sz="1050" i="1" dirty="0">
                          <a:solidFill>
                            <a:schemeClr val="tx1"/>
                          </a:solidFill>
                          <a:latin typeface="Britannic Bold"/>
                          <a:ea typeface="Calibri"/>
                          <a:cs typeface="Times New Roman"/>
                        </a:rPr>
                        <a:t>For more information, please </a:t>
                      </a:r>
                      <a:r>
                        <a:rPr lang="en-US" sz="1050" i="1" dirty="0" smtClean="0">
                          <a:solidFill>
                            <a:schemeClr val="tx1"/>
                          </a:solidFill>
                          <a:latin typeface="Britannic Bold"/>
                          <a:ea typeface="Calibri"/>
                          <a:cs typeface="Times New Roman"/>
                        </a:rPr>
                        <a:t>contact:</a:t>
                      </a:r>
                      <a:endParaRPr lang="en-US" sz="1050" dirty="0">
                        <a:solidFill>
                          <a:schemeClr val="tx1"/>
                        </a:solidFill>
                        <a:latin typeface="Calibri"/>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1127914">
                <a:tc>
                  <a:txBody>
                    <a:bodyPr/>
                    <a:lstStyle/>
                    <a:p>
                      <a:pPr marL="0" marR="0">
                        <a:spcBef>
                          <a:spcPts val="0"/>
                        </a:spcBef>
                        <a:spcAft>
                          <a:spcPts val="0"/>
                        </a:spcAft>
                      </a:pPr>
                      <a:endParaRPr lang="en-US" sz="200" dirty="0" smtClean="0">
                        <a:solidFill>
                          <a:srgbClr val="1F497D"/>
                        </a:solidFill>
                        <a:latin typeface="Britannic Bold"/>
                        <a:ea typeface="Calibri"/>
                        <a:cs typeface="Times New Roman"/>
                      </a:endParaRPr>
                    </a:p>
                    <a:p>
                      <a:pPr>
                        <a:tabLst/>
                      </a:pPr>
                      <a:r>
                        <a:rPr lang="en-US" sz="900" kern="1200" baseline="0" dirty="0" smtClean="0">
                          <a:solidFill>
                            <a:schemeClr val="tx1"/>
                          </a:solidFill>
                          <a:latin typeface="Britannic Bold"/>
                          <a:ea typeface="Calibri"/>
                          <a:cs typeface="Times New Roman"/>
                        </a:rPr>
                        <a:t>Special Programs Unit @ Industrial Relations Dept</a:t>
                      </a:r>
                      <a:r>
                        <a:rPr lang="en-US" sz="900" kern="1200" baseline="0" dirty="0" smtClean="0">
                          <a:solidFill>
                            <a:schemeClr val="tx1"/>
                          </a:solidFill>
                          <a:latin typeface="Britannic Bold"/>
                          <a:ea typeface="Calibri"/>
                          <a:cs typeface="Times New Roman"/>
                        </a:rPr>
                        <a:t>.</a:t>
                      </a:r>
                    </a:p>
                    <a:p>
                      <a:pPr>
                        <a:tabLst/>
                      </a:pPr>
                      <a:endParaRPr lang="en-US" sz="900" kern="1200" baseline="0" dirty="0" smtClean="0">
                        <a:solidFill>
                          <a:schemeClr val="tx1"/>
                        </a:solidFill>
                        <a:latin typeface="Britannic Bold"/>
                        <a:ea typeface="Calibri"/>
                        <a:cs typeface="Times New Roman"/>
                      </a:endParaRPr>
                    </a:p>
                    <a:p>
                      <a:pPr>
                        <a:tabLst/>
                      </a:pPr>
                      <a:r>
                        <a:rPr lang="en-US" sz="900" dirty="0" smtClean="0">
                          <a:latin typeface="Britannic Bold"/>
                          <a:ea typeface="Calibri"/>
                          <a:cs typeface="Times New Roman"/>
                        </a:rPr>
                        <a:t>Tel.: +966 (013) 340-2011</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Britannic Bold"/>
                          <a:ea typeface="Calibri"/>
                          <a:cs typeface="Times New Roman"/>
                        </a:rPr>
                        <a:t>Tel.: +966 (013) 340-2140</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Britannic Bold"/>
                          <a:ea typeface="Calibri"/>
                          <a:cs typeface="Times New Roman"/>
                        </a:rPr>
                        <a:t>Fax : +966-013-340-2060  </a:t>
                      </a:r>
                      <a:endParaRPr lang="en-US" sz="900" dirty="0" smtClean="0">
                        <a:latin typeface="Calibri"/>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1"/>
                          </a:solidFill>
                          <a:latin typeface="Britannic Bold"/>
                          <a:ea typeface="Calibri"/>
                          <a:cs typeface="Times New Roman"/>
                        </a:rPr>
                        <a:t>Email Address: </a:t>
                      </a:r>
                      <a:r>
                        <a:rPr lang="en-US" sz="900" kern="1200" dirty="0" smtClean="0">
                          <a:solidFill>
                            <a:schemeClr val="tx1"/>
                          </a:solidFill>
                          <a:latin typeface="Britannic Bold"/>
                          <a:ea typeface="Calibri"/>
                          <a:cs typeface="Times New Roman"/>
                          <a:hlinkClick r:id="rId4"/>
                        </a:rPr>
                        <a:t>specialprograms@jic.edu.sa</a:t>
                      </a:r>
                      <a:r>
                        <a:rPr lang="en-US" sz="900" kern="1200" dirty="0" smtClean="0">
                          <a:solidFill>
                            <a:schemeClr val="tx1"/>
                          </a:solidFill>
                          <a:latin typeface="Britannic Bold"/>
                          <a:ea typeface="Calibri"/>
                          <a:cs typeface="Times New Roman"/>
                        </a:rPr>
                        <a:t> </a:t>
                      </a:r>
                    </a:p>
                    <a:p>
                      <a:pPr marL="0" marR="0">
                        <a:spcBef>
                          <a:spcPts val="0"/>
                        </a:spcBef>
                        <a:spcAft>
                          <a:spcPts val="0"/>
                        </a:spcAft>
                      </a:pPr>
                      <a:endParaRPr lang="en-US" sz="900" b="1" dirty="0" smtClean="0">
                        <a:latin typeface="+mn-lt"/>
                        <a:ea typeface="Calibri"/>
                        <a:cs typeface="Times New Roman"/>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2" name="Table 11"/>
          <p:cNvGraphicFramePr>
            <a:graphicFrameLocks noGrp="1"/>
          </p:cNvGraphicFramePr>
          <p:nvPr/>
        </p:nvGraphicFramePr>
        <p:xfrm>
          <a:off x="381000" y="3505200"/>
          <a:ext cx="2819400" cy="1447800"/>
        </p:xfrm>
        <a:graphic>
          <a:graphicData uri="http://schemas.openxmlformats.org/drawingml/2006/table">
            <a:tbl>
              <a:tblPr/>
              <a:tblGrid>
                <a:gridCol w="2819400"/>
              </a:tblGrid>
              <a:tr h="168403">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tab pos="1028700" algn="l"/>
                        </a:tabLst>
                        <a:defRPr/>
                      </a:pPr>
                      <a:r>
                        <a:rPr lang="en-US" sz="1050" i="1" dirty="0" smtClean="0">
                          <a:solidFill>
                            <a:srgbClr val="002060"/>
                          </a:solidFill>
                          <a:latin typeface="Britannic Bold"/>
                          <a:ea typeface="Calibri"/>
                          <a:cs typeface="Times New Roman"/>
                        </a:rPr>
                        <a:t>Venue</a:t>
                      </a:r>
                      <a:r>
                        <a:rPr lang="en-US" sz="1050" i="1" dirty="0" smtClean="0">
                          <a:solidFill>
                            <a:srgbClr val="002060"/>
                          </a:solidFill>
                          <a:latin typeface="Britannic Bold"/>
                          <a:ea typeface="Calibri"/>
                          <a:cs typeface="Times New Roman"/>
                          <a:sym typeface="Wingdings" pitchFamily="2" charset="2"/>
                        </a:rPr>
                        <a:t>:</a:t>
                      </a:r>
                      <a:r>
                        <a:rPr lang="en-US" sz="1050" i="1" baseline="0" dirty="0" smtClean="0">
                          <a:solidFill>
                            <a:srgbClr val="002060"/>
                          </a:solidFill>
                          <a:latin typeface="Britannic Bold"/>
                          <a:ea typeface="Calibri"/>
                          <a:cs typeface="Times New Roman"/>
                          <a:sym typeface="Wingdings" pitchFamily="2" charset="2"/>
                        </a:rPr>
                        <a:t> (for five days short course)</a:t>
                      </a:r>
                      <a:endParaRPr lang="en-US" sz="1050" i="1" dirty="0" smtClean="0">
                        <a:solidFill>
                          <a:srgbClr val="002060"/>
                        </a:solidFill>
                        <a:latin typeface="Britannic Bold"/>
                        <a:ea typeface="Calibri"/>
                        <a:cs typeface="Times New Roman"/>
                      </a:endParaRPr>
                    </a:p>
                  </a:txBody>
                  <a:tcPr marL="66502" marR="665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tx2">
                        <a:lumMod val="20000"/>
                        <a:lumOff val="80000"/>
                      </a:schemeClr>
                    </a:solidFill>
                  </a:tcPr>
                </a:tc>
              </a:tr>
              <a:tr h="1279397">
                <a:tc>
                  <a:txBody>
                    <a:bodyPr/>
                    <a:lstStyle/>
                    <a:p>
                      <a:pPr marL="0" marR="0">
                        <a:spcBef>
                          <a:spcPts val="0"/>
                        </a:spcBef>
                        <a:spcAft>
                          <a:spcPts val="0"/>
                        </a:spcAft>
                        <a:buFont typeface="Wingdings" pitchFamily="2" charset="2"/>
                        <a:buNone/>
                        <a:tabLst>
                          <a:tab pos="1028700" algn="l"/>
                        </a:tabLst>
                      </a:pPr>
                      <a:endParaRPr lang="en-US" sz="1050" i="1" u="none" baseline="0" dirty="0" smtClean="0">
                        <a:solidFill>
                          <a:schemeClr val="tx1"/>
                        </a:solidFill>
                        <a:latin typeface="Britannic Bold"/>
                        <a:ea typeface="Calibri"/>
                        <a:cs typeface="Times New Roman"/>
                      </a:endParaRPr>
                    </a:p>
                    <a:p>
                      <a:pPr marL="0" marR="0">
                        <a:spcBef>
                          <a:spcPts val="0"/>
                        </a:spcBef>
                        <a:spcAft>
                          <a:spcPts val="0"/>
                        </a:spcAft>
                        <a:buFont typeface="Wingdings" pitchFamily="2" charset="2"/>
                        <a:buChar char="v"/>
                        <a:tabLst>
                          <a:tab pos="1028700" algn="l"/>
                        </a:tabLst>
                      </a:pPr>
                      <a:r>
                        <a:rPr lang="en-US" sz="1050" i="1" u="none" baseline="0" dirty="0" smtClean="0">
                          <a:solidFill>
                            <a:srgbClr val="002060"/>
                          </a:solidFill>
                          <a:latin typeface="Britannic Bold"/>
                          <a:ea typeface="Calibri"/>
                          <a:cs typeface="Times New Roman"/>
                        </a:rPr>
                        <a:t> </a:t>
                      </a:r>
                      <a:r>
                        <a:rPr lang="en-US" sz="1050" i="0" u="none" dirty="0" smtClean="0">
                          <a:solidFill>
                            <a:srgbClr val="002060"/>
                          </a:solidFill>
                          <a:latin typeface="Britannic Bold" pitchFamily="34" charset="0"/>
                          <a:ea typeface="Calibri"/>
                          <a:cs typeface="Times New Roman"/>
                        </a:rPr>
                        <a:t>Intercontinental </a:t>
                      </a:r>
                      <a:r>
                        <a:rPr lang="en-US" sz="1050" i="0" u="none" baseline="0" dirty="0" smtClean="0">
                          <a:solidFill>
                            <a:srgbClr val="002060"/>
                          </a:solidFill>
                          <a:latin typeface="Britannic Bold" pitchFamily="34" charset="0"/>
                          <a:ea typeface="Calibri"/>
                          <a:cs typeface="Times New Roman"/>
                        </a:rPr>
                        <a:t> Hotel , Jubail </a:t>
                      </a:r>
                    </a:p>
                    <a:p>
                      <a:pPr marL="0" marR="0">
                        <a:spcBef>
                          <a:spcPts val="0"/>
                        </a:spcBef>
                        <a:spcAft>
                          <a:spcPts val="0"/>
                        </a:spcAft>
                        <a:buFont typeface="Arial" pitchFamily="34" charset="0"/>
                        <a:buNone/>
                        <a:tabLst>
                          <a:tab pos="1028700" algn="l"/>
                        </a:tabLst>
                      </a:pPr>
                      <a:r>
                        <a:rPr lang="en-US" sz="1050" i="0" u="none" baseline="0" dirty="0" smtClean="0">
                          <a:solidFill>
                            <a:srgbClr val="002060"/>
                          </a:solidFill>
                          <a:latin typeface="Britannic Bold" pitchFamily="34" charset="0"/>
                          <a:ea typeface="Calibri"/>
                          <a:cs typeface="Times New Roman"/>
                        </a:rPr>
                        <a:t>    Industrial city (three days)</a:t>
                      </a:r>
                    </a:p>
                    <a:p>
                      <a:pPr marL="0" marR="0" algn="l" defTabSz="914400" rtl="0" eaLnBrk="1" latinLnBrk="0" hangingPunct="1">
                        <a:spcBef>
                          <a:spcPts val="0"/>
                        </a:spcBef>
                        <a:spcAft>
                          <a:spcPts val="0"/>
                        </a:spcAft>
                        <a:buFont typeface="Wingdings" pitchFamily="2" charset="2"/>
                        <a:buChar char="v"/>
                        <a:tabLst>
                          <a:tab pos="1028700" algn="l"/>
                        </a:tabLst>
                      </a:pPr>
                      <a:r>
                        <a:rPr lang="en-US" sz="1050" i="0" u="none" kern="1200" baseline="0" dirty="0" smtClean="0">
                          <a:solidFill>
                            <a:srgbClr val="002060"/>
                          </a:solidFill>
                          <a:latin typeface="Britannic Bold"/>
                          <a:ea typeface="Calibri"/>
                          <a:cs typeface="Times New Roman"/>
                        </a:rPr>
                        <a:t> Management &amp; Information Technology    Department, Jubail industrial college (two days)</a:t>
                      </a:r>
                      <a:endParaRPr lang="en-US" sz="1050" i="0" u="none" kern="1200" baseline="0" dirty="0">
                        <a:solidFill>
                          <a:srgbClr val="002060"/>
                        </a:solidFill>
                        <a:latin typeface="Britannic Bold"/>
                        <a:ea typeface="Calibri"/>
                        <a:cs typeface="Times New Roman"/>
                      </a:endParaRPr>
                    </a:p>
                  </a:txBody>
                  <a:tcPr marL="66502" marR="665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13" name="TextBox 12"/>
          <p:cNvSpPr txBox="1"/>
          <p:nvPr/>
        </p:nvSpPr>
        <p:spPr>
          <a:xfrm>
            <a:off x="533400" y="5638800"/>
            <a:ext cx="8077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200" b="1" dirty="0" smtClean="0">
                <a:solidFill>
                  <a:schemeClr val="tx1"/>
                </a:solidFill>
              </a:rPr>
              <a:t>Any desired Special Programs or Customized short Course can be designed and arranged upon request </a:t>
            </a:r>
            <a:r>
              <a:rPr lang="en-US" sz="1200" b="1" smtClean="0">
                <a:solidFill>
                  <a:schemeClr val="tx1"/>
                </a:solidFill>
              </a:rPr>
              <a:t>and in </a:t>
            </a:r>
            <a:r>
              <a:rPr lang="en-US" sz="1200" b="1" dirty="0" smtClean="0">
                <a:solidFill>
                  <a:schemeClr val="tx1"/>
                </a:solidFill>
              </a:rPr>
              <a:t>line with customer’s needs. </a:t>
            </a:r>
            <a:endParaRPr lang="en-US" sz="1200" b="1" dirty="0">
              <a:solidFill>
                <a:schemeClr val="tx1"/>
              </a:solidFill>
            </a:endParaRPr>
          </a:p>
        </p:txBody>
      </p:sp>
      <p:graphicFrame>
        <p:nvGraphicFramePr>
          <p:cNvPr id="16" name="Table 15"/>
          <p:cNvGraphicFramePr>
            <a:graphicFrameLocks noGrp="1"/>
          </p:cNvGraphicFramePr>
          <p:nvPr/>
        </p:nvGraphicFramePr>
        <p:xfrm>
          <a:off x="3505200" y="3505200"/>
          <a:ext cx="2286000" cy="1447800"/>
        </p:xfrm>
        <a:graphic>
          <a:graphicData uri="http://schemas.openxmlformats.org/drawingml/2006/table">
            <a:tbl>
              <a:tblPr/>
              <a:tblGrid>
                <a:gridCol w="2286000"/>
              </a:tblGrid>
              <a:tr h="15240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tab pos="1028700" algn="l"/>
                        </a:tabLst>
                        <a:defRPr/>
                      </a:pPr>
                      <a:r>
                        <a:rPr lang="en-US" sz="1050" i="1" dirty="0" smtClean="0">
                          <a:solidFill>
                            <a:srgbClr val="C00000"/>
                          </a:solidFill>
                          <a:latin typeface="Britannic Bold"/>
                          <a:ea typeface="Calibri"/>
                          <a:cs typeface="Times New Roman"/>
                        </a:rPr>
                        <a:t>Note:</a:t>
                      </a:r>
                    </a:p>
                  </a:txBody>
                  <a:tcPr marL="66502" marR="665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40000"/>
                        <a:lumOff val="60000"/>
                      </a:schemeClr>
                    </a:solidFill>
                  </a:tcPr>
                </a:tc>
              </a:tr>
              <a:tr h="1287780">
                <a:tc>
                  <a:txBody>
                    <a:bodyPr/>
                    <a:lstStyle/>
                    <a:p>
                      <a:pPr marL="0" marR="0">
                        <a:spcBef>
                          <a:spcPts val="0"/>
                        </a:spcBef>
                        <a:spcAft>
                          <a:spcPts val="0"/>
                        </a:spcAft>
                        <a:buFont typeface="Wingdings" pitchFamily="2" charset="2"/>
                        <a:buNone/>
                        <a:tabLst>
                          <a:tab pos="1028700" algn="l"/>
                        </a:tabLst>
                      </a:pPr>
                      <a:endParaRPr lang="en-US" sz="1050" i="1" u="none" baseline="0" dirty="0" smtClean="0">
                        <a:solidFill>
                          <a:srgbClr val="C00000"/>
                        </a:solidFill>
                        <a:latin typeface="Britannic Bold"/>
                        <a:ea typeface="Calibri"/>
                        <a:cs typeface="Times New Roman"/>
                      </a:endParaRPr>
                    </a:p>
                    <a:p>
                      <a:pPr marL="169863" marR="347345" lvl="0" indent="-169863">
                        <a:spcBef>
                          <a:spcPts val="0"/>
                        </a:spcBef>
                        <a:spcAft>
                          <a:spcPts val="0"/>
                        </a:spcAft>
                        <a:buFont typeface="Wingdings"/>
                        <a:buChar char=""/>
                      </a:pPr>
                      <a:r>
                        <a:rPr lang="en-US" sz="900" i="1" dirty="0" smtClean="0">
                          <a:solidFill>
                            <a:srgbClr val="C00000"/>
                          </a:solidFill>
                          <a:latin typeface="Britannic Bold"/>
                          <a:ea typeface="Calibri"/>
                          <a:cs typeface="Times New Roman"/>
                        </a:rPr>
                        <a:t>Program will be conducted with a minimum of 6 participants.</a:t>
                      </a:r>
                      <a:endParaRPr lang="en-US" sz="900" i="1" dirty="0" smtClean="0">
                        <a:solidFill>
                          <a:srgbClr val="C00000"/>
                        </a:solidFill>
                        <a:latin typeface="Calibri"/>
                        <a:ea typeface="Calibri"/>
                        <a:cs typeface="Times New Roman"/>
                      </a:endParaRPr>
                    </a:p>
                    <a:p>
                      <a:pPr marL="169863" marR="0" lvl="0" indent="-169863">
                        <a:spcBef>
                          <a:spcPts val="0"/>
                        </a:spcBef>
                        <a:spcAft>
                          <a:spcPts val="0"/>
                        </a:spcAft>
                        <a:buFont typeface="Wingdings"/>
                        <a:buChar char=""/>
                      </a:pPr>
                      <a:r>
                        <a:rPr lang="en-US" sz="900" i="1" dirty="0" smtClean="0">
                          <a:solidFill>
                            <a:srgbClr val="C00000"/>
                          </a:solidFill>
                          <a:latin typeface="Britannic Bold"/>
                          <a:ea typeface="Calibri"/>
                          <a:cs typeface="Times New Roman"/>
                        </a:rPr>
                        <a:t>Course materials, literatures,</a:t>
                      </a:r>
                      <a:r>
                        <a:rPr lang="en-US" sz="900" i="1" baseline="0" dirty="0" smtClean="0">
                          <a:solidFill>
                            <a:srgbClr val="C00000"/>
                          </a:solidFill>
                          <a:latin typeface="Britannic Bold"/>
                          <a:ea typeface="Calibri"/>
                          <a:cs typeface="Times New Roman"/>
                        </a:rPr>
                        <a:t> lunch</a:t>
                      </a:r>
                      <a:r>
                        <a:rPr lang="en-US" sz="900" i="1" dirty="0" smtClean="0">
                          <a:solidFill>
                            <a:srgbClr val="C00000"/>
                          </a:solidFill>
                          <a:latin typeface="Britannic Bold"/>
                          <a:ea typeface="Calibri"/>
                          <a:cs typeface="Times New Roman"/>
                        </a:rPr>
                        <a:t> and refreshment are included in the course fee.</a:t>
                      </a:r>
                      <a:endParaRPr lang="en-US" sz="900" i="1" dirty="0">
                        <a:solidFill>
                          <a:srgbClr val="C00000"/>
                        </a:solidFill>
                        <a:latin typeface="Calibri"/>
                        <a:ea typeface="Calibri"/>
                        <a:cs typeface="Times New Roman"/>
                      </a:endParaRPr>
                    </a:p>
                  </a:txBody>
                  <a:tcPr marL="66502" marR="665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2000"/>
                                        <p:tgtEl>
                                          <p:spTgt spid="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Effect transition="in" filter="fade">
                                      <p:cBhvr>
                                        <p:cTn id="12" dur="2000"/>
                                        <p:tgtEl>
                                          <p:spTgt spid="9">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2000"/>
                                        <p:tgtEl>
                                          <p:spTgt spid="9">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2000"/>
                                        <p:tgtEl>
                                          <p:spTgt spid="9">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2000"/>
                                        <p:tgtEl>
                                          <p:spTgt spid="9">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2000"/>
                                        <p:tgtEl>
                                          <p:spTgt spid="9">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xEl>
                                              <p:pRg st="5" end="5"/>
                                            </p:txEl>
                                          </p:spTgt>
                                        </p:tgtEl>
                                        <p:attrNameLst>
                                          <p:attrName>style.visibility</p:attrName>
                                        </p:attrNameLst>
                                      </p:cBhvr>
                                      <p:to>
                                        <p:strVal val="visible"/>
                                      </p:to>
                                    </p:set>
                                    <p:animEffect transition="in" filter="fade">
                                      <p:cBhvr>
                                        <p:cTn id="30" dur="2000"/>
                                        <p:tgtEl>
                                          <p:spTgt spid="9">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animEffect transition="in" filter="fade">
                                      <p:cBhvr>
                                        <p:cTn id="33" dur="2000"/>
                                        <p:tgtEl>
                                          <p:spTgt spid="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bg/>
                                          </p:spTgt>
                                        </p:tgtEl>
                                        <p:attrNameLst>
                                          <p:attrName>style.visibility</p:attrName>
                                        </p:attrNameLst>
                                      </p:cBhvr>
                                      <p:to>
                                        <p:strVal val="visible"/>
                                      </p:to>
                                    </p:set>
                                    <p:animEffect transition="in" filter="fade">
                                      <p:cBhvr>
                                        <p:cTn id="38" dur="2000"/>
                                        <p:tgtEl>
                                          <p:spTgt spid="10">
                                            <p:bg/>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Effect transition="in" filter="fade">
                                      <p:cBhvr>
                                        <p:cTn id="41" dur="2000"/>
                                        <p:tgtEl>
                                          <p:spTgt spid="10">
                                            <p:txEl>
                                              <p:pRg st="0" end="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xEl>
                                              <p:pRg st="1" end="1"/>
                                            </p:txEl>
                                          </p:spTgt>
                                        </p:tgtEl>
                                        <p:attrNameLst>
                                          <p:attrName>style.visibility</p:attrName>
                                        </p:attrNameLst>
                                      </p:cBhvr>
                                      <p:to>
                                        <p:strVal val="visible"/>
                                      </p:to>
                                    </p:set>
                                    <p:animEffect transition="in" filter="fade">
                                      <p:cBhvr>
                                        <p:cTn id="44" dur="2000"/>
                                        <p:tgtEl>
                                          <p:spTgt spid="10">
                                            <p:txEl>
                                              <p:pRg st="1" end="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
                                            <p:txEl>
                                              <p:pRg st="2" end="2"/>
                                            </p:txEl>
                                          </p:spTgt>
                                        </p:tgtEl>
                                        <p:attrNameLst>
                                          <p:attrName>style.visibility</p:attrName>
                                        </p:attrNameLst>
                                      </p:cBhvr>
                                      <p:to>
                                        <p:strVal val="visible"/>
                                      </p:to>
                                    </p:set>
                                    <p:animEffect transition="in" filter="fade">
                                      <p:cBhvr>
                                        <p:cTn id="47" dur="2000"/>
                                        <p:tgtEl>
                                          <p:spTgt spid="10">
                                            <p:txEl>
                                              <p:pRg st="2" end="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xEl>
                                              <p:pRg st="3" end="3"/>
                                            </p:txEl>
                                          </p:spTgt>
                                        </p:tgtEl>
                                        <p:attrNameLst>
                                          <p:attrName>style.visibility</p:attrName>
                                        </p:attrNameLst>
                                      </p:cBhvr>
                                      <p:to>
                                        <p:strVal val="visible"/>
                                      </p:to>
                                    </p:set>
                                    <p:animEffect transition="in" filter="fade">
                                      <p:cBhvr>
                                        <p:cTn id="50" dur="2000"/>
                                        <p:tgtEl>
                                          <p:spTgt spid="10">
                                            <p:txEl>
                                              <p:pRg st="3" end="3"/>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0">
                                            <p:txEl>
                                              <p:pRg st="4" end="4"/>
                                            </p:txEl>
                                          </p:spTgt>
                                        </p:tgtEl>
                                        <p:attrNameLst>
                                          <p:attrName>style.visibility</p:attrName>
                                        </p:attrNameLst>
                                      </p:cBhvr>
                                      <p:to>
                                        <p:strVal val="visible"/>
                                      </p:to>
                                    </p:set>
                                    <p:animEffect transition="in" filter="fade">
                                      <p:cBhvr>
                                        <p:cTn id="53" dur="2000"/>
                                        <p:tgtEl>
                                          <p:spTgt spid="10">
                                            <p:txEl>
                                              <p:pRg st="4" end="4"/>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
                                            <p:txEl>
                                              <p:pRg st="5" end="5"/>
                                            </p:txEl>
                                          </p:spTgt>
                                        </p:tgtEl>
                                        <p:attrNameLst>
                                          <p:attrName>style.visibility</p:attrName>
                                        </p:attrNameLst>
                                      </p:cBhvr>
                                      <p:to>
                                        <p:strVal val="visible"/>
                                      </p:to>
                                    </p:set>
                                    <p:animEffect transition="in" filter="fade">
                                      <p:cBhvr>
                                        <p:cTn id="56" dur="2000"/>
                                        <p:tgtEl>
                                          <p:spTgt spid="10">
                                            <p:txEl>
                                              <p:pRg st="5" end="5"/>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0">
                                            <p:txEl>
                                              <p:pRg st="6" end="6"/>
                                            </p:txEl>
                                          </p:spTgt>
                                        </p:tgtEl>
                                        <p:attrNameLst>
                                          <p:attrName>style.visibility</p:attrName>
                                        </p:attrNameLst>
                                      </p:cBhvr>
                                      <p:to>
                                        <p:strVal val="visible"/>
                                      </p:to>
                                    </p:set>
                                    <p:animEffect transition="in" filter="fade">
                                      <p:cBhvr>
                                        <p:cTn id="59" dur="2000"/>
                                        <p:tgtEl>
                                          <p:spTgt spid="10">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20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20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fade">
                                      <p:cBhvr>
                                        <p:cTn id="74" dur="20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3">
                                            <p:bg/>
                                          </p:spTgt>
                                        </p:tgtEl>
                                        <p:attrNameLst>
                                          <p:attrName>style.visibility</p:attrName>
                                        </p:attrNameLst>
                                      </p:cBhvr>
                                      <p:to>
                                        <p:strVal val="visible"/>
                                      </p:to>
                                    </p:set>
                                    <p:animEffect transition="in" filter="fade">
                                      <p:cBhvr>
                                        <p:cTn id="79" dur="2000"/>
                                        <p:tgtEl>
                                          <p:spTgt spid="13">
                                            <p:bg/>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3">
                                            <p:txEl>
                                              <p:pRg st="0" end="0"/>
                                            </p:txEl>
                                          </p:spTgt>
                                        </p:tgtEl>
                                        <p:attrNameLst>
                                          <p:attrName>style.visibility</p:attrName>
                                        </p:attrNameLst>
                                      </p:cBhvr>
                                      <p:to>
                                        <p:strVal val="visible"/>
                                      </p:to>
                                    </p:set>
                                    <p:animEffect transition="in" filter="fade">
                                      <p:cBhvr>
                                        <p:cTn id="82"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allAtOnce"/>
      <p:bldP spid="9" grpId="0" build="allAtOnce" animBg="1"/>
      <p:bldP spid="10" grpId="0" build="allAtOnce" animBg="1"/>
      <p:bldP spid="13"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1"/>
          <p:cNvSpPr>
            <a:spLocks noChangeArrowheads="1"/>
          </p:cNvSpPr>
          <p:nvPr/>
        </p:nvSpPr>
        <p:spPr bwMode="auto">
          <a:xfrm>
            <a:off x="1676400" y="504180"/>
            <a:ext cx="5562600" cy="461665"/>
          </a:xfrm>
          <a:prstGeom prst="rect">
            <a:avLst/>
          </a:prstGeom>
          <a:noFill/>
          <a:ln w="9525">
            <a:noFill/>
            <a:miter lim="800000"/>
            <a:headEnd/>
            <a:tailEnd/>
          </a:ln>
        </p:spPr>
        <p:txBody>
          <a:bodyPr anchor="ctr">
            <a:spAutoFit/>
          </a:bodyPr>
          <a:lstStyle/>
          <a:p>
            <a:pPr algn="ctr"/>
            <a:r>
              <a:rPr lang="en-US" sz="2400" b="1" dirty="0">
                <a:solidFill>
                  <a:schemeClr val="bg1"/>
                </a:solidFill>
                <a:latin typeface="Agency FB" pitchFamily="34" charset="0"/>
                <a:ea typeface="Calibri" pitchFamily="34" charset="0"/>
                <a:cs typeface="Tahoma" pitchFamily="34" charset="0"/>
              </a:rPr>
              <a:t>Jubail Industrial </a:t>
            </a:r>
            <a:r>
              <a:rPr lang="en-US" sz="2400" b="1" dirty="0" smtClean="0">
                <a:solidFill>
                  <a:schemeClr val="bg1"/>
                </a:solidFill>
                <a:latin typeface="Agency FB" pitchFamily="34" charset="0"/>
                <a:ea typeface="Calibri" pitchFamily="34" charset="0"/>
                <a:cs typeface="Tahoma" pitchFamily="34" charset="0"/>
              </a:rPr>
              <a:t>College</a:t>
            </a:r>
            <a:endParaRPr lang="en-US" sz="2400" b="1" dirty="0">
              <a:solidFill>
                <a:schemeClr val="bg1"/>
              </a:solidFill>
              <a:latin typeface="Agency FB" pitchFamily="34" charset="0"/>
              <a:ea typeface="Calibri" pitchFamily="34" charset="0"/>
              <a:cs typeface="Tahoma" pitchFamily="34" charset="0"/>
            </a:endParaRPr>
          </a:p>
        </p:txBody>
      </p:sp>
      <p:sp>
        <p:nvSpPr>
          <p:cNvPr id="23" name="Rectangle 1"/>
          <p:cNvSpPr>
            <a:spLocks noChangeArrowheads="1"/>
          </p:cNvSpPr>
          <p:nvPr/>
        </p:nvSpPr>
        <p:spPr bwMode="auto">
          <a:xfrm>
            <a:off x="1219200" y="1243772"/>
            <a:ext cx="6629400" cy="353943"/>
          </a:xfrm>
          <a:prstGeom prst="rect">
            <a:avLst/>
          </a:prstGeom>
          <a:noFill/>
          <a:ln w="9525">
            <a:noFill/>
            <a:miter lim="800000"/>
            <a:headEnd/>
            <a:tailEnd/>
          </a:ln>
        </p:spPr>
        <p:txBody>
          <a:bodyPr wrap="square" anchor="ctr">
            <a:spAutoFit/>
          </a:bodyPr>
          <a:lstStyle/>
          <a:p>
            <a:pPr algn="ctr"/>
            <a:r>
              <a:rPr lang="en-US" sz="1700" b="1" dirty="0" smtClean="0">
                <a:solidFill>
                  <a:schemeClr val="bg1"/>
                </a:solidFill>
                <a:latin typeface="Agency FB" pitchFamily="34" charset="0"/>
                <a:ea typeface="Calibri" pitchFamily="34" charset="0"/>
                <a:cs typeface="Tahoma" pitchFamily="34" charset="0"/>
              </a:rPr>
              <a:t>is pleased to announce Accounting &amp; Finance Training Short courses</a:t>
            </a:r>
            <a:endParaRPr lang="en-US" sz="1700" b="1" dirty="0">
              <a:solidFill>
                <a:schemeClr val="bg1"/>
              </a:solidFill>
              <a:latin typeface="Agency FB" pitchFamily="34" charset="0"/>
              <a:ea typeface="Calibri" pitchFamily="34" charset="0"/>
              <a:cs typeface="Tahoma" pitchFamily="34" charset="0"/>
            </a:endParaRPr>
          </a:p>
        </p:txBody>
      </p:sp>
      <p:pic>
        <p:nvPicPr>
          <p:cNvPr id="14" name="Picture 13"/>
          <p:cNvPicPr/>
          <p:nvPr/>
        </p:nvPicPr>
        <p:blipFill>
          <a:blip r:embed="rId3" cstate="print"/>
          <a:srcRect/>
          <a:stretch>
            <a:fillRect/>
          </a:stretch>
        </p:blipFill>
        <p:spPr bwMode="auto">
          <a:xfrm>
            <a:off x="304800" y="304800"/>
            <a:ext cx="1066799" cy="9905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2475894031"/>
              </p:ext>
            </p:extLst>
          </p:nvPr>
        </p:nvGraphicFramePr>
        <p:xfrm>
          <a:off x="514350" y="1981200"/>
          <a:ext cx="7817771" cy="1512161"/>
        </p:xfrm>
        <a:graphic>
          <a:graphicData uri="http://schemas.openxmlformats.org/drawingml/2006/table">
            <a:tbl>
              <a:tblPr/>
              <a:tblGrid>
                <a:gridCol w="397704"/>
                <a:gridCol w="2859700"/>
                <a:gridCol w="2084739"/>
                <a:gridCol w="1237814"/>
                <a:gridCol w="1237814"/>
              </a:tblGrid>
              <a:tr h="365217">
                <a:tc>
                  <a:txBody>
                    <a:bodyPr/>
                    <a:lstStyle/>
                    <a:p>
                      <a:pPr marL="0" marR="0" algn="ctr">
                        <a:lnSpc>
                          <a:spcPct val="115000"/>
                        </a:lnSpc>
                        <a:spcBef>
                          <a:spcPts val="0"/>
                        </a:spcBef>
                        <a:spcAft>
                          <a:spcPts val="1000"/>
                        </a:spcAft>
                      </a:pPr>
                      <a:r>
                        <a:rPr lang="en-US" sz="1200" b="1" kern="1200" spc="-75" dirty="0" smtClean="0">
                          <a:solidFill>
                            <a:schemeClr val="tx1"/>
                          </a:solidFill>
                          <a:latin typeface="Calibri"/>
                          <a:ea typeface="Calibri"/>
                          <a:cs typeface="Times New Roman"/>
                        </a:rPr>
                        <a:t>S. N.</a:t>
                      </a: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1200" b="1" kern="1200" spc="-75" dirty="0" smtClean="0">
                          <a:solidFill>
                            <a:schemeClr val="tx1"/>
                          </a:solidFill>
                          <a:latin typeface="Calibri"/>
                          <a:ea typeface="Calibri"/>
                          <a:cs typeface="Times New Roman"/>
                        </a:rPr>
                        <a:t>Course Title </a:t>
                      </a: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1200" b="1" kern="1200" spc="-75" dirty="0" smtClean="0">
                          <a:solidFill>
                            <a:schemeClr val="tx1"/>
                          </a:solidFill>
                          <a:latin typeface="Calibri"/>
                          <a:ea typeface="Calibri"/>
                          <a:cs typeface="Times New Roman"/>
                        </a:rPr>
                        <a:t>Date  </a:t>
                      </a:r>
                      <a:r>
                        <a:rPr lang="en-US" sz="1200" b="1" kern="1200" spc="-75" smtClean="0">
                          <a:solidFill>
                            <a:schemeClr val="tx1"/>
                          </a:solidFill>
                          <a:latin typeface="Calibri"/>
                          <a:ea typeface="Calibri"/>
                          <a:cs typeface="Times New Roman"/>
                        </a:rPr>
                        <a:t>in Hotel</a:t>
                      </a:r>
                      <a:endParaRPr lang="en-US" sz="1200" b="1" kern="1200" spc="-75" dirty="0" smtClean="0">
                        <a:solidFill>
                          <a:schemeClr val="tx1"/>
                        </a:solidFill>
                        <a:latin typeface="Calibri"/>
                        <a:ea typeface="Calibri"/>
                        <a:cs typeface="Times New Roman"/>
                      </a:endParaRP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1200" b="1" kern="1200" spc="-75" dirty="0" smtClean="0">
                          <a:solidFill>
                            <a:schemeClr val="tx1"/>
                          </a:solidFill>
                          <a:latin typeface="Calibri"/>
                          <a:ea typeface="Calibri"/>
                          <a:cs typeface="Times New Roman"/>
                        </a:rPr>
                        <a:t>Duration  Days (Hrs.) </a:t>
                      </a: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n-US" sz="1200" b="1" kern="1200" spc="-75" dirty="0" smtClean="0">
                          <a:solidFill>
                            <a:schemeClr val="tx1"/>
                          </a:solidFill>
                          <a:latin typeface="Calibri"/>
                          <a:ea typeface="Calibri"/>
                          <a:cs typeface="Times New Roman"/>
                        </a:rPr>
                        <a:t>Time</a:t>
                      </a: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r>
              <a:tr h="286736">
                <a:tc>
                  <a:txBody>
                    <a:bodyPr/>
                    <a:lstStyle/>
                    <a:p>
                      <a:pPr marL="0" marR="0" algn="ctr" defTabSz="914400" rtl="0" eaLnBrk="1" latinLnBrk="0" hangingPunct="1">
                        <a:lnSpc>
                          <a:spcPct val="150000"/>
                        </a:lnSpc>
                        <a:spcBef>
                          <a:spcPts val="0"/>
                        </a:spcBef>
                        <a:spcAft>
                          <a:spcPts val="0"/>
                        </a:spcAft>
                      </a:pPr>
                      <a:r>
                        <a:rPr lang="en-US" sz="1100" kern="1200" spc="-75" dirty="0">
                          <a:solidFill>
                            <a:schemeClr val="accent2">
                              <a:lumMod val="50000"/>
                            </a:schemeClr>
                          </a:solidFill>
                          <a:latin typeface="Calibri"/>
                          <a:ea typeface="Calibri"/>
                          <a:cs typeface="Times New Roman"/>
                        </a:rPr>
                        <a:t>1. </a:t>
                      </a: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Understanding Financial Statements (UFS)</a:t>
                      </a:r>
                      <a:endParaRPr lang="en-US" sz="1100" kern="1200" spc="-75" dirty="0">
                        <a:solidFill>
                          <a:schemeClr val="accent2">
                            <a:lumMod val="50000"/>
                          </a:schemeClr>
                        </a:solidFill>
                        <a:latin typeface="Calibri"/>
                        <a:ea typeface="Calibri"/>
                        <a:cs typeface="Times New Roman"/>
                      </a:endParaRP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20/4/2015 – 21/4/2015</a:t>
                      </a:r>
                      <a:endParaRPr lang="en-US" sz="1100" kern="1200" spc="-75" dirty="0">
                        <a:solidFill>
                          <a:schemeClr val="accent2">
                            <a:lumMod val="50000"/>
                          </a:schemeClr>
                        </a:solidFill>
                        <a:latin typeface="Calibri"/>
                        <a:ea typeface="Calibri"/>
                        <a:cs typeface="Times New Roman"/>
                      </a:endParaRP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02 </a:t>
                      </a:r>
                      <a:r>
                        <a:rPr lang="en-US" sz="1100" kern="1200" spc="-75" dirty="0">
                          <a:solidFill>
                            <a:schemeClr val="accent2">
                              <a:lumMod val="50000"/>
                            </a:schemeClr>
                          </a:solidFill>
                          <a:latin typeface="Calibri"/>
                          <a:ea typeface="Calibri"/>
                          <a:cs typeface="Times New Roman"/>
                        </a:rPr>
                        <a:t>days </a:t>
                      </a:r>
                      <a:r>
                        <a:rPr lang="en-US" sz="1100" kern="1200" spc="-75" dirty="0" smtClean="0">
                          <a:solidFill>
                            <a:schemeClr val="accent2">
                              <a:lumMod val="50000"/>
                            </a:schemeClr>
                          </a:solidFill>
                          <a:latin typeface="Calibri"/>
                          <a:ea typeface="Calibri"/>
                          <a:cs typeface="Times New Roman"/>
                        </a:rPr>
                        <a:t>(14 </a:t>
                      </a:r>
                      <a:r>
                        <a:rPr lang="en-US" sz="1100" kern="1200" spc="-75" dirty="0">
                          <a:solidFill>
                            <a:schemeClr val="accent2">
                              <a:lumMod val="50000"/>
                            </a:schemeClr>
                          </a:solidFill>
                          <a:latin typeface="Calibri"/>
                          <a:ea typeface="Calibri"/>
                          <a:cs typeface="Times New Roman"/>
                        </a:rPr>
                        <a:t>Hrs) </a:t>
                      </a: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smtClean="0">
                          <a:solidFill>
                            <a:schemeClr val="accent2">
                              <a:lumMod val="50000"/>
                            </a:schemeClr>
                          </a:solidFill>
                          <a:latin typeface="Calibri"/>
                          <a:ea typeface="Calibri"/>
                          <a:cs typeface="Times New Roman"/>
                        </a:rPr>
                        <a:t>8.00 am</a:t>
                      </a:r>
                      <a:r>
                        <a:rPr lang="en-US" sz="1100" kern="1200" spc="-75" baseline="0" smtClean="0">
                          <a:solidFill>
                            <a:schemeClr val="accent2">
                              <a:lumMod val="50000"/>
                            </a:schemeClr>
                          </a:solidFill>
                          <a:latin typeface="Calibri"/>
                          <a:ea typeface="Calibri"/>
                          <a:cs typeface="Times New Roman"/>
                        </a:rPr>
                        <a:t> -3.00 pm</a:t>
                      </a:r>
                      <a:endParaRPr lang="en-US" sz="1100" kern="1200" spc="-75" dirty="0">
                        <a:solidFill>
                          <a:schemeClr val="accent2">
                            <a:lumMod val="50000"/>
                          </a:schemeClr>
                        </a:solidFill>
                        <a:latin typeface="Calibri"/>
                        <a:ea typeface="Calibri"/>
                        <a:cs typeface="Times New Roman"/>
                      </a:endParaRP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r>
              <a:tr h="286736">
                <a:tc>
                  <a:txBody>
                    <a:bodyPr/>
                    <a:lstStyle/>
                    <a:p>
                      <a:pPr marL="0" marR="0" algn="ctr" defTabSz="914400" rtl="0" eaLnBrk="1" latinLnBrk="0" hangingPunct="1">
                        <a:lnSpc>
                          <a:spcPct val="150000"/>
                        </a:lnSpc>
                        <a:spcBef>
                          <a:spcPts val="0"/>
                        </a:spcBef>
                        <a:spcAft>
                          <a:spcPts val="0"/>
                        </a:spcAft>
                      </a:pPr>
                      <a:r>
                        <a:rPr lang="en-US" sz="1100" kern="1200" spc="-75" dirty="0">
                          <a:solidFill>
                            <a:schemeClr val="accent2">
                              <a:lumMod val="50000"/>
                            </a:schemeClr>
                          </a:solidFill>
                          <a:latin typeface="Calibri"/>
                          <a:ea typeface="Calibri"/>
                          <a:cs typeface="Times New Roman"/>
                        </a:rPr>
                        <a:t>2. </a:t>
                      </a: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Finance</a:t>
                      </a:r>
                      <a:r>
                        <a:rPr lang="en-US" sz="1100" kern="1200" spc="-75" baseline="0" dirty="0" smtClean="0">
                          <a:solidFill>
                            <a:schemeClr val="accent2">
                              <a:lumMod val="50000"/>
                            </a:schemeClr>
                          </a:solidFill>
                          <a:latin typeface="Calibri"/>
                          <a:ea typeface="Calibri"/>
                          <a:cs typeface="Times New Roman"/>
                        </a:rPr>
                        <a:t> for Non-Finance Managers (FNF)</a:t>
                      </a:r>
                      <a:endParaRPr lang="en-US" sz="1100" kern="1200" spc="-75" dirty="0">
                        <a:solidFill>
                          <a:schemeClr val="accent2">
                            <a:lumMod val="50000"/>
                          </a:schemeClr>
                        </a:solidFill>
                        <a:latin typeface="Calibri"/>
                        <a:ea typeface="Calibri"/>
                        <a:cs typeface="Times New Roman"/>
                      </a:endParaRP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22/4/2015 – 23/4/2015</a:t>
                      </a:r>
                      <a:endParaRPr lang="en-US" sz="1100" kern="1200" spc="-75" dirty="0">
                        <a:solidFill>
                          <a:schemeClr val="accent2">
                            <a:lumMod val="50000"/>
                          </a:schemeClr>
                        </a:solidFill>
                        <a:latin typeface="Calibri"/>
                        <a:ea typeface="Calibri"/>
                        <a:cs typeface="Times New Roman"/>
                      </a:endParaRP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02 </a:t>
                      </a:r>
                      <a:r>
                        <a:rPr lang="en-US" sz="1100" kern="1200" spc="-75" dirty="0">
                          <a:solidFill>
                            <a:schemeClr val="accent2">
                              <a:lumMod val="50000"/>
                            </a:schemeClr>
                          </a:solidFill>
                          <a:latin typeface="Calibri"/>
                          <a:ea typeface="Calibri"/>
                          <a:cs typeface="Times New Roman"/>
                        </a:rPr>
                        <a:t>days </a:t>
                      </a:r>
                      <a:r>
                        <a:rPr lang="en-US" sz="1100" kern="1200" spc="-75" dirty="0" smtClean="0">
                          <a:solidFill>
                            <a:schemeClr val="accent2">
                              <a:lumMod val="50000"/>
                            </a:schemeClr>
                          </a:solidFill>
                          <a:latin typeface="Calibri"/>
                          <a:ea typeface="Calibri"/>
                          <a:cs typeface="Times New Roman"/>
                        </a:rPr>
                        <a:t>(14 </a:t>
                      </a:r>
                      <a:r>
                        <a:rPr lang="en-US" sz="1100" kern="1200" spc="-75" dirty="0">
                          <a:solidFill>
                            <a:schemeClr val="accent2">
                              <a:lumMod val="50000"/>
                            </a:schemeClr>
                          </a:solidFill>
                          <a:latin typeface="Calibri"/>
                          <a:ea typeface="Calibri"/>
                          <a:cs typeface="Times New Roman"/>
                        </a:rPr>
                        <a:t>Hrs) </a:t>
                      </a: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smtClean="0">
                          <a:solidFill>
                            <a:schemeClr val="accent2">
                              <a:lumMod val="50000"/>
                            </a:schemeClr>
                          </a:solidFill>
                          <a:latin typeface="Calibri"/>
                          <a:ea typeface="Calibri"/>
                          <a:cs typeface="Times New Roman"/>
                        </a:rPr>
                        <a:t>8.00 am</a:t>
                      </a:r>
                      <a:r>
                        <a:rPr lang="en-US" sz="1100" kern="1200" spc="-75" baseline="0" smtClean="0">
                          <a:solidFill>
                            <a:schemeClr val="accent2">
                              <a:lumMod val="50000"/>
                            </a:schemeClr>
                          </a:solidFill>
                          <a:latin typeface="Calibri"/>
                          <a:ea typeface="Calibri"/>
                          <a:cs typeface="Times New Roman"/>
                        </a:rPr>
                        <a:t> -3.00 pm</a:t>
                      </a:r>
                      <a:endParaRPr lang="en-US" sz="1100" kern="1200" spc="-75" dirty="0">
                        <a:solidFill>
                          <a:schemeClr val="accent2">
                            <a:lumMod val="50000"/>
                          </a:schemeClr>
                        </a:solidFill>
                        <a:latin typeface="Calibri"/>
                        <a:ea typeface="Calibri"/>
                        <a:cs typeface="Times New Roman"/>
                      </a:endParaRP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r>
              <a:tr h="286736">
                <a:tc>
                  <a:txBody>
                    <a:bodyPr/>
                    <a:lstStyle/>
                    <a:p>
                      <a:pPr marL="0" marR="0" algn="ctr" defTabSz="914400" rtl="0" eaLnBrk="1" latinLnBrk="0" hangingPunct="1">
                        <a:lnSpc>
                          <a:spcPct val="150000"/>
                        </a:lnSpc>
                        <a:spcBef>
                          <a:spcPts val="0"/>
                        </a:spcBef>
                        <a:spcAft>
                          <a:spcPts val="0"/>
                        </a:spcAft>
                      </a:pPr>
                      <a:r>
                        <a:rPr lang="en-US" sz="1100" kern="1200" spc="-75" dirty="0">
                          <a:solidFill>
                            <a:schemeClr val="accent2">
                              <a:lumMod val="50000"/>
                            </a:schemeClr>
                          </a:solidFill>
                          <a:latin typeface="Calibri"/>
                          <a:ea typeface="Calibri"/>
                          <a:cs typeface="Times New Roman"/>
                        </a:rPr>
                        <a:t>3. </a:t>
                      </a: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Accounting in Action (AIA)</a:t>
                      </a:r>
                      <a:endParaRPr lang="en-US" sz="1100" kern="1200" spc="-75" dirty="0">
                        <a:solidFill>
                          <a:schemeClr val="accent2">
                            <a:lumMod val="50000"/>
                          </a:schemeClr>
                        </a:solidFill>
                        <a:latin typeface="Calibri"/>
                        <a:ea typeface="Calibri"/>
                        <a:cs typeface="Times New Roman"/>
                      </a:endParaRP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27/4/2015</a:t>
                      </a:r>
                      <a:r>
                        <a:rPr lang="en-US" sz="1100" kern="1200" spc="-75" baseline="0" dirty="0" smtClean="0">
                          <a:solidFill>
                            <a:schemeClr val="accent2">
                              <a:lumMod val="50000"/>
                            </a:schemeClr>
                          </a:solidFill>
                          <a:latin typeface="Calibri"/>
                          <a:ea typeface="Calibri"/>
                          <a:cs typeface="Times New Roman"/>
                        </a:rPr>
                        <a:t> – 29/4/2015</a:t>
                      </a:r>
                      <a:endParaRPr lang="en-US" sz="1100" kern="1200" spc="-75" dirty="0">
                        <a:solidFill>
                          <a:schemeClr val="accent2">
                            <a:lumMod val="50000"/>
                          </a:schemeClr>
                        </a:solidFill>
                        <a:latin typeface="Calibri"/>
                        <a:ea typeface="Calibri"/>
                        <a:cs typeface="Times New Roman"/>
                      </a:endParaRP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03 </a:t>
                      </a:r>
                      <a:r>
                        <a:rPr lang="en-US" sz="1100" kern="1200" spc="-75" dirty="0">
                          <a:solidFill>
                            <a:schemeClr val="accent2">
                              <a:lumMod val="50000"/>
                            </a:schemeClr>
                          </a:solidFill>
                          <a:latin typeface="Calibri"/>
                          <a:ea typeface="Calibri"/>
                          <a:cs typeface="Times New Roman"/>
                        </a:rPr>
                        <a:t>days </a:t>
                      </a:r>
                      <a:r>
                        <a:rPr lang="en-US" sz="1100" kern="1200" spc="-75" dirty="0" smtClean="0">
                          <a:solidFill>
                            <a:schemeClr val="accent2">
                              <a:lumMod val="50000"/>
                            </a:schemeClr>
                          </a:solidFill>
                          <a:latin typeface="Calibri"/>
                          <a:ea typeface="Calibri"/>
                          <a:cs typeface="Times New Roman"/>
                        </a:rPr>
                        <a:t>(21 </a:t>
                      </a:r>
                      <a:r>
                        <a:rPr lang="en-US" sz="1100" kern="1200" spc="-75" dirty="0">
                          <a:solidFill>
                            <a:schemeClr val="accent2">
                              <a:lumMod val="50000"/>
                            </a:schemeClr>
                          </a:solidFill>
                          <a:latin typeface="Calibri"/>
                          <a:ea typeface="Calibri"/>
                          <a:cs typeface="Times New Roman"/>
                        </a:rPr>
                        <a:t>Hrs) </a:t>
                      </a: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smtClean="0">
                          <a:solidFill>
                            <a:schemeClr val="accent2">
                              <a:lumMod val="50000"/>
                            </a:schemeClr>
                          </a:solidFill>
                          <a:latin typeface="Calibri"/>
                          <a:ea typeface="Calibri"/>
                          <a:cs typeface="Times New Roman"/>
                        </a:rPr>
                        <a:t>8.00 am</a:t>
                      </a:r>
                      <a:r>
                        <a:rPr lang="en-US" sz="1100" kern="1200" spc="-75" baseline="0" smtClean="0">
                          <a:solidFill>
                            <a:schemeClr val="accent2">
                              <a:lumMod val="50000"/>
                            </a:schemeClr>
                          </a:solidFill>
                          <a:latin typeface="Calibri"/>
                          <a:ea typeface="Calibri"/>
                          <a:cs typeface="Times New Roman"/>
                        </a:rPr>
                        <a:t> -3.00 pm</a:t>
                      </a:r>
                      <a:endParaRPr lang="en-US" sz="1100" kern="1200" spc="-75" dirty="0">
                        <a:solidFill>
                          <a:schemeClr val="accent2">
                            <a:lumMod val="50000"/>
                          </a:schemeClr>
                        </a:solidFill>
                        <a:latin typeface="Calibri"/>
                        <a:ea typeface="Calibri"/>
                        <a:cs typeface="Times New Roman"/>
                      </a:endParaRP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r>
              <a:tr h="286736">
                <a:tc>
                  <a:txBody>
                    <a:bodyPr/>
                    <a:lstStyle/>
                    <a:p>
                      <a:pPr marL="0" marR="0" algn="ctr" defTabSz="914400" rtl="0" eaLnBrk="1" latinLnBrk="0" hangingPunct="1">
                        <a:lnSpc>
                          <a:spcPct val="150000"/>
                        </a:lnSpc>
                        <a:spcBef>
                          <a:spcPts val="0"/>
                        </a:spcBef>
                        <a:spcAft>
                          <a:spcPts val="0"/>
                        </a:spcAft>
                      </a:pPr>
                      <a:r>
                        <a:rPr lang="en-US" sz="1100" kern="1200" spc="-75" dirty="0">
                          <a:solidFill>
                            <a:schemeClr val="accent2">
                              <a:lumMod val="50000"/>
                            </a:schemeClr>
                          </a:solidFill>
                          <a:latin typeface="Calibri"/>
                          <a:ea typeface="Calibri"/>
                          <a:cs typeface="Times New Roman"/>
                        </a:rPr>
                        <a:t>4. </a:t>
                      </a: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Accounting for Non-Accountants (ANA)</a:t>
                      </a:r>
                      <a:endParaRPr lang="en-US" sz="1100" kern="1200" spc="-75" dirty="0">
                        <a:solidFill>
                          <a:schemeClr val="accent2">
                            <a:lumMod val="50000"/>
                          </a:schemeClr>
                        </a:solidFill>
                        <a:latin typeface="Calibri"/>
                        <a:ea typeface="Calibri"/>
                        <a:cs typeface="Times New Roman"/>
                      </a:endParaRPr>
                    </a:p>
                  </a:txBody>
                  <a:tcPr marL="42119" marR="4211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4/5/2015 – 6/5/2015</a:t>
                      </a:r>
                      <a:endParaRPr lang="en-US" sz="1100" kern="1200" spc="-75" dirty="0">
                        <a:solidFill>
                          <a:schemeClr val="accent2">
                            <a:lumMod val="50000"/>
                          </a:schemeClr>
                        </a:solidFill>
                        <a:latin typeface="Calibri"/>
                        <a:ea typeface="Calibri"/>
                        <a:cs typeface="Times New Roman"/>
                      </a:endParaRP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smtClean="0">
                          <a:solidFill>
                            <a:schemeClr val="accent2">
                              <a:lumMod val="50000"/>
                            </a:schemeClr>
                          </a:solidFill>
                          <a:latin typeface="Calibri"/>
                          <a:ea typeface="Calibri"/>
                          <a:cs typeface="Times New Roman"/>
                        </a:rPr>
                        <a:t>03 </a:t>
                      </a:r>
                      <a:r>
                        <a:rPr lang="en-US" sz="1100" kern="1200" spc="-75">
                          <a:solidFill>
                            <a:schemeClr val="accent2">
                              <a:lumMod val="50000"/>
                            </a:schemeClr>
                          </a:solidFill>
                          <a:latin typeface="Calibri"/>
                          <a:ea typeface="Calibri"/>
                          <a:cs typeface="Times New Roman"/>
                        </a:rPr>
                        <a:t>days </a:t>
                      </a:r>
                      <a:r>
                        <a:rPr lang="en-US" sz="1100" kern="1200" spc="-75" smtClean="0">
                          <a:solidFill>
                            <a:schemeClr val="accent2">
                              <a:lumMod val="50000"/>
                            </a:schemeClr>
                          </a:solidFill>
                          <a:latin typeface="Calibri"/>
                          <a:ea typeface="Calibri"/>
                          <a:cs typeface="Times New Roman"/>
                        </a:rPr>
                        <a:t>(21 </a:t>
                      </a:r>
                      <a:r>
                        <a:rPr lang="en-US" sz="1100" kern="1200" spc="-75" dirty="0">
                          <a:solidFill>
                            <a:schemeClr val="accent2">
                              <a:lumMod val="50000"/>
                            </a:schemeClr>
                          </a:solidFill>
                          <a:latin typeface="Calibri"/>
                          <a:ea typeface="Calibri"/>
                          <a:cs typeface="Times New Roman"/>
                        </a:rPr>
                        <a:t>Hrs) </a:t>
                      </a: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c>
                  <a:txBody>
                    <a:bodyPr/>
                    <a:lstStyle/>
                    <a:p>
                      <a:pPr marL="0" marR="0" algn="ctr" defTabSz="914400" rtl="0" eaLnBrk="1" latinLnBrk="0" hangingPunct="1">
                        <a:lnSpc>
                          <a:spcPct val="150000"/>
                        </a:lnSpc>
                        <a:spcBef>
                          <a:spcPts val="0"/>
                        </a:spcBef>
                        <a:spcAft>
                          <a:spcPts val="0"/>
                        </a:spcAft>
                      </a:pPr>
                      <a:r>
                        <a:rPr lang="en-US" sz="1100" kern="1200" spc="-75" dirty="0" smtClean="0">
                          <a:solidFill>
                            <a:schemeClr val="accent2">
                              <a:lumMod val="50000"/>
                            </a:schemeClr>
                          </a:solidFill>
                          <a:latin typeface="Calibri"/>
                          <a:ea typeface="Calibri"/>
                          <a:cs typeface="Times New Roman"/>
                        </a:rPr>
                        <a:t>8.00 am</a:t>
                      </a:r>
                      <a:r>
                        <a:rPr lang="en-US" sz="1100" kern="1200" spc="-75" baseline="0" dirty="0" smtClean="0">
                          <a:solidFill>
                            <a:schemeClr val="accent2">
                              <a:lumMod val="50000"/>
                            </a:schemeClr>
                          </a:solidFill>
                          <a:latin typeface="Calibri"/>
                          <a:ea typeface="Calibri"/>
                          <a:cs typeface="Times New Roman"/>
                        </a:rPr>
                        <a:t> -3.00 pm</a:t>
                      </a:r>
                      <a:endParaRPr lang="en-US" sz="1100" kern="1200" spc="-75" dirty="0">
                        <a:solidFill>
                          <a:schemeClr val="accent2">
                            <a:lumMod val="50000"/>
                          </a:schemeClr>
                        </a:solidFill>
                        <a:latin typeface="Calibri"/>
                        <a:ea typeface="Calibri"/>
                        <a:cs typeface="Times New Roman"/>
                      </a:endParaRPr>
                    </a:p>
                  </a:txBody>
                  <a:tcPr marL="45489" marR="45489" marT="884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6E3BC"/>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742229560"/>
              </p:ext>
            </p:extLst>
          </p:nvPr>
        </p:nvGraphicFramePr>
        <p:xfrm>
          <a:off x="2971800" y="4038600"/>
          <a:ext cx="3733800" cy="1203960"/>
        </p:xfrm>
        <a:graphic>
          <a:graphicData uri="http://schemas.openxmlformats.org/drawingml/2006/table">
            <a:tbl>
              <a:tblPr/>
              <a:tblGrid>
                <a:gridCol w="3733800"/>
              </a:tblGrid>
              <a:tr h="1066800">
                <a:tc>
                  <a:txBody>
                    <a:bodyPr/>
                    <a:lstStyle/>
                    <a:p>
                      <a:pPr marL="0" marR="0" algn="l">
                        <a:spcBef>
                          <a:spcPts val="0"/>
                        </a:spcBef>
                        <a:spcAft>
                          <a:spcPts val="0"/>
                        </a:spcAft>
                        <a:tabLst>
                          <a:tab pos="1028700" algn="l"/>
                        </a:tabLst>
                      </a:pPr>
                      <a:r>
                        <a:rPr lang="en-US" sz="800" i="0" u="sng" dirty="0" smtClean="0">
                          <a:solidFill>
                            <a:srgbClr val="C00000"/>
                          </a:solidFill>
                          <a:latin typeface="Britannic Bold"/>
                          <a:ea typeface="Calibri"/>
                          <a:cs typeface="Times New Roman"/>
                        </a:rPr>
                        <a:t>Fees in </a:t>
                      </a:r>
                      <a:r>
                        <a:rPr lang="en-US" sz="800" i="0" u="sng" dirty="0" smtClean="0">
                          <a:solidFill>
                            <a:srgbClr val="C00000"/>
                          </a:solidFill>
                          <a:latin typeface="Arial Black" pitchFamily="34" charset="0"/>
                          <a:ea typeface="Calibri"/>
                          <a:cs typeface="Times New Roman"/>
                        </a:rPr>
                        <a:t>Saudi Riyals shall be made in favor of:</a:t>
                      </a:r>
                    </a:p>
                    <a:p>
                      <a:pPr marL="0" marR="0" algn="l">
                        <a:spcBef>
                          <a:spcPts val="0"/>
                        </a:spcBef>
                        <a:spcAft>
                          <a:spcPts val="0"/>
                        </a:spcAft>
                        <a:tabLst>
                          <a:tab pos="1028700" algn="l"/>
                        </a:tabLst>
                      </a:pPr>
                      <a:endParaRPr lang="en-US" sz="800" i="0" u="sng" dirty="0" smtClean="0">
                        <a:latin typeface="Arial Black" pitchFamily="34" charset="0"/>
                        <a:ea typeface="Calibri"/>
                        <a:cs typeface="Times New Roman"/>
                      </a:endParaRPr>
                    </a:p>
                    <a:p>
                      <a:pPr marL="0" marR="0" algn="l">
                        <a:spcBef>
                          <a:spcPts val="0"/>
                        </a:spcBef>
                        <a:spcAft>
                          <a:spcPts val="0"/>
                        </a:spcAft>
                        <a:tabLst>
                          <a:tab pos="228600" algn="l"/>
                          <a:tab pos="1143000" algn="l"/>
                        </a:tabLst>
                      </a:pPr>
                      <a:r>
                        <a:rPr lang="en-US" sz="700" dirty="0" smtClean="0">
                          <a:solidFill>
                            <a:srgbClr val="000000"/>
                          </a:solidFill>
                          <a:latin typeface="Arial Black" pitchFamily="34" charset="0"/>
                          <a:ea typeface="Calibri"/>
                          <a:cs typeface="Times New Roman"/>
                        </a:rPr>
                        <a:t>Jubail Industrial </a:t>
                      </a:r>
                      <a:r>
                        <a:rPr lang="en-US" sz="900" dirty="0" smtClean="0">
                          <a:solidFill>
                            <a:srgbClr val="000000"/>
                          </a:solidFill>
                          <a:latin typeface="Arial Black" pitchFamily="34" charset="0"/>
                          <a:ea typeface="Calibri"/>
                          <a:cs typeface="Times New Roman"/>
                        </a:rPr>
                        <a:t>College (JIC) </a:t>
                      </a:r>
                      <a:endParaRPr lang="en-US" sz="900" dirty="0" smtClean="0">
                        <a:latin typeface="Arial Black" pitchFamily="34" charset="0"/>
                        <a:ea typeface="Calibri"/>
                        <a:cs typeface="Times New Roman"/>
                      </a:endParaRPr>
                    </a:p>
                    <a:p>
                      <a:pPr marL="0" marR="0" algn="l">
                        <a:spcBef>
                          <a:spcPts val="0"/>
                        </a:spcBef>
                        <a:spcAft>
                          <a:spcPts val="0"/>
                        </a:spcAft>
                        <a:tabLst>
                          <a:tab pos="860425" algn="l"/>
                          <a:tab pos="1030288" algn="l"/>
                        </a:tabLst>
                      </a:pPr>
                      <a:r>
                        <a:rPr lang="en-US" sz="900" b="0" dirty="0" smtClean="0">
                          <a:solidFill>
                            <a:srgbClr val="000000"/>
                          </a:solidFill>
                          <a:latin typeface="Arial Black" pitchFamily="34" charset="0"/>
                          <a:ea typeface="Calibri"/>
                          <a:cs typeface="Times New Roman"/>
                        </a:rPr>
                        <a:t>Account Number</a:t>
                      </a:r>
                      <a:r>
                        <a:rPr lang="en-US" sz="900" b="0" baseline="0" dirty="0" smtClean="0">
                          <a:solidFill>
                            <a:srgbClr val="000000"/>
                          </a:solidFill>
                          <a:latin typeface="Arial Black" pitchFamily="34" charset="0"/>
                          <a:ea typeface="Calibri"/>
                          <a:cs typeface="Times New Roman"/>
                        </a:rPr>
                        <a:t> </a:t>
                      </a:r>
                      <a:r>
                        <a:rPr lang="en-US" sz="900" dirty="0" smtClean="0">
                          <a:solidFill>
                            <a:srgbClr val="000000"/>
                          </a:solidFill>
                          <a:latin typeface="Arial Black" pitchFamily="34" charset="0"/>
                          <a:ea typeface="Calibri"/>
                          <a:cs typeface="Times New Roman"/>
                        </a:rPr>
                        <a:t>: </a:t>
                      </a:r>
                      <a:r>
                        <a:rPr lang="en-US" sz="900" i="0" dirty="0" smtClean="0">
                          <a:solidFill>
                            <a:srgbClr val="000000"/>
                          </a:solidFill>
                          <a:latin typeface="Arial Black" pitchFamily="34" charset="0"/>
                          <a:ea typeface="Calibri"/>
                          <a:cs typeface="Times New Roman"/>
                        </a:rPr>
                        <a:t>065 211 28 000 104 </a:t>
                      </a:r>
                      <a:endParaRPr lang="en-US" sz="900" i="0" dirty="0" smtClean="0">
                        <a:latin typeface="Arial Black" pitchFamily="34" charset="0"/>
                        <a:ea typeface="Calibri"/>
                        <a:cs typeface="Times New Roman"/>
                      </a:endParaRPr>
                    </a:p>
                    <a:p>
                      <a:pPr marL="0" marR="0" algn="l">
                        <a:spcBef>
                          <a:spcPts val="0"/>
                        </a:spcBef>
                        <a:spcAft>
                          <a:spcPts val="0"/>
                        </a:spcAft>
                        <a:tabLst>
                          <a:tab pos="860425" algn="l"/>
                          <a:tab pos="1030288" algn="l"/>
                        </a:tabLst>
                      </a:pPr>
                      <a:r>
                        <a:rPr lang="en-US" sz="900" dirty="0" smtClean="0">
                          <a:solidFill>
                            <a:srgbClr val="000000"/>
                          </a:solidFill>
                          <a:latin typeface="Arial Black" pitchFamily="34" charset="0"/>
                          <a:ea typeface="Calibri"/>
                          <a:cs typeface="Times New Roman"/>
                        </a:rPr>
                        <a:t>Bank Name    	: </a:t>
                      </a:r>
                      <a:r>
                        <a:rPr lang="en-US" sz="900" i="0" dirty="0" smtClean="0">
                          <a:solidFill>
                            <a:srgbClr val="000000"/>
                          </a:solidFill>
                          <a:latin typeface="Arial Black" pitchFamily="34" charset="0"/>
                          <a:ea typeface="Calibri"/>
                          <a:cs typeface="Times New Roman"/>
                        </a:rPr>
                        <a:t>Al AHLI Commercial Bank  (NCB)</a:t>
                      </a:r>
                    </a:p>
                    <a:p>
                      <a:pPr marL="0" marR="0" algn="l">
                        <a:spcBef>
                          <a:spcPts val="0"/>
                        </a:spcBef>
                        <a:spcAft>
                          <a:spcPts val="0"/>
                        </a:spcAft>
                        <a:tabLst>
                          <a:tab pos="860425" algn="l"/>
                          <a:tab pos="1030288" algn="l"/>
                        </a:tabLst>
                      </a:pPr>
                      <a:r>
                        <a:rPr lang="en-US" sz="900" i="0" baseline="0" dirty="0" smtClean="0">
                          <a:solidFill>
                            <a:srgbClr val="000000"/>
                          </a:solidFill>
                          <a:latin typeface="Arial Black" pitchFamily="34" charset="0"/>
                          <a:ea typeface="Calibri"/>
                          <a:cs typeface="Times New Roman"/>
                        </a:rPr>
                        <a:t>                                 </a:t>
                      </a:r>
                      <a:r>
                        <a:rPr lang="en-US" sz="900" i="0" dirty="0" smtClean="0">
                          <a:solidFill>
                            <a:srgbClr val="000000"/>
                          </a:solidFill>
                          <a:latin typeface="Arial Black" pitchFamily="34" charset="0"/>
                          <a:ea typeface="Calibri"/>
                          <a:cs typeface="Times New Roman"/>
                        </a:rPr>
                        <a:t>Jubail Industrial Branch </a:t>
                      </a:r>
                      <a:endParaRPr lang="en-US" sz="900" i="0" dirty="0" smtClean="0">
                        <a:latin typeface="Arial Black" pitchFamily="34" charset="0"/>
                        <a:ea typeface="Calibri"/>
                        <a:cs typeface="Times New Roman"/>
                      </a:endParaRPr>
                    </a:p>
                    <a:p>
                      <a:pPr marL="0" marR="0" algn="l">
                        <a:spcBef>
                          <a:spcPts val="0"/>
                        </a:spcBef>
                        <a:spcAft>
                          <a:spcPts val="0"/>
                        </a:spcAft>
                        <a:tabLst>
                          <a:tab pos="860425" algn="l"/>
                          <a:tab pos="1030288" algn="l"/>
                        </a:tabLst>
                      </a:pPr>
                      <a:r>
                        <a:rPr lang="en-US" sz="900" dirty="0" smtClean="0">
                          <a:solidFill>
                            <a:srgbClr val="000000"/>
                          </a:solidFill>
                          <a:latin typeface="Arial Black" pitchFamily="34" charset="0"/>
                          <a:ea typeface="Calibri"/>
                          <a:cs typeface="Times New Roman"/>
                        </a:rPr>
                        <a:t>Account Name   :  </a:t>
                      </a:r>
                      <a:r>
                        <a:rPr lang="en-US" sz="900" i="0" dirty="0" smtClean="0">
                          <a:solidFill>
                            <a:srgbClr val="000000"/>
                          </a:solidFill>
                          <a:latin typeface="Arial Black" pitchFamily="34" charset="0"/>
                          <a:ea typeface="Calibri"/>
                          <a:cs typeface="Times New Roman"/>
                        </a:rPr>
                        <a:t>Special Programs </a:t>
                      </a:r>
                    </a:p>
                    <a:p>
                      <a:pPr marL="0" marR="0" algn="l">
                        <a:spcBef>
                          <a:spcPts val="0"/>
                        </a:spcBef>
                        <a:spcAft>
                          <a:spcPts val="0"/>
                        </a:spcAft>
                        <a:tabLst>
                          <a:tab pos="860425" algn="l"/>
                          <a:tab pos="1030288" algn="l"/>
                        </a:tabLst>
                      </a:pPr>
                      <a:r>
                        <a:rPr lang="en-US" sz="900" dirty="0" smtClean="0">
                          <a:solidFill>
                            <a:srgbClr val="000000"/>
                          </a:solidFill>
                          <a:latin typeface="Arial Black" pitchFamily="34" charset="0"/>
                          <a:ea typeface="Calibri"/>
                          <a:cs typeface="Times New Roman"/>
                        </a:rPr>
                        <a:t>IBAN Number 	:  </a:t>
                      </a:r>
                      <a:r>
                        <a:rPr lang="en-US" sz="900" i="0" dirty="0" smtClean="0">
                          <a:solidFill>
                            <a:srgbClr val="000000"/>
                          </a:solidFill>
                          <a:latin typeface="Arial Black" pitchFamily="34" charset="0"/>
                          <a:ea typeface="Calibri"/>
                          <a:cs typeface="Times New Roman"/>
                        </a:rPr>
                        <a:t>SA 231 000 000 652 112 800 0104</a:t>
                      </a:r>
                      <a:endParaRPr lang="en-US" sz="900" i="0" dirty="0" smtClean="0">
                        <a:latin typeface="Arial Black" pitchFamily="34" charset="0"/>
                        <a:ea typeface="Calibri"/>
                        <a:cs typeface="Times New Roman"/>
                      </a:endParaRPr>
                    </a:p>
                    <a:p>
                      <a:pPr marL="0" marR="0" algn="l">
                        <a:spcBef>
                          <a:spcPts val="0"/>
                        </a:spcBef>
                        <a:spcAft>
                          <a:spcPts val="0"/>
                        </a:spcAft>
                        <a:tabLst>
                          <a:tab pos="1028700" algn="l"/>
                        </a:tabLst>
                      </a:pPr>
                      <a:endParaRPr lang="en-US" sz="900" dirty="0">
                        <a:latin typeface="Calibri"/>
                        <a:ea typeface="Calibri"/>
                        <a:cs typeface="Times New Roman"/>
                      </a:endParaRPr>
                    </a:p>
                  </a:txBody>
                  <a:tcPr marL="66502" marR="66502"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18" name="TextBox 17"/>
          <p:cNvSpPr txBox="1"/>
          <p:nvPr/>
        </p:nvSpPr>
        <p:spPr>
          <a:xfrm>
            <a:off x="533400" y="6015335"/>
            <a:ext cx="8077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200" b="1" dirty="0" smtClean="0">
                <a:solidFill>
                  <a:schemeClr val="tx1"/>
                </a:solidFill>
              </a:rPr>
              <a:t>Any desired Special Programs or Customized short Course can be designed and arranged upon request and I line with customer’s needs. </a:t>
            </a:r>
            <a:endParaRPr lang="en-US" sz="1200" b="1"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1"/>
          <p:cNvSpPr>
            <a:spLocks noChangeArrowheads="1"/>
          </p:cNvSpPr>
          <p:nvPr/>
        </p:nvSpPr>
        <p:spPr bwMode="auto">
          <a:xfrm>
            <a:off x="1676400" y="504180"/>
            <a:ext cx="5562600" cy="461665"/>
          </a:xfrm>
          <a:prstGeom prst="rect">
            <a:avLst/>
          </a:prstGeom>
          <a:noFill/>
          <a:ln w="9525">
            <a:noFill/>
            <a:miter lim="800000"/>
            <a:headEnd/>
            <a:tailEnd/>
          </a:ln>
        </p:spPr>
        <p:txBody>
          <a:bodyPr anchor="ctr">
            <a:spAutoFit/>
          </a:bodyPr>
          <a:lstStyle/>
          <a:p>
            <a:pPr algn="ctr"/>
            <a:r>
              <a:rPr lang="en-US" sz="2400" b="1" dirty="0">
                <a:solidFill>
                  <a:schemeClr val="bg1"/>
                </a:solidFill>
                <a:latin typeface="Agency FB" pitchFamily="34" charset="0"/>
                <a:ea typeface="Calibri" pitchFamily="34" charset="0"/>
                <a:cs typeface="Tahoma" pitchFamily="34" charset="0"/>
              </a:rPr>
              <a:t>Jubail Industrial </a:t>
            </a:r>
            <a:r>
              <a:rPr lang="en-US" sz="2400" b="1" dirty="0" smtClean="0">
                <a:solidFill>
                  <a:schemeClr val="bg1"/>
                </a:solidFill>
                <a:latin typeface="Agency FB" pitchFamily="34" charset="0"/>
                <a:ea typeface="Calibri" pitchFamily="34" charset="0"/>
                <a:cs typeface="Tahoma" pitchFamily="34" charset="0"/>
              </a:rPr>
              <a:t>College</a:t>
            </a:r>
            <a:endParaRPr lang="en-US" sz="2400" b="1" dirty="0">
              <a:solidFill>
                <a:schemeClr val="bg1"/>
              </a:solidFill>
              <a:latin typeface="Agency FB" pitchFamily="34" charset="0"/>
              <a:ea typeface="Calibri" pitchFamily="34" charset="0"/>
              <a:cs typeface="Tahoma" pitchFamily="34" charset="0"/>
            </a:endParaRPr>
          </a:p>
        </p:txBody>
      </p:sp>
      <p:pic>
        <p:nvPicPr>
          <p:cNvPr id="14" name="Picture 13"/>
          <p:cNvPicPr/>
          <p:nvPr/>
        </p:nvPicPr>
        <p:blipFill>
          <a:blip r:embed="rId3" cstate="print"/>
          <a:srcRect/>
          <a:stretch>
            <a:fillRect/>
          </a:stretch>
        </p:blipFill>
        <p:spPr bwMode="auto">
          <a:xfrm>
            <a:off x="304801" y="304801"/>
            <a:ext cx="914400"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762749330"/>
              </p:ext>
            </p:extLst>
          </p:nvPr>
        </p:nvGraphicFramePr>
        <p:xfrm>
          <a:off x="304800" y="1371603"/>
          <a:ext cx="8458200" cy="4651534"/>
        </p:xfrm>
        <a:graphic>
          <a:graphicData uri="http://schemas.openxmlformats.org/drawingml/2006/table">
            <a:tbl>
              <a:tblPr/>
              <a:tblGrid>
                <a:gridCol w="8458200"/>
              </a:tblGrid>
              <a:tr h="380997">
                <a:tc>
                  <a:txBody>
                    <a:bodyPr/>
                    <a:lstStyle/>
                    <a:p>
                      <a:pPr marL="0" marR="0" algn="ctr">
                        <a:spcBef>
                          <a:spcPts val="0"/>
                        </a:spcBef>
                        <a:spcAft>
                          <a:spcPts val="0"/>
                        </a:spcAft>
                      </a:pPr>
                      <a:r>
                        <a:rPr lang="en-US" sz="1200" b="1" kern="0" cap="all" dirty="0" smtClean="0">
                          <a:solidFill>
                            <a:srgbClr val="FFFFFF"/>
                          </a:solidFill>
                          <a:latin typeface="Calibri"/>
                          <a:ea typeface="Times New Roman"/>
                          <a:cs typeface="Times New Roman"/>
                        </a:rPr>
                        <a:t>Course:</a:t>
                      </a:r>
                      <a:r>
                        <a:rPr lang="en-US" sz="1200" b="1" kern="0" cap="all" baseline="0" dirty="0" smtClean="0">
                          <a:solidFill>
                            <a:srgbClr val="FFFFFF"/>
                          </a:solidFill>
                          <a:latin typeface="Calibri"/>
                          <a:ea typeface="Times New Roman"/>
                          <a:cs typeface="Times New Roman"/>
                        </a:rPr>
                        <a:t> Understanding financial Statements</a:t>
                      </a:r>
                      <a:endParaRPr lang="en-US" sz="1200" b="1" kern="0" cap="all" dirty="0">
                        <a:solidFill>
                          <a:srgbClr val="FFFFFF"/>
                        </a:solidFill>
                        <a:latin typeface="Calibri"/>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99999"/>
                    </a:solidFill>
                  </a:tcPr>
                </a:tc>
              </a:tr>
              <a:tr h="403528">
                <a:tc>
                  <a:txBody>
                    <a:bodyPr/>
                    <a:lstStyle/>
                    <a:p>
                      <a:pPr marL="0" marR="0" indent="48260" algn="l">
                        <a:spcBef>
                          <a:spcPts val="0"/>
                        </a:spcBef>
                        <a:spcAft>
                          <a:spcPts val="0"/>
                        </a:spcAft>
                      </a:pPr>
                      <a:r>
                        <a:rPr lang="en-US" sz="1100" dirty="0" smtClean="0"/>
                        <a:t>This training course introduces trainees with little or no background to accounting and finance.</a:t>
                      </a:r>
                      <a:endParaRPr lang="en-US" sz="1100" b="1" cap="all" dirty="0">
                        <a:latin typeface="Calibri"/>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6E6E6"/>
                    </a:solidFill>
                  </a:tcPr>
                </a:tc>
              </a:tr>
              <a:tr h="324576">
                <a:tc>
                  <a:txBody>
                    <a:bodyPr/>
                    <a:lstStyle/>
                    <a:p>
                      <a:pPr marL="48260" marR="0">
                        <a:spcBef>
                          <a:spcPts val="0"/>
                        </a:spcBef>
                        <a:spcAft>
                          <a:spcPts val="0"/>
                        </a:spcAft>
                      </a:pPr>
                      <a:r>
                        <a:rPr lang="en-US" sz="800" dirty="0">
                          <a:latin typeface="Tahoma"/>
                          <a:ea typeface="Times New Roman"/>
                          <a:cs typeface="Times New Roman"/>
                        </a:rPr>
                        <a:t>Course Title: </a:t>
                      </a:r>
                      <a:r>
                        <a:rPr lang="en-US" sz="800" b="1" dirty="0" smtClean="0">
                          <a:latin typeface="Tahoma"/>
                          <a:ea typeface="Times New Roman"/>
                          <a:cs typeface="Times New Roman"/>
                        </a:rPr>
                        <a:t>Understanding Financial</a:t>
                      </a:r>
                      <a:r>
                        <a:rPr lang="en-US" sz="800" b="1" baseline="0" dirty="0" smtClean="0">
                          <a:latin typeface="Tahoma"/>
                          <a:ea typeface="Times New Roman"/>
                          <a:cs typeface="Times New Roman"/>
                        </a:rPr>
                        <a:t> Statements </a:t>
                      </a:r>
                      <a:r>
                        <a:rPr lang="en-US" sz="800" b="1" dirty="0" smtClean="0">
                          <a:latin typeface="Tahoma"/>
                          <a:ea typeface="Times New Roman"/>
                          <a:cs typeface="Times New Roman"/>
                        </a:rPr>
                        <a:t>(UFS)</a:t>
                      </a:r>
                      <a:endParaRPr lang="en-US" sz="800" dirty="0">
                        <a:latin typeface="Tahoma"/>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569113">
                <a:tc>
                  <a:txBody>
                    <a:bodyPr/>
                    <a:lstStyle/>
                    <a:p>
                      <a:pPr marL="48260" marR="0">
                        <a:spcBef>
                          <a:spcPts val="0"/>
                        </a:spcBef>
                        <a:spcAft>
                          <a:spcPts val="0"/>
                        </a:spcAft>
                      </a:pPr>
                      <a:r>
                        <a:rPr lang="en-US" sz="800" dirty="0" smtClean="0">
                          <a:latin typeface="Tahoma"/>
                          <a:ea typeface="Times New Roman"/>
                          <a:cs typeface="Times New Roman"/>
                        </a:rPr>
                        <a:t>Course Learning Outcomes:</a:t>
                      </a:r>
                      <a:endParaRPr lang="en-US" sz="800" dirty="0">
                        <a:latin typeface="Tahoma"/>
                        <a:ea typeface="Times New Roman"/>
                        <a:cs typeface="Times New Roman"/>
                      </a:endParaRPr>
                    </a:p>
                    <a:p>
                      <a:pPr lvl="1"/>
                      <a:endParaRPr lang="en-US" sz="800" b="1" kern="1200" dirty="0" smtClean="0">
                        <a:solidFill>
                          <a:schemeClr val="tx1"/>
                        </a:solidFill>
                        <a:latin typeface="Tahoma" pitchFamily="34" charset="0"/>
                        <a:ea typeface="+mn-ea"/>
                        <a:cs typeface="Tahoma" pitchFamily="34" charset="0"/>
                      </a:endParaRPr>
                    </a:p>
                    <a:p>
                      <a:pPr lvl="1"/>
                      <a:r>
                        <a:rPr lang="en-US" sz="800" b="1" kern="1200" dirty="0" smtClean="0">
                          <a:solidFill>
                            <a:schemeClr val="tx1"/>
                          </a:solidFill>
                          <a:latin typeface="Tahoma" pitchFamily="34" charset="0"/>
                          <a:ea typeface="+mn-ea"/>
                          <a:cs typeface="Tahoma" pitchFamily="34" charset="0"/>
                        </a:rPr>
                        <a:t>Upon</a:t>
                      </a:r>
                      <a:r>
                        <a:rPr lang="en-US" sz="800" b="1" kern="1200" baseline="0" dirty="0" smtClean="0">
                          <a:solidFill>
                            <a:schemeClr val="tx1"/>
                          </a:solidFill>
                          <a:latin typeface="Tahoma" pitchFamily="34" charset="0"/>
                          <a:ea typeface="+mn-ea"/>
                          <a:cs typeface="Tahoma" pitchFamily="34" charset="0"/>
                        </a:rPr>
                        <a:t> </a:t>
                      </a:r>
                      <a:r>
                        <a:rPr lang="en-US" sz="800" b="1" kern="1200" dirty="0" smtClean="0">
                          <a:solidFill>
                            <a:schemeClr val="tx1"/>
                          </a:solidFill>
                          <a:latin typeface="Tahoma" pitchFamily="34" charset="0"/>
                          <a:ea typeface="+mn-ea"/>
                          <a:cs typeface="Tahoma" pitchFamily="34" charset="0"/>
                        </a:rPr>
                        <a:t>completion of the course ,</a:t>
                      </a:r>
                      <a:r>
                        <a:rPr lang="en-US" sz="800" b="1" kern="1200" baseline="0" dirty="0" smtClean="0">
                          <a:solidFill>
                            <a:schemeClr val="tx1"/>
                          </a:solidFill>
                          <a:latin typeface="Tahoma" pitchFamily="34" charset="0"/>
                          <a:ea typeface="+mn-ea"/>
                          <a:cs typeface="Tahoma" pitchFamily="34" charset="0"/>
                        </a:rPr>
                        <a:t> the trainee </a:t>
                      </a:r>
                      <a:r>
                        <a:rPr lang="en-US" sz="800" b="1" kern="1200" dirty="0" smtClean="0">
                          <a:solidFill>
                            <a:schemeClr val="tx1"/>
                          </a:solidFill>
                          <a:latin typeface="Tahoma" pitchFamily="34" charset="0"/>
                          <a:ea typeface="+mn-ea"/>
                          <a:cs typeface="Tahoma" pitchFamily="34" charset="0"/>
                        </a:rPr>
                        <a:t>should be able to:</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Define the terms Accounting</a:t>
                      </a:r>
                      <a:r>
                        <a:rPr lang="en-US" sz="800" b="1" kern="1200" baseline="0" dirty="0" smtClean="0">
                          <a:solidFill>
                            <a:schemeClr val="tx1"/>
                          </a:solidFill>
                          <a:latin typeface="Tahoma" pitchFamily="34" charset="0"/>
                          <a:ea typeface="+mn-ea"/>
                          <a:cs typeface="Tahoma" pitchFamily="34" charset="0"/>
                        </a:rPr>
                        <a:t> and Finance and explain how they are relevant</a:t>
                      </a:r>
                      <a:endParaRPr lang="en-US" sz="800" b="1" kern="1200" dirty="0" smtClean="0">
                        <a:solidFill>
                          <a:schemeClr val="tx1"/>
                        </a:solidFill>
                        <a:latin typeface="Tahoma" pitchFamily="34" charset="0"/>
                        <a:ea typeface="+mn-ea"/>
                        <a:cs typeface="Tahoma" pitchFamily="34" charset="0"/>
                      </a:endParaRPr>
                    </a:p>
                    <a:p>
                      <a:pPr marL="914400" marR="0" lvl="2"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800" b="1" kern="1200" dirty="0" smtClean="0">
                          <a:solidFill>
                            <a:schemeClr val="tx1"/>
                          </a:solidFill>
                          <a:latin typeface="Tahoma" pitchFamily="34" charset="0"/>
                          <a:ea typeface="+mn-ea"/>
                          <a:cs typeface="Tahoma" pitchFamily="34" charset="0"/>
                        </a:rPr>
                        <a:t>Understand different</a:t>
                      </a:r>
                      <a:r>
                        <a:rPr lang="en-US" sz="800" b="1" kern="1200" baseline="0" dirty="0" smtClean="0">
                          <a:solidFill>
                            <a:schemeClr val="tx1"/>
                          </a:solidFill>
                          <a:latin typeface="Tahoma" pitchFamily="34" charset="0"/>
                          <a:ea typeface="+mn-ea"/>
                          <a:cs typeface="Tahoma" pitchFamily="34" charset="0"/>
                        </a:rPr>
                        <a:t> types of accounts used in the financial statements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Understand</a:t>
                      </a:r>
                      <a:r>
                        <a:rPr lang="en-US" sz="800" b="1" kern="1200" baseline="0" dirty="0" smtClean="0">
                          <a:solidFill>
                            <a:schemeClr val="tx1"/>
                          </a:solidFill>
                          <a:latin typeface="Tahoma" pitchFamily="34" charset="0"/>
                          <a:ea typeface="+mn-ea"/>
                          <a:cs typeface="Tahoma" pitchFamily="34" charset="0"/>
                        </a:rPr>
                        <a:t> and explain the four financial statements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Income Statement for a service</a:t>
                      </a:r>
                      <a:r>
                        <a:rPr lang="en-US" sz="800" b="1" kern="1200" baseline="0" dirty="0" smtClean="0">
                          <a:solidFill>
                            <a:schemeClr val="tx1"/>
                          </a:solidFill>
                          <a:latin typeface="Tahoma" pitchFamily="34" charset="0"/>
                          <a:ea typeface="+mn-ea"/>
                          <a:cs typeface="Tahoma" pitchFamily="34" charset="0"/>
                        </a:rPr>
                        <a:t> oriented and merchandising business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a:t>
                      </a:r>
                      <a:r>
                        <a:rPr lang="en-US" sz="800" b="1" kern="1200" baseline="0" dirty="0" smtClean="0">
                          <a:solidFill>
                            <a:schemeClr val="tx1"/>
                          </a:solidFill>
                          <a:latin typeface="Tahoma" pitchFamily="34" charset="0"/>
                          <a:ea typeface="+mn-ea"/>
                          <a:cs typeface="Tahoma" pitchFamily="34" charset="0"/>
                        </a:rPr>
                        <a:t> the difference of Income Statement and Balance Sheet of a sole proprietorship, partnership and corporation business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a:t>
                      </a:r>
                      <a:r>
                        <a:rPr lang="en-US" sz="800" b="1" kern="1200" baseline="0" dirty="0" smtClean="0">
                          <a:solidFill>
                            <a:schemeClr val="tx1"/>
                          </a:solidFill>
                          <a:latin typeface="Tahoma" pitchFamily="34" charset="0"/>
                          <a:ea typeface="+mn-ea"/>
                          <a:cs typeface="Tahoma" pitchFamily="34" charset="0"/>
                        </a:rPr>
                        <a:t> Statement of Owner’s Equity, Partners’ Equity and Statement of Retained Earnings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Statement of Cash Flows using Direct and Indirect methods</a:t>
                      </a:r>
                    </a:p>
                    <a:p>
                      <a:pPr lvl="2">
                        <a:buFont typeface="Wingdings" pitchFamily="2" charset="2"/>
                        <a:buChar char="v"/>
                      </a:pPr>
                      <a:endParaRPr lang="en-US" sz="800" b="1" kern="1200" dirty="0">
                        <a:solidFill>
                          <a:schemeClr val="tx1"/>
                        </a:solidFill>
                        <a:latin typeface="Tahoma" pitchFamily="34" charset="0"/>
                        <a:ea typeface="+mn-ea"/>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72348">
                <a:tc>
                  <a:txBody>
                    <a:bodyPr/>
                    <a:lstStyle/>
                    <a:p>
                      <a:pPr marL="48260" marR="0">
                        <a:spcBef>
                          <a:spcPts val="0"/>
                        </a:spcBef>
                        <a:spcAft>
                          <a:spcPts val="0"/>
                        </a:spcAft>
                      </a:pPr>
                      <a:r>
                        <a:rPr lang="en-US" sz="800" dirty="0" smtClean="0">
                          <a:latin typeface="Tahoma"/>
                          <a:ea typeface="Times New Roman"/>
                          <a:cs typeface="Times New Roman"/>
                        </a:rPr>
                        <a:t>Course Outline:</a:t>
                      </a:r>
                    </a:p>
                    <a:p>
                      <a:pPr lvl="1"/>
                      <a:endParaRPr lang="en-US" sz="800" b="1" kern="1200" dirty="0" smtClean="0">
                        <a:solidFill>
                          <a:schemeClr val="tx1"/>
                        </a:solidFill>
                        <a:latin typeface="Tahoma" pitchFamily="34" charset="0"/>
                        <a:ea typeface="+mn-ea"/>
                        <a:cs typeface="Tahoma" pitchFamily="34" charset="0"/>
                      </a:endParaRPr>
                    </a:p>
                    <a:p>
                      <a:pPr lvl="1"/>
                      <a:r>
                        <a:rPr lang="en-US" sz="800" b="1" kern="1200" dirty="0" smtClean="0">
                          <a:solidFill>
                            <a:schemeClr val="tx1"/>
                          </a:solidFill>
                          <a:latin typeface="Tahoma" pitchFamily="34" charset="0"/>
                          <a:ea typeface="+mn-ea"/>
                          <a:cs typeface="Tahoma" pitchFamily="34" charset="0"/>
                        </a:rPr>
                        <a:t>Introduction to Accounting</a:t>
                      </a:r>
                      <a:r>
                        <a:rPr lang="en-US" sz="800" b="1" kern="1200" baseline="0" dirty="0" smtClean="0">
                          <a:solidFill>
                            <a:schemeClr val="tx1"/>
                          </a:solidFill>
                          <a:latin typeface="Tahoma" pitchFamily="34" charset="0"/>
                          <a:ea typeface="+mn-ea"/>
                          <a:cs typeface="Tahoma" pitchFamily="34" charset="0"/>
                        </a:rPr>
                        <a:t> and Finance terms</a:t>
                      </a:r>
                      <a:r>
                        <a:rPr lang="en-US" sz="800" b="1" kern="1200" dirty="0" smtClean="0">
                          <a:solidFill>
                            <a:schemeClr val="tx1"/>
                          </a:solidFill>
                          <a:latin typeface="Tahoma" pitchFamily="34" charset="0"/>
                          <a:ea typeface="+mn-ea"/>
                          <a:cs typeface="Tahoma" pitchFamily="34" charset="0"/>
                        </a:rPr>
                        <a:t>, Basic</a:t>
                      </a:r>
                      <a:r>
                        <a:rPr lang="en-US" sz="800" b="1" kern="1200" baseline="0" dirty="0" smtClean="0">
                          <a:solidFill>
                            <a:schemeClr val="tx1"/>
                          </a:solidFill>
                          <a:latin typeface="Tahoma" pitchFamily="34" charset="0"/>
                          <a:ea typeface="+mn-ea"/>
                          <a:cs typeface="Tahoma" pitchFamily="34" charset="0"/>
                        </a:rPr>
                        <a:t> and Expanded Accounting Equations, A quick look at Accounting Cycle, Introduction to Financial Statements, Income Statement, Balance Sheet, Statement of Owner’s Equity, Statement of Cash Flows,  Different types of businesses from management and operations point of view, How to prepare financial statements with the given data</a:t>
                      </a:r>
                      <a:r>
                        <a:rPr lang="en-US" sz="800" b="1" kern="1200" dirty="0" smtClean="0">
                          <a:solidFill>
                            <a:schemeClr val="tx1"/>
                          </a:solidFill>
                          <a:latin typeface="Tahoma" pitchFamily="34" charset="0"/>
                          <a:ea typeface="+mn-ea"/>
                          <a:cs typeface="Tahoma" pitchFamily="34" charset="0"/>
                        </a:rPr>
                        <a:t>.</a:t>
                      </a:r>
                    </a:p>
                    <a:p>
                      <a:pPr lvl="1"/>
                      <a:endParaRPr lang="en-US" sz="800" kern="1200" dirty="0" smtClean="0">
                        <a:solidFill>
                          <a:schemeClr val="tx1"/>
                        </a:solidFill>
                        <a:latin typeface="Tahoma" pitchFamily="34" charset="0"/>
                        <a:ea typeface="+mn-ea"/>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403528">
                <a:tc>
                  <a:txBody>
                    <a:bodyPr/>
                    <a:lstStyle/>
                    <a:p>
                      <a:pPr marL="48260" marR="0" algn="ctr">
                        <a:spcBef>
                          <a:spcPts val="0"/>
                        </a:spcBef>
                        <a:spcAft>
                          <a:spcPts val="0"/>
                        </a:spcAft>
                      </a:pPr>
                      <a:r>
                        <a:rPr lang="en-US" sz="900" b="1" cap="all" dirty="0">
                          <a:latin typeface="Calibri"/>
                          <a:ea typeface="Times New Roman"/>
                          <a:cs typeface="Times New Roman"/>
                        </a:rPr>
                        <a:t>Who should attend?</a:t>
                      </a: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6E6E6"/>
                    </a:solidFill>
                  </a:tcPr>
                </a:tc>
              </a:tr>
              <a:tr h="434672">
                <a:tc>
                  <a:txBody>
                    <a:bodyPr/>
                    <a:lstStyle/>
                    <a:p>
                      <a:pPr marL="48260" marR="0">
                        <a:spcBef>
                          <a:spcPts val="0"/>
                        </a:spcBef>
                        <a:spcAft>
                          <a:spcPts val="0"/>
                        </a:spcAft>
                      </a:pPr>
                      <a:r>
                        <a:rPr lang="en-US" sz="800" dirty="0">
                          <a:latin typeface="Tahoma"/>
                          <a:ea typeface="Times New Roman"/>
                          <a:cs typeface="Times New Roman"/>
                        </a:rPr>
                        <a:t>Average Participants’ Background:</a:t>
                      </a:r>
                    </a:p>
                    <a:p>
                      <a:pPr marL="505460" marR="0" lvl="1">
                        <a:spcBef>
                          <a:spcPts val="0"/>
                        </a:spcBef>
                        <a:spcAft>
                          <a:spcPts val="0"/>
                        </a:spcAft>
                      </a:pPr>
                      <a:r>
                        <a:rPr lang="en-US" sz="800" b="1" kern="1200" dirty="0" smtClean="0">
                          <a:solidFill>
                            <a:schemeClr val="tx1"/>
                          </a:solidFill>
                          <a:latin typeface="Tahoma" pitchFamily="34" charset="0"/>
                          <a:ea typeface="+mn-ea"/>
                          <a:cs typeface="Tahoma" pitchFamily="34" charset="0"/>
                        </a:rPr>
                        <a:t>Accounting</a:t>
                      </a:r>
                      <a:r>
                        <a:rPr lang="en-US" sz="800" b="1" kern="1200" baseline="0" dirty="0" smtClean="0">
                          <a:solidFill>
                            <a:schemeClr val="tx1"/>
                          </a:solidFill>
                          <a:latin typeface="Tahoma" pitchFamily="34" charset="0"/>
                          <a:ea typeface="+mn-ea"/>
                          <a:cs typeface="Tahoma" pitchFamily="34" charset="0"/>
                        </a:rPr>
                        <a:t> and Finance Assistants and T</a:t>
                      </a:r>
                      <a:r>
                        <a:rPr lang="en-US" sz="800" b="1" kern="1200" dirty="0" smtClean="0">
                          <a:solidFill>
                            <a:schemeClr val="tx1"/>
                          </a:solidFill>
                          <a:latin typeface="Tahoma" pitchFamily="34" charset="0"/>
                          <a:ea typeface="+mn-ea"/>
                          <a:cs typeface="Tahoma" pitchFamily="34" charset="0"/>
                        </a:rPr>
                        <a:t>echnicians with a little back ground of accounting and finance. </a:t>
                      </a:r>
                      <a:endParaRPr lang="en-US" sz="800" b="1" dirty="0">
                        <a:latin typeface="Tahoma" pitchFamily="34" charset="0"/>
                        <a:ea typeface="Times New Roman"/>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569113">
                <a:tc>
                  <a:txBody>
                    <a:bodyPr/>
                    <a:lstStyle/>
                    <a:p>
                      <a:pPr marL="48260" marR="0">
                        <a:spcBef>
                          <a:spcPts val="0"/>
                        </a:spcBef>
                        <a:spcAft>
                          <a:spcPts val="0"/>
                        </a:spcAft>
                      </a:pPr>
                      <a:r>
                        <a:rPr lang="en-US" sz="800" dirty="0" smtClean="0">
                          <a:latin typeface="Tahoma"/>
                          <a:ea typeface="Times New Roman"/>
                          <a:cs typeface="Times New Roman"/>
                        </a:rPr>
                        <a:t>Duration </a:t>
                      </a:r>
                      <a:r>
                        <a:rPr lang="en-US" sz="800" dirty="0">
                          <a:latin typeface="Tahoma"/>
                          <a:ea typeface="Times New Roman"/>
                          <a:cs typeface="Times New Roman"/>
                        </a:rPr>
                        <a:t>:</a:t>
                      </a:r>
                    </a:p>
                    <a:p>
                      <a:pPr marL="505460" marR="0" lvl="1">
                        <a:spcBef>
                          <a:spcPts val="0"/>
                        </a:spcBef>
                        <a:spcAft>
                          <a:spcPts val="0"/>
                        </a:spcAft>
                      </a:pPr>
                      <a:r>
                        <a:rPr lang="en-US" sz="800" b="1" dirty="0" smtClean="0">
                          <a:latin typeface="Tahoma"/>
                          <a:ea typeface="Times New Roman"/>
                          <a:cs typeface="Times New Roman"/>
                        </a:rPr>
                        <a:t>2 days</a:t>
                      </a:r>
                      <a:endParaRPr lang="en-US" sz="800" dirty="0">
                        <a:latin typeface="Tahoma"/>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1"/>
          <p:cNvSpPr>
            <a:spLocks noChangeArrowheads="1"/>
          </p:cNvSpPr>
          <p:nvPr/>
        </p:nvSpPr>
        <p:spPr bwMode="auto">
          <a:xfrm>
            <a:off x="1676400" y="504180"/>
            <a:ext cx="5562600" cy="461665"/>
          </a:xfrm>
          <a:prstGeom prst="rect">
            <a:avLst/>
          </a:prstGeom>
          <a:noFill/>
          <a:ln w="9525">
            <a:noFill/>
            <a:miter lim="800000"/>
            <a:headEnd/>
            <a:tailEnd/>
          </a:ln>
        </p:spPr>
        <p:txBody>
          <a:bodyPr anchor="ctr">
            <a:spAutoFit/>
          </a:bodyPr>
          <a:lstStyle/>
          <a:p>
            <a:pPr algn="ctr"/>
            <a:r>
              <a:rPr lang="en-US" sz="2400" b="1" dirty="0">
                <a:solidFill>
                  <a:schemeClr val="bg1"/>
                </a:solidFill>
                <a:latin typeface="Agency FB" pitchFamily="34" charset="0"/>
                <a:ea typeface="Calibri" pitchFamily="34" charset="0"/>
                <a:cs typeface="Tahoma" pitchFamily="34" charset="0"/>
              </a:rPr>
              <a:t>Jubail Industrial </a:t>
            </a:r>
            <a:r>
              <a:rPr lang="en-US" sz="2400" b="1" dirty="0" smtClean="0">
                <a:solidFill>
                  <a:schemeClr val="bg1"/>
                </a:solidFill>
                <a:latin typeface="Agency FB" pitchFamily="34" charset="0"/>
                <a:ea typeface="Calibri" pitchFamily="34" charset="0"/>
                <a:cs typeface="Tahoma" pitchFamily="34" charset="0"/>
              </a:rPr>
              <a:t>College</a:t>
            </a:r>
            <a:endParaRPr lang="en-US" sz="2400" b="1" dirty="0">
              <a:solidFill>
                <a:schemeClr val="bg1"/>
              </a:solidFill>
              <a:latin typeface="Agency FB" pitchFamily="34" charset="0"/>
              <a:ea typeface="Calibri" pitchFamily="34" charset="0"/>
              <a:cs typeface="Tahoma" pitchFamily="34" charset="0"/>
            </a:endParaRPr>
          </a:p>
        </p:txBody>
      </p:sp>
      <p:pic>
        <p:nvPicPr>
          <p:cNvPr id="14" name="Picture 13"/>
          <p:cNvPicPr/>
          <p:nvPr/>
        </p:nvPicPr>
        <p:blipFill>
          <a:blip r:embed="rId3" cstate="print"/>
          <a:srcRect/>
          <a:stretch>
            <a:fillRect/>
          </a:stretch>
        </p:blipFill>
        <p:spPr bwMode="auto">
          <a:xfrm>
            <a:off x="304801" y="304801"/>
            <a:ext cx="914400"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522411557"/>
              </p:ext>
            </p:extLst>
          </p:nvPr>
        </p:nvGraphicFramePr>
        <p:xfrm>
          <a:off x="304800" y="1371600"/>
          <a:ext cx="8458200" cy="4704446"/>
        </p:xfrm>
        <a:graphic>
          <a:graphicData uri="http://schemas.openxmlformats.org/drawingml/2006/table">
            <a:tbl>
              <a:tblPr/>
              <a:tblGrid>
                <a:gridCol w="8458200"/>
              </a:tblGrid>
              <a:tr h="304800">
                <a:tc>
                  <a:txBody>
                    <a:bodyPr/>
                    <a:lstStyle/>
                    <a:p>
                      <a:pPr marL="0" marR="0" algn="ctr">
                        <a:spcBef>
                          <a:spcPts val="0"/>
                        </a:spcBef>
                        <a:spcAft>
                          <a:spcPts val="0"/>
                        </a:spcAft>
                      </a:pPr>
                      <a:r>
                        <a:rPr lang="en-US" sz="1200" b="1" kern="0" cap="all" dirty="0" smtClean="0">
                          <a:solidFill>
                            <a:srgbClr val="FFFFFF"/>
                          </a:solidFill>
                          <a:latin typeface="Calibri"/>
                          <a:ea typeface="Times New Roman"/>
                          <a:cs typeface="Times New Roman"/>
                        </a:rPr>
                        <a:t>Course:</a:t>
                      </a:r>
                      <a:r>
                        <a:rPr lang="en-US" sz="1200" b="1" kern="0" cap="all" baseline="0" dirty="0" smtClean="0">
                          <a:solidFill>
                            <a:srgbClr val="FFFFFF"/>
                          </a:solidFill>
                          <a:latin typeface="Calibri"/>
                          <a:ea typeface="Times New Roman"/>
                          <a:cs typeface="Times New Roman"/>
                        </a:rPr>
                        <a:t> FINANCE FOR NON-FINANCE MANAGERS</a:t>
                      </a:r>
                      <a:endParaRPr lang="en-US" sz="1200" b="1" kern="0" cap="all" dirty="0">
                        <a:solidFill>
                          <a:srgbClr val="FFFFFF"/>
                        </a:solidFill>
                        <a:latin typeface="Calibri"/>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99999"/>
                    </a:solidFill>
                  </a:tcPr>
                </a:tc>
              </a:tr>
              <a:tr h="403528">
                <a:tc>
                  <a:txBody>
                    <a:bodyPr/>
                    <a:lstStyle/>
                    <a:p>
                      <a:pPr marL="0" marR="0" indent="48260" algn="l">
                        <a:spcBef>
                          <a:spcPts val="0"/>
                        </a:spcBef>
                        <a:spcAft>
                          <a:spcPts val="0"/>
                        </a:spcAft>
                      </a:pPr>
                      <a:r>
                        <a:rPr lang="en-US" sz="1100" dirty="0" smtClean="0"/>
                        <a:t>This training course introduces trainees with confidence</a:t>
                      </a:r>
                      <a:r>
                        <a:rPr lang="en-US" sz="1100" baseline="0" dirty="0" smtClean="0"/>
                        <a:t> the </a:t>
                      </a:r>
                      <a:r>
                        <a:rPr lang="en-US" sz="1100" dirty="0" smtClean="0"/>
                        <a:t>understanding</a:t>
                      </a:r>
                      <a:r>
                        <a:rPr lang="en-US" sz="1100" baseline="0" dirty="0" smtClean="0"/>
                        <a:t> of finance and role of finance managers related to small, medium and large size businesses.</a:t>
                      </a:r>
                      <a:endParaRPr lang="en-US" sz="1100" b="1" cap="all" dirty="0">
                        <a:latin typeface="Calibri"/>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6E6E6"/>
                    </a:solidFill>
                  </a:tcPr>
                </a:tc>
              </a:tr>
              <a:tr h="324576">
                <a:tc>
                  <a:txBody>
                    <a:bodyPr/>
                    <a:lstStyle/>
                    <a:p>
                      <a:pPr marL="48260" marR="0">
                        <a:spcBef>
                          <a:spcPts val="0"/>
                        </a:spcBef>
                        <a:spcAft>
                          <a:spcPts val="0"/>
                        </a:spcAft>
                      </a:pPr>
                      <a:r>
                        <a:rPr lang="en-US" sz="800" dirty="0">
                          <a:latin typeface="Tahoma"/>
                          <a:ea typeface="Times New Roman"/>
                          <a:cs typeface="Times New Roman"/>
                        </a:rPr>
                        <a:t>Course Title: </a:t>
                      </a:r>
                      <a:r>
                        <a:rPr lang="en-US" sz="800" b="1" dirty="0" smtClean="0">
                          <a:latin typeface="Tahoma"/>
                          <a:ea typeface="Times New Roman"/>
                          <a:cs typeface="Times New Roman"/>
                        </a:rPr>
                        <a:t>Finance</a:t>
                      </a:r>
                      <a:r>
                        <a:rPr lang="en-US" sz="800" b="1" baseline="0" dirty="0" smtClean="0">
                          <a:latin typeface="Tahoma"/>
                          <a:ea typeface="Times New Roman"/>
                          <a:cs typeface="Times New Roman"/>
                        </a:rPr>
                        <a:t> for Non-Finance Managers </a:t>
                      </a:r>
                      <a:r>
                        <a:rPr lang="en-US" sz="800" b="1" dirty="0" smtClean="0">
                          <a:latin typeface="Tahoma"/>
                          <a:ea typeface="Times New Roman"/>
                          <a:cs typeface="Times New Roman"/>
                        </a:rPr>
                        <a:t>(FNF)</a:t>
                      </a:r>
                      <a:endParaRPr lang="en-US" sz="800" dirty="0">
                        <a:latin typeface="Tahoma"/>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592311">
                <a:tc>
                  <a:txBody>
                    <a:bodyPr/>
                    <a:lstStyle/>
                    <a:p>
                      <a:pPr marL="48260" marR="0">
                        <a:spcBef>
                          <a:spcPts val="0"/>
                        </a:spcBef>
                        <a:spcAft>
                          <a:spcPts val="0"/>
                        </a:spcAft>
                      </a:pPr>
                      <a:r>
                        <a:rPr lang="en-US" sz="800" dirty="0" smtClean="0">
                          <a:latin typeface="Tahoma"/>
                          <a:ea typeface="Times New Roman"/>
                          <a:cs typeface="Times New Roman"/>
                        </a:rPr>
                        <a:t>Course Learning Outcomes:</a:t>
                      </a:r>
                      <a:endParaRPr lang="en-US" sz="800" dirty="0">
                        <a:latin typeface="Tahoma"/>
                        <a:ea typeface="Times New Roman"/>
                        <a:cs typeface="Times New Roman"/>
                      </a:endParaRPr>
                    </a:p>
                    <a:p>
                      <a:pPr lvl="1"/>
                      <a:endParaRPr lang="en-US" sz="800" b="1" kern="1200" dirty="0" smtClean="0">
                        <a:solidFill>
                          <a:schemeClr val="tx1"/>
                        </a:solidFill>
                        <a:latin typeface="Tahoma" pitchFamily="34" charset="0"/>
                        <a:ea typeface="+mn-ea"/>
                        <a:cs typeface="Tahoma" pitchFamily="34" charset="0"/>
                      </a:endParaRPr>
                    </a:p>
                    <a:p>
                      <a:pPr lvl="1"/>
                      <a:r>
                        <a:rPr lang="en-US" sz="800" b="1" kern="1200" dirty="0" smtClean="0">
                          <a:solidFill>
                            <a:schemeClr val="tx1"/>
                          </a:solidFill>
                          <a:latin typeface="Tahoma" pitchFamily="34" charset="0"/>
                          <a:ea typeface="+mn-ea"/>
                          <a:cs typeface="Tahoma" pitchFamily="34" charset="0"/>
                        </a:rPr>
                        <a:t>Upon completion of the course ,</a:t>
                      </a:r>
                      <a:r>
                        <a:rPr lang="en-US" sz="800" b="1" kern="1200" baseline="0" dirty="0" smtClean="0">
                          <a:solidFill>
                            <a:schemeClr val="tx1"/>
                          </a:solidFill>
                          <a:latin typeface="Tahoma" pitchFamily="34" charset="0"/>
                          <a:ea typeface="+mn-ea"/>
                          <a:cs typeface="Tahoma" pitchFamily="34" charset="0"/>
                        </a:rPr>
                        <a:t> the trainee </a:t>
                      </a:r>
                      <a:r>
                        <a:rPr lang="en-US" sz="800" b="1" kern="1200" dirty="0" smtClean="0">
                          <a:solidFill>
                            <a:schemeClr val="tx1"/>
                          </a:solidFill>
                          <a:latin typeface="Tahoma" pitchFamily="34" charset="0"/>
                          <a:ea typeface="+mn-ea"/>
                          <a:cs typeface="Tahoma" pitchFamily="34" charset="0"/>
                        </a:rPr>
                        <a:t>should be able to:</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Define the term Finance and how it is related with Accounting</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Define</a:t>
                      </a:r>
                      <a:r>
                        <a:rPr lang="en-US" sz="800" b="1" kern="1200" baseline="0" dirty="0" smtClean="0">
                          <a:solidFill>
                            <a:schemeClr val="tx1"/>
                          </a:solidFill>
                          <a:latin typeface="Tahoma" pitchFamily="34" charset="0"/>
                          <a:ea typeface="+mn-ea"/>
                          <a:cs typeface="Tahoma" pitchFamily="34" charset="0"/>
                        </a:rPr>
                        <a:t> the role of Finance Manager and his importance in making a business success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Identify</a:t>
                      </a:r>
                      <a:r>
                        <a:rPr lang="en-US" sz="800" b="1" kern="1200" baseline="0" dirty="0" smtClean="0">
                          <a:solidFill>
                            <a:schemeClr val="tx1"/>
                          </a:solidFill>
                          <a:latin typeface="Tahoma" pitchFamily="34" charset="0"/>
                          <a:ea typeface="+mn-ea"/>
                          <a:cs typeface="Tahoma" pitchFamily="34" charset="0"/>
                        </a:rPr>
                        <a:t> the components of Financial Environment and provide an overview of financial markets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 how financial institutions serve as intermediaries between investors and</a:t>
                      </a:r>
                      <a:r>
                        <a:rPr lang="en-US" sz="800" b="1" kern="1200" baseline="0" dirty="0" smtClean="0">
                          <a:solidFill>
                            <a:schemeClr val="tx1"/>
                          </a:solidFill>
                          <a:latin typeface="Tahoma" pitchFamily="34" charset="0"/>
                          <a:ea typeface="+mn-ea"/>
                          <a:cs typeface="Tahoma" pitchFamily="34" charset="0"/>
                        </a:rPr>
                        <a:t> firms </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Differentiate between debt and equity financing and understand their</a:t>
                      </a:r>
                      <a:r>
                        <a:rPr lang="en-US" sz="800" b="1" kern="1200" baseline="0" dirty="0" smtClean="0">
                          <a:solidFill>
                            <a:schemeClr val="tx1"/>
                          </a:solidFill>
                          <a:latin typeface="Tahoma" pitchFamily="34" charset="0"/>
                          <a:ea typeface="+mn-ea"/>
                          <a:cs typeface="Tahoma" pitchFamily="34" charset="0"/>
                        </a:rPr>
                        <a:t> role in financial structure</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Discuss </a:t>
                      </a:r>
                      <a:r>
                        <a:rPr lang="en-US" sz="800" b="1" kern="1200" baseline="0" dirty="0" smtClean="0">
                          <a:solidFill>
                            <a:schemeClr val="tx1"/>
                          </a:solidFill>
                          <a:latin typeface="Tahoma" pitchFamily="34" charset="0"/>
                          <a:ea typeface="+mn-ea"/>
                          <a:cs typeface="Tahoma" pitchFamily="34" charset="0"/>
                        </a:rPr>
                        <a:t>interest rate, risk free interest rate , return, risk and capital asset pricing model</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Discuss the role</a:t>
                      </a:r>
                      <a:r>
                        <a:rPr lang="en-US" sz="800" b="1" kern="1200" baseline="0" dirty="0" smtClean="0">
                          <a:solidFill>
                            <a:schemeClr val="tx1"/>
                          </a:solidFill>
                          <a:latin typeface="Tahoma" pitchFamily="34" charset="0"/>
                          <a:ea typeface="+mn-ea"/>
                          <a:cs typeface="Tahoma" pitchFamily="34" charset="0"/>
                        </a:rPr>
                        <a:t> of time value of money in finance and explain various discount cash flow techniques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Discuss financial statement analysis,</a:t>
                      </a:r>
                      <a:r>
                        <a:rPr lang="en-US" sz="800" b="1" kern="1200" baseline="0" dirty="0" smtClean="0">
                          <a:solidFill>
                            <a:schemeClr val="tx1"/>
                          </a:solidFill>
                          <a:latin typeface="Tahoma" pitchFamily="34" charset="0"/>
                          <a:ea typeface="+mn-ea"/>
                          <a:cs typeface="Tahoma" pitchFamily="34" charset="0"/>
                        </a:rPr>
                        <a:t> including horizontal, vertical and ratio analyses</a:t>
                      </a:r>
                    </a:p>
                    <a:p>
                      <a:pPr lvl="2">
                        <a:buFont typeface="Wingdings" pitchFamily="2" charset="2"/>
                        <a:buNone/>
                      </a:pPr>
                      <a:endParaRPr lang="en-US" sz="800" b="1" kern="1200" dirty="0">
                        <a:solidFill>
                          <a:schemeClr val="tx1"/>
                        </a:solidFill>
                        <a:latin typeface="Tahoma" pitchFamily="34" charset="0"/>
                        <a:ea typeface="+mn-ea"/>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72348">
                <a:tc>
                  <a:txBody>
                    <a:bodyPr/>
                    <a:lstStyle/>
                    <a:p>
                      <a:pPr marL="48260" marR="0">
                        <a:spcBef>
                          <a:spcPts val="0"/>
                        </a:spcBef>
                        <a:spcAft>
                          <a:spcPts val="0"/>
                        </a:spcAft>
                      </a:pPr>
                      <a:r>
                        <a:rPr lang="en-US" sz="800" dirty="0" smtClean="0">
                          <a:latin typeface="Tahoma"/>
                          <a:ea typeface="Times New Roman"/>
                          <a:cs typeface="Times New Roman"/>
                        </a:rPr>
                        <a:t>Course Outline:</a:t>
                      </a:r>
                    </a:p>
                    <a:p>
                      <a:pPr lvl="1"/>
                      <a:endParaRPr lang="en-US" sz="800" b="1" kern="1200" dirty="0" smtClean="0">
                        <a:solidFill>
                          <a:schemeClr val="tx1"/>
                        </a:solidFill>
                        <a:latin typeface="Tahoma" pitchFamily="34" charset="0"/>
                        <a:ea typeface="+mn-ea"/>
                        <a:cs typeface="Tahoma" pitchFamily="34" charset="0"/>
                      </a:endParaRPr>
                    </a:p>
                    <a:p>
                      <a:pPr lvl="1"/>
                      <a:r>
                        <a:rPr lang="en-US" sz="800" b="1" kern="1200" dirty="0" smtClean="0">
                          <a:solidFill>
                            <a:schemeClr val="tx1"/>
                          </a:solidFill>
                          <a:latin typeface="Tahoma" pitchFamily="34" charset="0"/>
                          <a:ea typeface="+mn-ea"/>
                          <a:cs typeface="Tahoma" pitchFamily="34" charset="0"/>
                        </a:rPr>
                        <a:t>Introduction to Finance and relationship</a:t>
                      </a:r>
                      <a:r>
                        <a:rPr lang="en-US" sz="800" b="1" kern="1200" baseline="0" dirty="0" smtClean="0">
                          <a:solidFill>
                            <a:schemeClr val="tx1"/>
                          </a:solidFill>
                          <a:latin typeface="Tahoma" pitchFamily="34" charset="0"/>
                          <a:ea typeface="+mn-ea"/>
                          <a:cs typeface="Tahoma" pitchFamily="34" charset="0"/>
                        </a:rPr>
                        <a:t> with Accounting, The role of Finance Manager and his importance in business success, The components of Financial Environment and Financial Markets, The role of financial institutions in developing financial markets, Financial structure: Debt Financing and Equity Financing, Risk and Return Trade off, The capital asset pricing model, Introduction to Time value of money, </a:t>
                      </a:r>
                      <a:r>
                        <a:rPr lang="en-US" sz="800" b="1" kern="1200" dirty="0" smtClean="0">
                          <a:solidFill>
                            <a:schemeClr val="tx1"/>
                          </a:solidFill>
                          <a:latin typeface="Tahoma" pitchFamily="34" charset="0"/>
                          <a:ea typeface="+mn-ea"/>
                          <a:cs typeface="Tahoma" pitchFamily="34" charset="0"/>
                        </a:rPr>
                        <a:t> Net Present</a:t>
                      </a:r>
                      <a:r>
                        <a:rPr lang="en-US" sz="800" b="1" kern="1200" baseline="0" dirty="0" smtClean="0">
                          <a:solidFill>
                            <a:schemeClr val="tx1"/>
                          </a:solidFill>
                          <a:latin typeface="Tahoma" pitchFamily="34" charset="0"/>
                          <a:ea typeface="+mn-ea"/>
                          <a:cs typeface="Tahoma" pitchFamily="34" charset="0"/>
                        </a:rPr>
                        <a:t> Value, Internal Rate of Return, Payback period, Profitability Index, Analysis of Financial Statements, Horizontal, Vertical and Ratio Analysis</a:t>
                      </a:r>
                      <a:r>
                        <a:rPr lang="en-US" sz="800" b="1" kern="1200" dirty="0" smtClean="0">
                          <a:solidFill>
                            <a:schemeClr val="tx1"/>
                          </a:solidFill>
                          <a:latin typeface="Tahoma" pitchFamily="34" charset="0"/>
                          <a:ea typeface="+mn-ea"/>
                          <a:cs typeface="Tahoma" pitchFamily="34" charset="0"/>
                        </a:rPr>
                        <a:t>.</a:t>
                      </a:r>
                    </a:p>
                    <a:p>
                      <a:pPr lvl="1"/>
                      <a:endParaRPr lang="en-US" sz="800" kern="1200" dirty="0">
                        <a:solidFill>
                          <a:schemeClr val="tx1"/>
                        </a:solidFill>
                        <a:latin typeface="Tahoma" pitchFamily="34" charset="0"/>
                        <a:ea typeface="+mn-ea"/>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403528">
                <a:tc>
                  <a:txBody>
                    <a:bodyPr/>
                    <a:lstStyle/>
                    <a:p>
                      <a:pPr marL="48260" marR="0" algn="ctr">
                        <a:spcBef>
                          <a:spcPts val="0"/>
                        </a:spcBef>
                        <a:spcAft>
                          <a:spcPts val="0"/>
                        </a:spcAft>
                      </a:pPr>
                      <a:r>
                        <a:rPr lang="en-US" sz="900" b="1" cap="all" dirty="0">
                          <a:latin typeface="Calibri"/>
                          <a:ea typeface="Times New Roman"/>
                          <a:cs typeface="Times New Roman"/>
                        </a:rPr>
                        <a:t>Who should attend?</a:t>
                      </a: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6E6E6"/>
                    </a:solidFill>
                  </a:tcPr>
                </a:tc>
              </a:tr>
              <a:tr h="434672">
                <a:tc>
                  <a:txBody>
                    <a:bodyPr/>
                    <a:lstStyle/>
                    <a:p>
                      <a:pPr marL="48260" marR="0">
                        <a:spcBef>
                          <a:spcPts val="0"/>
                        </a:spcBef>
                        <a:spcAft>
                          <a:spcPts val="0"/>
                        </a:spcAft>
                      </a:pPr>
                      <a:r>
                        <a:rPr lang="en-US" sz="800" dirty="0">
                          <a:latin typeface="Tahoma"/>
                          <a:ea typeface="Times New Roman"/>
                          <a:cs typeface="Times New Roman"/>
                        </a:rPr>
                        <a:t>Average Participants’ Background:</a:t>
                      </a:r>
                    </a:p>
                    <a:p>
                      <a:pPr marL="505460" marR="0" lvl="1">
                        <a:spcBef>
                          <a:spcPts val="0"/>
                        </a:spcBef>
                        <a:spcAft>
                          <a:spcPts val="0"/>
                        </a:spcAft>
                      </a:pPr>
                      <a:r>
                        <a:rPr lang="en-US" sz="800" b="1" kern="1200" dirty="0" smtClean="0">
                          <a:solidFill>
                            <a:schemeClr val="tx1"/>
                          </a:solidFill>
                          <a:latin typeface="Tahoma" pitchFamily="34" charset="0"/>
                          <a:ea typeface="+mn-ea"/>
                          <a:cs typeface="Tahoma" pitchFamily="34" charset="0"/>
                        </a:rPr>
                        <a:t>Employees</a:t>
                      </a:r>
                      <a:r>
                        <a:rPr lang="en-US" sz="800" b="1" kern="1200" baseline="0" dirty="0" smtClean="0">
                          <a:solidFill>
                            <a:schemeClr val="tx1"/>
                          </a:solidFill>
                          <a:latin typeface="Tahoma" pitchFamily="34" charset="0"/>
                          <a:ea typeface="+mn-ea"/>
                          <a:cs typeface="Tahoma" pitchFamily="34" charset="0"/>
                        </a:rPr>
                        <a:t> working in accounting departments with a little knowledge of finance.  Employees working in departments other than finance. </a:t>
                      </a:r>
                      <a:endParaRPr lang="en-US" sz="800" b="1" dirty="0">
                        <a:latin typeface="Tahoma" pitchFamily="34" charset="0"/>
                        <a:ea typeface="Times New Roman"/>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56351">
                <a:tc>
                  <a:txBody>
                    <a:bodyPr/>
                    <a:lstStyle/>
                    <a:p>
                      <a:pPr marL="48260" marR="0">
                        <a:spcBef>
                          <a:spcPts val="0"/>
                        </a:spcBef>
                        <a:spcAft>
                          <a:spcPts val="0"/>
                        </a:spcAft>
                      </a:pPr>
                      <a:r>
                        <a:rPr lang="en-US" sz="800" dirty="0" smtClean="0">
                          <a:latin typeface="Tahoma"/>
                          <a:ea typeface="Times New Roman"/>
                          <a:cs typeface="Times New Roman"/>
                        </a:rPr>
                        <a:t>Duration </a:t>
                      </a:r>
                      <a:r>
                        <a:rPr lang="en-US" sz="800" dirty="0">
                          <a:latin typeface="Tahoma"/>
                          <a:ea typeface="Times New Roman"/>
                          <a:cs typeface="Times New Roman"/>
                        </a:rPr>
                        <a:t>:</a:t>
                      </a:r>
                    </a:p>
                    <a:p>
                      <a:pPr marL="505460" marR="0" lvl="1">
                        <a:spcBef>
                          <a:spcPts val="0"/>
                        </a:spcBef>
                        <a:spcAft>
                          <a:spcPts val="0"/>
                        </a:spcAft>
                      </a:pPr>
                      <a:r>
                        <a:rPr lang="en-US" sz="800" b="1" dirty="0" smtClean="0">
                          <a:latin typeface="Tahoma"/>
                          <a:ea typeface="Times New Roman"/>
                          <a:cs typeface="Times New Roman"/>
                        </a:rPr>
                        <a:t>2 days</a:t>
                      </a:r>
                      <a:endParaRPr lang="en-US" sz="800" dirty="0">
                        <a:latin typeface="Tahoma"/>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1"/>
          <p:cNvSpPr>
            <a:spLocks noChangeArrowheads="1"/>
          </p:cNvSpPr>
          <p:nvPr/>
        </p:nvSpPr>
        <p:spPr bwMode="auto">
          <a:xfrm>
            <a:off x="1676400" y="504180"/>
            <a:ext cx="5562600" cy="461665"/>
          </a:xfrm>
          <a:prstGeom prst="rect">
            <a:avLst/>
          </a:prstGeom>
          <a:noFill/>
          <a:ln w="9525">
            <a:noFill/>
            <a:miter lim="800000"/>
            <a:headEnd/>
            <a:tailEnd/>
          </a:ln>
        </p:spPr>
        <p:txBody>
          <a:bodyPr anchor="ctr">
            <a:spAutoFit/>
          </a:bodyPr>
          <a:lstStyle/>
          <a:p>
            <a:pPr algn="ctr"/>
            <a:r>
              <a:rPr lang="en-US" sz="2400" b="1" dirty="0">
                <a:solidFill>
                  <a:schemeClr val="bg1"/>
                </a:solidFill>
                <a:latin typeface="Agency FB" pitchFamily="34" charset="0"/>
                <a:ea typeface="Calibri" pitchFamily="34" charset="0"/>
                <a:cs typeface="Tahoma" pitchFamily="34" charset="0"/>
              </a:rPr>
              <a:t>Jubail Industrial </a:t>
            </a:r>
            <a:r>
              <a:rPr lang="en-US" sz="2400" b="1" dirty="0" smtClean="0">
                <a:solidFill>
                  <a:schemeClr val="bg1"/>
                </a:solidFill>
                <a:latin typeface="Agency FB" pitchFamily="34" charset="0"/>
                <a:ea typeface="Calibri" pitchFamily="34" charset="0"/>
                <a:cs typeface="Tahoma" pitchFamily="34" charset="0"/>
              </a:rPr>
              <a:t>College</a:t>
            </a:r>
            <a:endParaRPr lang="en-US" sz="2400" b="1" dirty="0">
              <a:solidFill>
                <a:schemeClr val="bg1"/>
              </a:solidFill>
              <a:latin typeface="Agency FB" pitchFamily="34" charset="0"/>
              <a:ea typeface="Calibri" pitchFamily="34" charset="0"/>
              <a:cs typeface="Tahoma" pitchFamily="34" charset="0"/>
            </a:endParaRPr>
          </a:p>
        </p:txBody>
      </p:sp>
      <p:pic>
        <p:nvPicPr>
          <p:cNvPr id="14" name="Picture 13"/>
          <p:cNvPicPr/>
          <p:nvPr/>
        </p:nvPicPr>
        <p:blipFill>
          <a:blip r:embed="rId3" cstate="print"/>
          <a:srcRect/>
          <a:stretch>
            <a:fillRect/>
          </a:stretch>
        </p:blipFill>
        <p:spPr bwMode="auto">
          <a:xfrm>
            <a:off x="304801" y="304801"/>
            <a:ext cx="914400"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915301588"/>
              </p:ext>
            </p:extLst>
          </p:nvPr>
        </p:nvGraphicFramePr>
        <p:xfrm>
          <a:off x="381000" y="1371600"/>
          <a:ext cx="8458200" cy="5233016"/>
        </p:xfrm>
        <a:graphic>
          <a:graphicData uri="http://schemas.openxmlformats.org/drawingml/2006/table">
            <a:tbl>
              <a:tblPr/>
              <a:tblGrid>
                <a:gridCol w="8458200"/>
              </a:tblGrid>
              <a:tr h="152400">
                <a:tc>
                  <a:txBody>
                    <a:bodyPr/>
                    <a:lstStyle/>
                    <a:p>
                      <a:pPr marL="0" marR="0" algn="ctr">
                        <a:spcBef>
                          <a:spcPts val="0"/>
                        </a:spcBef>
                        <a:spcAft>
                          <a:spcPts val="0"/>
                        </a:spcAft>
                      </a:pPr>
                      <a:r>
                        <a:rPr lang="en-US" sz="1200" b="1" kern="0" cap="all" dirty="0" smtClean="0">
                          <a:solidFill>
                            <a:srgbClr val="FFFFFF"/>
                          </a:solidFill>
                          <a:latin typeface="Calibri"/>
                          <a:ea typeface="Times New Roman"/>
                          <a:cs typeface="Times New Roman"/>
                        </a:rPr>
                        <a:t>Course:</a:t>
                      </a:r>
                      <a:r>
                        <a:rPr lang="en-US" sz="1200" b="1" kern="0" cap="all" baseline="0" dirty="0" smtClean="0">
                          <a:solidFill>
                            <a:srgbClr val="FFFFFF"/>
                          </a:solidFill>
                          <a:latin typeface="Calibri"/>
                          <a:ea typeface="Times New Roman"/>
                          <a:cs typeface="Times New Roman"/>
                        </a:rPr>
                        <a:t> ACCOUNTING IN ACTION</a:t>
                      </a:r>
                      <a:endParaRPr lang="en-US" sz="1200" b="1" kern="0" cap="all" dirty="0">
                        <a:solidFill>
                          <a:srgbClr val="FFFFFF"/>
                        </a:solidFill>
                        <a:latin typeface="Calibri"/>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99999"/>
                    </a:solidFill>
                  </a:tcPr>
                </a:tc>
              </a:tr>
              <a:tr h="403528">
                <a:tc>
                  <a:txBody>
                    <a:bodyPr/>
                    <a:lstStyle/>
                    <a:p>
                      <a:pPr marL="0" marR="0" indent="48260" algn="l">
                        <a:spcBef>
                          <a:spcPts val="0"/>
                        </a:spcBef>
                        <a:spcAft>
                          <a:spcPts val="0"/>
                        </a:spcAft>
                      </a:pPr>
                      <a:r>
                        <a:rPr lang="en-US" sz="1100" dirty="0" smtClean="0"/>
                        <a:t>This training course introduces trainees with confidence</a:t>
                      </a:r>
                      <a:r>
                        <a:rPr lang="en-US" sz="1100" baseline="0" dirty="0" smtClean="0"/>
                        <a:t> </a:t>
                      </a:r>
                      <a:r>
                        <a:rPr lang="en-US" sz="1100" dirty="0" smtClean="0"/>
                        <a:t>understanding</a:t>
                      </a:r>
                      <a:r>
                        <a:rPr lang="en-US" sz="1100" baseline="0" dirty="0" smtClean="0"/>
                        <a:t> of Accounting Cycle in detail.  It explains in details the process of identifying, recording, and communicating the effect of economic events on the business and preparing financial statements.</a:t>
                      </a:r>
                      <a:endParaRPr lang="en-US" sz="1100" b="1" cap="all" dirty="0">
                        <a:latin typeface="Calibri"/>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6E6E6"/>
                    </a:solidFill>
                  </a:tcPr>
                </a:tc>
              </a:tr>
              <a:tr h="324576">
                <a:tc>
                  <a:txBody>
                    <a:bodyPr/>
                    <a:lstStyle/>
                    <a:p>
                      <a:pPr marL="48260" marR="0">
                        <a:spcBef>
                          <a:spcPts val="0"/>
                        </a:spcBef>
                        <a:spcAft>
                          <a:spcPts val="0"/>
                        </a:spcAft>
                      </a:pPr>
                      <a:r>
                        <a:rPr lang="en-US" sz="800" dirty="0">
                          <a:latin typeface="Tahoma"/>
                          <a:ea typeface="Times New Roman"/>
                          <a:cs typeface="Times New Roman"/>
                        </a:rPr>
                        <a:t>Course Title: </a:t>
                      </a:r>
                      <a:r>
                        <a:rPr lang="en-US" sz="800" b="1" dirty="0" smtClean="0">
                          <a:latin typeface="Tahoma"/>
                          <a:ea typeface="Times New Roman"/>
                          <a:cs typeface="Times New Roman"/>
                        </a:rPr>
                        <a:t>Accounting in Action</a:t>
                      </a:r>
                      <a:endParaRPr lang="en-US" sz="800" dirty="0">
                        <a:latin typeface="Tahoma"/>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223920">
                <a:tc>
                  <a:txBody>
                    <a:bodyPr/>
                    <a:lstStyle/>
                    <a:p>
                      <a:pPr marL="48260" marR="0">
                        <a:spcBef>
                          <a:spcPts val="0"/>
                        </a:spcBef>
                        <a:spcAft>
                          <a:spcPts val="0"/>
                        </a:spcAft>
                      </a:pPr>
                      <a:r>
                        <a:rPr lang="en-US" sz="800" dirty="0" smtClean="0">
                          <a:latin typeface="Tahoma"/>
                          <a:ea typeface="Times New Roman"/>
                          <a:cs typeface="Times New Roman"/>
                        </a:rPr>
                        <a:t>Course Learning Outcomes:</a:t>
                      </a:r>
                      <a:endParaRPr lang="en-US" sz="800" dirty="0">
                        <a:latin typeface="Tahoma"/>
                        <a:ea typeface="Times New Roman"/>
                        <a:cs typeface="Times New Roman"/>
                      </a:endParaRPr>
                    </a:p>
                    <a:p>
                      <a:pPr lvl="1"/>
                      <a:endParaRPr lang="en-US" sz="800" b="1" kern="1200" dirty="0" smtClean="0">
                        <a:solidFill>
                          <a:schemeClr val="tx1"/>
                        </a:solidFill>
                        <a:latin typeface="Tahoma" pitchFamily="34" charset="0"/>
                        <a:ea typeface="+mn-ea"/>
                        <a:cs typeface="Tahoma" pitchFamily="34" charset="0"/>
                      </a:endParaRPr>
                    </a:p>
                    <a:p>
                      <a:pPr lvl="1"/>
                      <a:r>
                        <a:rPr lang="en-US" sz="800" b="1" kern="1200" dirty="0" smtClean="0">
                          <a:solidFill>
                            <a:schemeClr val="tx1"/>
                          </a:solidFill>
                          <a:latin typeface="Tahoma" pitchFamily="34" charset="0"/>
                          <a:ea typeface="+mn-ea"/>
                          <a:cs typeface="Tahoma" pitchFamily="34" charset="0"/>
                        </a:rPr>
                        <a:t>Upon completion of the course ,</a:t>
                      </a:r>
                      <a:r>
                        <a:rPr lang="en-US" sz="800" b="1" kern="1200" baseline="0" dirty="0" smtClean="0">
                          <a:solidFill>
                            <a:schemeClr val="tx1"/>
                          </a:solidFill>
                          <a:latin typeface="Tahoma" pitchFamily="34" charset="0"/>
                          <a:ea typeface="+mn-ea"/>
                          <a:cs typeface="Tahoma" pitchFamily="34" charset="0"/>
                        </a:rPr>
                        <a:t> the trainee </a:t>
                      </a:r>
                      <a:r>
                        <a:rPr lang="en-US" sz="800" b="1" kern="1200" dirty="0" smtClean="0">
                          <a:solidFill>
                            <a:schemeClr val="tx1"/>
                          </a:solidFill>
                          <a:latin typeface="Tahoma" pitchFamily="34" charset="0"/>
                          <a:ea typeface="+mn-ea"/>
                          <a:cs typeface="Tahoma" pitchFamily="34" charset="0"/>
                        </a:rPr>
                        <a:t>should be able to:</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a:t>
                      </a:r>
                      <a:r>
                        <a:rPr lang="en-US" sz="800" b="1" kern="1200" baseline="0" dirty="0" smtClean="0">
                          <a:solidFill>
                            <a:schemeClr val="tx1"/>
                          </a:solidFill>
                          <a:latin typeface="Tahoma" pitchFamily="34" charset="0"/>
                          <a:ea typeface="+mn-ea"/>
                          <a:cs typeface="Tahoma" pitchFamily="34" charset="0"/>
                        </a:rPr>
                        <a:t> what accounting is. Identify users and uses of accounting.</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 Generally</a:t>
                      </a:r>
                      <a:r>
                        <a:rPr lang="en-US" sz="800" b="1" kern="1200" baseline="0" dirty="0" smtClean="0">
                          <a:solidFill>
                            <a:schemeClr val="tx1"/>
                          </a:solidFill>
                          <a:latin typeface="Tahoma" pitchFamily="34" charset="0"/>
                          <a:ea typeface="+mn-ea"/>
                          <a:cs typeface="Tahoma" pitchFamily="34" charset="0"/>
                        </a:rPr>
                        <a:t> Accepted Accounting Principles (GAAP).  Explain Accounting Principles and Assumptions.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State the Accounting</a:t>
                      </a:r>
                      <a:r>
                        <a:rPr lang="en-US" sz="800" b="1" kern="1200" baseline="0" dirty="0" smtClean="0">
                          <a:solidFill>
                            <a:schemeClr val="tx1"/>
                          </a:solidFill>
                          <a:latin typeface="Tahoma" pitchFamily="34" charset="0"/>
                          <a:ea typeface="+mn-ea"/>
                          <a:cs typeface="Tahoma" pitchFamily="34" charset="0"/>
                        </a:rPr>
                        <a:t> Equation and define its components. Analyze the effects of business transactions on it</a:t>
                      </a:r>
                      <a:r>
                        <a:rPr lang="en-US" sz="800" b="1" kern="1200" dirty="0" smtClean="0">
                          <a:solidFill>
                            <a:schemeClr val="tx1"/>
                          </a:solidFill>
                          <a:latin typeface="Tahoma" pitchFamily="34" charset="0"/>
                          <a:ea typeface="+mn-ea"/>
                          <a:cs typeface="Tahoma" pitchFamily="34" charset="0"/>
                        </a:rPr>
                        <a:t>.</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Define</a:t>
                      </a:r>
                      <a:r>
                        <a:rPr lang="en-US" sz="800" b="1" kern="1200" baseline="0" dirty="0" smtClean="0">
                          <a:solidFill>
                            <a:schemeClr val="tx1"/>
                          </a:solidFill>
                          <a:latin typeface="Tahoma" pitchFamily="34" charset="0"/>
                          <a:ea typeface="+mn-ea"/>
                          <a:cs typeface="Tahoma" pitchFamily="34" charset="0"/>
                        </a:rPr>
                        <a:t> the terms Debit and Credit. Define rules for debit and credit. </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Identify the basic steps in the recording process.</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 what</a:t>
                      </a:r>
                      <a:r>
                        <a:rPr lang="en-US" sz="800" b="1" kern="1200" baseline="0" dirty="0" smtClean="0">
                          <a:solidFill>
                            <a:schemeClr val="tx1"/>
                          </a:solidFill>
                          <a:latin typeface="Tahoma" pitchFamily="34" charset="0"/>
                          <a:ea typeface="+mn-ea"/>
                          <a:cs typeface="Tahoma" pitchFamily="34" charset="0"/>
                        </a:rPr>
                        <a:t> is General Journal and how it helps in recording process.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 what is Ledger and how it helps in recording process.</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a:t>
                      </a:r>
                      <a:r>
                        <a:rPr lang="en-US" sz="800" b="1" kern="1200" baseline="0" dirty="0" smtClean="0">
                          <a:solidFill>
                            <a:schemeClr val="tx1"/>
                          </a:solidFill>
                          <a:latin typeface="Tahoma" pitchFamily="34" charset="0"/>
                          <a:ea typeface="+mn-ea"/>
                          <a:cs typeface="Tahoma" pitchFamily="34" charset="0"/>
                        </a:rPr>
                        <a:t> what is posting and how it helps in recording process.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Trial Balance</a:t>
                      </a:r>
                      <a:r>
                        <a:rPr lang="en-US" sz="800" b="1" kern="1200" baseline="0" dirty="0" smtClean="0">
                          <a:solidFill>
                            <a:schemeClr val="tx1"/>
                          </a:solidFill>
                          <a:latin typeface="Tahoma" pitchFamily="34" charset="0"/>
                          <a:ea typeface="+mn-ea"/>
                          <a:cs typeface="Tahoma" pitchFamily="34" charset="0"/>
                        </a:rPr>
                        <a:t> and explain its purpose.</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a:t>
                      </a:r>
                      <a:r>
                        <a:rPr lang="en-US" sz="800" b="1" kern="1200" baseline="0" dirty="0" smtClean="0">
                          <a:solidFill>
                            <a:schemeClr val="tx1"/>
                          </a:solidFill>
                          <a:latin typeface="Tahoma" pitchFamily="34" charset="0"/>
                          <a:ea typeface="+mn-ea"/>
                          <a:cs typeface="Tahoma" pitchFamily="34" charset="0"/>
                        </a:rPr>
                        <a:t> Time Period Principle, and Accrual and Cash Basis of Accounting</a:t>
                      </a:r>
                      <a:r>
                        <a:rPr lang="en-US" sz="800" b="1" kern="1200" dirty="0" smtClean="0">
                          <a:solidFill>
                            <a:schemeClr val="tx1"/>
                          </a:solidFill>
                          <a:latin typeface="Tahoma" pitchFamily="34" charset="0"/>
                          <a:ea typeface="+mn-ea"/>
                          <a:cs typeface="Tahoma" pitchFamily="34" charset="0"/>
                        </a:rPr>
                        <a:t>.</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adjusting  entries for deferrals and accruals.</a:t>
                      </a:r>
                      <a:r>
                        <a:rPr lang="en-US" sz="800" b="1" kern="1200" baseline="0" dirty="0" smtClean="0">
                          <a:solidFill>
                            <a:schemeClr val="tx1"/>
                          </a:solidFill>
                          <a:latin typeface="Tahoma" pitchFamily="34" charset="0"/>
                          <a:ea typeface="+mn-ea"/>
                          <a:cs typeface="Tahoma" pitchFamily="34" charset="0"/>
                        </a:rPr>
                        <a:t> Prepare adjusted trial balance.</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closing</a:t>
                      </a:r>
                      <a:r>
                        <a:rPr lang="en-US" sz="800" b="1" kern="1200" baseline="0" dirty="0" smtClean="0">
                          <a:solidFill>
                            <a:schemeClr val="tx1"/>
                          </a:solidFill>
                          <a:latin typeface="Tahoma" pitchFamily="34" charset="0"/>
                          <a:ea typeface="+mn-ea"/>
                          <a:cs typeface="Tahoma" pitchFamily="34" charset="0"/>
                        </a:rPr>
                        <a:t> entries and post-closing trial balance.</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Understand and</a:t>
                      </a:r>
                      <a:r>
                        <a:rPr lang="en-US" sz="800" b="1" kern="1200" baseline="0" dirty="0" smtClean="0">
                          <a:solidFill>
                            <a:schemeClr val="tx1"/>
                          </a:solidFill>
                          <a:latin typeface="Tahoma" pitchFamily="34" charset="0"/>
                          <a:ea typeface="+mn-ea"/>
                          <a:cs typeface="Tahoma" pitchFamily="34" charset="0"/>
                        </a:rPr>
                        <a:t> complete all steps in accounting cycle.</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four financial statements</a:t>
                      </a:r>
                      <a:r>
                        <a:rPr lang="en-US" sz="800" b="1" kern="1200" baseline="0" dirty="0" smtClean="0">
                          <a:solidFill>
                            <a:schemeClr val="tx1"/>
                          </a:solidFill>
                          <a:latin typeface="Tahoma" pitchFamily="34" charset="0"/>
                          <a:ea typeface="+mn-ea"/>
                          <a:cs typeface="Tahoma" pitchFamily="34" charset="0"/>
                        </a:rPr>
                        <a:t> and their importance and use in accounting.</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None/>
                      </a:pPr>
                      <a:endParaRPr lang="en-US" sz="800" b="1" kern="1200" dirty="0" smtClean="0">
                        <a:solidFill>
                          <a:schemeClr val="tx1"/>
                        </a:solidFill>
                        <a:latin typeface="Tahoma" pitchFamily="34" charset="0"/>
                        <a:ea typeface="+mn-ea"/>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836320">
                <a:tc>
                  <a:txBody>
                    <a:bodyPr/>
                    <a:lstStyle/>
                    <a:p>
                      <a:pPr marL="48260" marR="0">
                        <a:spcBef>
                          <a:spcPts val="0"/>
                        </a:spcBef>
                        <a:spcAft>
                          <a:spcPts val="0"/>
                        </a:spcAft>
                      </a:pPr>
                      <a:r>
                        <a:rPr lang="en-US" sz="800" dirty="0" smtClean="0">
                          <a:latin typeface="Tahoma"/>
                          <a:ea typeface="Times New Roman"/>
                          <a:cs typeface="Times New Roman"/>
                        </a:rPr>
                        <a:t>Course Outline:</a:t>
                      </a:r>
                    </a:p>
                    <a:p>
                      <a:pPr lvl="1"/>
                      <a:endParaRPr lang="en-US" sz="800" b="1" kern="1200" dirty="0" smtClean="0">
                        <a:solidFill>
                          <a:schemeClr val="tx1"/>
                        </a:solidFill>
                        <a:latin typeface="Tahoma" pitchFamily="34" charset="0"/>
                        <a:ea typeface="+mn-ea"/>
                        <a:cs typeface="Tahoma"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tx1"/>
                          </a:solidFill>
                          <a:latin typeface="Tahoma" pitchFamily="34" charset="0"/>
                          <a:ea typeface="+mn-ea"/>
                          <a:cs typeface="Tahoma" pitchFamily="34" charset="0"/>
                        </a:rPr>
                        <a:t>Overview of business and </a:t>
                      </a:r>
                      <a:r>
                        <a:rPr lang="en-US" sz="800" b="1" kern="1200" baseline="0" dirty="0" smtClean="0">
                          <a:solidFill>
                            <a:schemeClr val="tx1"/>
                          </a:solidFill>
                          <a:latin typeface="Tahoma" pitchFamily="34" charset="0"/>
                          <a:ea typeface="+mn-ea"/>
                          <a:cs typeface="Tahoma" pitchFamily="34" charset="0"/>
                        </a:rPr>
                        <a:t>various types of business. The role of accounting and its users and uses. Generally Accepted  Accounting Principles (GAAP). Basic and Expanded accounting equations and their components. Rules for Debit and Credit and their role in making journal entries.  Accounting Cycle and steps in accounting cycle. The basic steps in recording process. The role of General Journal, General Ledger and Trial Balance. Time Period Principles, Accounting Principles and Assumptions. Adjustments Process. Adjusting Entries, their types and adjusted trial balance. Closing Process. Closing entries, their types and post-closing trial balance. Financial Statements: Income Statement, Statement of Owner’s Equity, Balance Sheet, Statement of Cash Flows</a:t>
                      </a:r>
                      <a:r>
                        <a:rPr lang="en-US" sz="800" b="1" kern="1200" dirty="0" smtClean="0">
                          <a:solidFill>
                            <a:schemeClr val="tx1"/>
                          </a:solidFill>
                          <a:latin typeface="Tahoma" pitchFamily="34" charset="0"/>
                          <a:ea typeface="+mn-ea"/>
                          <a:cs typeface="Tahoma" pitchFamily="34" charset="0"/>
                        </a:rPr>
                        <a:t>.</a:t>
                      </a:r>
                      <a:endParaRPr lang="en-US" sz="800" kern="1200" dirty="0" smtClean="0">
                        <a:solidFill>
                          <a:schemeClr val="tx1"/>
                        </a:solidFill>
                        <a:latin typeface="Tahoma" pitchFamily="34" charset="0"/>
                        <a:ea typeface="+mn-ea"/>
                        <a:cs typeface="Tahoma" pitchFamily="34" charset="0"/>
                      </a:endParaRPr>
                    </a:p>
                    <a:p>
                      <a:pPr lvl="1"/>
                      <a:endParaRPr lang="en-US" sz="800" b="1" kern="1200" dirty="0" smtClean="0">
                        <a:solidFill>
                          <a:schemeClr val="tx1"/>
                        </a:solidFill>
                        <a:latin typeface="Tahoma" pitchFamily="34" charset="0"/>
                        <a:ea typeface="+mn-ea"/>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56440">
                <a:tc>
                  <a:txBody>
                    <a:bodyPr/>
                    <a:lstStyle/>
                    <a:p>
                      <a:pPr marL="48260" marR="0" algn="ctr">
                        <a:spcBef>
                          <a:spcPts val="0"/>
                        </a:spcBef>
                        <a:spcAft>
                          <a:spcPts val="0"/>
                        </a:spcAft>
                      </a:pPr>
                      <a:r>
                        <a:rPr lang="en-US" sz="900" b="1" cap="all" dirty="0">
                          <a:latin typeface="Calibri"/>
                          <a:ea typeface="Times New Roman"/>
                          <a:cs typeface="Times New Roman"/>
                        </a:rPr>
                        <a:t>Who should attend?</a:t>
                      </a: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6E6E6"/>
                    </a:solidFill>
                  </a:tcPr>
                </a:tc>
              </a:tr>
              <a:tr h="404952">
                <a:tc>
                  <a:txBody>
                    <a:bodyPr/>
                    <a:lstStyle/>
                    <a:p>
                      <a:pPr marL="48260" marR="0">
                        <a:spcBef>
                          <a:spcPts val="0"/>
                        </a:spcBef>
                        <a:spcAft>
                          <a:spcPts val="0"/>
                        </a:spcAft>
                      </a:pPr>
                      <a:r>
                        <a:rPr lang="en-US" sz="800" dirty="0">
                          <a:latin typeface="Tahoma"/>
                          <a:ea typeface="Times New Roman"/>
                          <a:cs typeface="Times New Roman"/>
                        </a:rPr>
                        <a:t>Average Participants’ Background:</a:t>
                      </a:r>
                    </a:p>
                    <a:p>
                      <a:pPr marL="505460" marR="0" lvl="1">
                        <a:spcBef>
                          <a:spcPts val="0"/>
                        </a:spcBef>
                        <a:spcAft>
                          <a:spcPts val="0"/>
                        </a:spcAft>
                      </a:pPr>
                      <a:r>
                        <a:rPr lang="en-US" sz="800" b="1" kern="1200" dirty="0" smtClean="0">
                          <a:solidFill>
                            <a:schemeClr val="tx1"/>
                          </a:solidFill>
                          <a:latin typeface="Tahoma" pitchFamily="34" charset="0"/>
                          <a:ea typeface="+mn-ea"/>
                          <a:cs typeface="Tahoma" pitchFamily="34" charset="0"/>
                        </a:rPr>
                        <a:t>Employees</a:t>
                      </a:r>
                      <a:r>
                        <a:rPr lang="en-US" sz="800" b="1" kern="1200" baseline="0" dirty="0" smtClean="0">
                          <a:solidFill>
                            <a:schemeClr val="tx1"/>
                          </a:solidFill>
                          <a:latin typeface="Tahoma" pitchFamily="34" charset="0"/>
                          <a:ea typeface="+mn-ea"/>
                          <a:cs typeface="Tahoma" pitchFamily="34" charset="0"/>
                        </a:rPr>
                        <a:t> working in accounting department with little or no background of accounting.</a:t>
                      </a:r>
                      <a:endParaRPr lang="en-US" sz="800" b="1" dirty="0">
                        <a:latin typeface="Tahoma" pitchFamily="34" charset="0"/>
                        <a:ea typeface="Times New Roman"/>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51128">
                <a:tc>
                  <a:txBody>
                    <a:bodyPr/>
                    <a:lstStyle/>
                    <a:p>
                      <a:pPr marL="48260" marR="0">
                        <a:spcBef>
                          <a:spcPts val="0"/>
                        </a:spcBef>
                        <a:spcAft>
                          <a:spcPts val="0"/>
                        </a:spcAft>
                      </a:pPr>
                      <a:r>
                        <a:rPr lang="en-US" sz="800" dirty="0" smtClean="0">
                          <a:latin typeface="Tahoma"/>
                          <a:ea typeface="Times New Roman"/>
                          <a:cs typeface="Times New Roman"/>
                        </a:rPr>
                        <a:t>Duration </a:t>
                      </a:r>
                      <a:r>
                        <a:rPr lang="en-US" sz="800" dirty="0">
                          <a:latin typeface="Tahoma"/>
                          <a:ea typeface="Times New Roman"/>
                          <a:cs typeface="Times New Roman"/>
                        </a:rPr>
                        <a:t>:</a:t>
                      </a:r>
                    </a:p>
                    <a:p>
                      <a:pPr marL="505460" marR="0" lvl="1">
                        <a:spcBef>
                          <a:spcPts val="0"/>
                        </a:spcBef>
                        <a:spcAft>
                          <a:spcPts val="0"/>
                        </a:spcAft>
                      </a:pPr>
                      <a:r>
                        <a:rPr lang="en-US" sz="800" b="1" dirty="0" smtClean="0">
                          <a:latin typeface="Tahoma"/>
                          <a:ea typeface="Times New Roman"/>
                          <a:cs typeface="Times New Roman"/>
                        </a:rPr>
                        <a:t>3 days</a:t>
                      </a:r>
                      <a:endParaRPr lang="en-US" sz="800" dirty="0">
                        <a:latin typeface="Tahoma"/>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1"/>
          <p:cNvSpPr>
            <a:spLocks noChangeArrowheads="1"/>
          </p:cNvSpPr>
          <p:nvPr/>
        </p:nvSpPr>
        <p:spPr bwMode="auto">
          <a:xfrm>
            <a:off x="1676400" y="504180"/>
            <a:ext cx="5562600" cy="461665"/>
          </a:xfrm>
          <a:prstGeom prst="rect">
            <a:avLst/>
          </a:prstGeom>
          <a:noFill/>
          <a:ln w="9525">
            <a:noFill/>
            <a:miter lim="800000"/>
            <a:headEnd/>
            <a:tailEnd/>
          </a:ln>
        </p:spPr>
        <p:txBody>
          <a:bodyPr anchor="ctr">
            <a:spAutoFit/>
          </a:bodyPr>
          <a:lstStyle/>
          <a:p>
            <a:pPr algn="ctr"/>
            <a:r>
              <a:rPr lang="en-US" sz="2400" b="1" dirty="0">
                <a:solidFill>
                  <a:schemeClr val="bg1"/>
                </a:solidFill>
                <a:latin typeface="Agency FB" pitchFamily="34" charset="0"/>
                <a:ea typeface="Calibri" pitchFamily="34" charset="0"/>
                <a:cs typeface="Tahoma" pitchFamily="34" charset="0"/>
              </a:rPr>
              <a:t>Jubail Industrial </a:t>
            </a:r>
            <a:r>
              <a:rPr lang="en-US" sz="2400" b="1" dirty="0" smtClean="0">
                <a:solidFill>
                  <a:schemeClr val="bg1"/>
                </a:solidFill>
                <a:latin typeface="Agency FB" pitchFamily="34" charset="0"/>
                <a:ea typeface="Calibri" pitchFamily="34" charset="0"/>
                <a:cs typeface="Tahoma" pitchFamily="34" charset="0"/>
              </a:rPr>
              <a:t>College</a:t>
            </a:r>
            <a:endParaRPr lang="en-US" sz="2400" b="1" dirty="0">
              <a:solidFill>
                <a:schemeClr val="bg1"/>
              </a:solidFill>
              <a:latin typeface="Agency FB" pitchFamily="34" charset="0"/>
              <a:ea typeface="Calibri" pitchFamily="34" charset="0"/>
              <a:cs typeface="Tahoma" pitchFamily="34" charset="0"/>
            </a:endParaRPr>
          </a:p>
        </p:txBody>
      </p:sp>
      <p:pic>
        <p:nvPicPr>
          <p:cNvPr id="14" name="Picture 13"/>
          <p:cNvPicPr/>
          <p:nvPr/>
        </p:nvPicPr>
        <p:blipFill>
          <a:blip r:embed="rId3" cstate="print"/>
          <a:srcRect/>
          <a:stretch>
            <a:fillRect/>
          </a:stretch>
        </p:blipFill>
        <p:spPr bwMode="auto">
          <a:xfrm>
            <a:off x="304801" y="304801"/>
            <a:ext cx="914400"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653705272"/>
              </p:ext>
            </p:extLst>
          </p:nvPr>
        </p:nvGraphicFramePr>
        <p:xfrm>
          <a:off x="381000" y="1295400"/>
          <a:ext cx="8458200" cy="5392608"/>
        </p:xfrm>
        <a:graphic>
          <a:graphicData uri="http://schemas.openxmlformats.org/drawingml/2006/table">
            <a:tbl>
              <a:tblPr/>
              <a:tblGrid>
                <a:gridCol w="8458200"/>
              </a:tblGrid>
              <a:tr h="0">
                <a:tc>
                  <a:txBody>
                    <a:bodyPr/>
                    <a:lstStyle/>
                    <a:p>
                      <a:pPr marL="0" marR="0" algn="ctr">
                        <a:spcBef>
                          <a:spcPts val="0"/>
                        </a:spcBef>
                        <a:spcAft>
                          <a:spcPts val="0"/>
                        </a:spcAft>
                      </a:pPr>
                      <a:r>
                        <a:rPr lang="en-US" sz="1200" b="1" kern="0" cap="all" dirty="0" smtClean="0">
                          <a:solidFill>
                            <a:srgbClr val="FFFFFF"/>
                          </a:solidFill>
                          <a:latin typeface="Calibri"/>
                          <a:ea typeface="Times New Roman"/>
                          <a:cs typeface="Times New Roman"/>
                        </a:rPr>
                        <a:t>Course:</a:t>
                      </a:r>
                      <a:r>
                        <a:rPr lang="en-US" sz="1200" b="1" kern="0" cap="all" baseline="0" dirty="0" smtClean="0">
                          <a:solidFill>
                            <a:srgbClr val="FFFFFF"/>
                          </a:solidFill>
                          <a:latin typeface="Calibri"/>
                          <a:ea typeface="Times New Roman"/>
                          <a:cs typeface="Times New Roman"/>
                        </a:rPr>
                        <a:t> Accounting for non-accountants</a:t>
                      </a:r>
                      <a:endParaRPr lang="en-US" sz="1200" b="1" kern="0" cap="all" dirty="0">
                        <a:solidFill>
                          <a:srgbClr val="FFFFFF"/>
                        </a:solidFill>
                        <a:latin typeface="Calibri"/>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99999"/>
                    </a:solidFill>
                  </a:tcPr>
                </a:tc>
              </a:tr>
              <a:tr h="319280">
                <a:tc>
                  <a:txBody>
                    <a:bodyPr/>
                    <a:lstStyle/>
                    <a:p>
                      <a:pPr marL="0" marR="0" indent="48260" algn="l">
                        <a:spcBef>
                          <a:spcPts val="0"/>
                        </a:spcBef>
                        <a:spcAft>
                          <a:spcPts val="0"/>
                        </a:spcAft>
                      </a:pPr>
                      <a:r>
                        <a:rPr lang="en-US" sz="1100" dirty="0" smtClean="0"/>
                        <a:t>This course introduces trainees with areas that are essential for successful Boiler operation including</a:t>
                      </a:r>
                      <a:r>
                        <a:rPr lang="en-US" sz="1100" baseline="0" dirty="0" smtClean="0"/>
                        <a:t> auto-controls and water conditioning.</a:t>
                      </a:r>
                      <a:endParaRPr lang="en-US" sz="1100" b="1" cap="all" dirty="0">
                        <a:latin typeface="Calibri"/>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6E6E6"/>
                    </a:solidFill>
                  </a:tcPr>
                </a:tc>
              </a:tr>
              <a:tr h="324576">
                <a:tc>
                  <a:txBody>
                    <a:bodyPr/>
                    <a:lstStyle/>
                    <a:p>
                      <a:pPr marL="48260" marR="0">
                        <a:spcBef>
                          <a:spcPts val="0"/>
                        </a:spcBef>
                        <a:spcAft>
                          <a:spcPts val="0"/>
                        </a:spcAft>
                      </a:pPr>
                      <a:r>
                        <a:rPr lang="en-US" sz="800" dirty="0">
                          <a:latin typeface="Tahoma"/>
                          <a:ea typeface="Times New Roman"/>
                          <a:cs typeface="Times New Roman"/>
                        </a:rPr>
                        <a:t>Course Title: </a:t>
                      </a:r>
                      <a:r>
                        <a:rPr lang="en-US" sz="800" b="1" dirty="0" smtClean="0">
                          <a:latin typeface="Tahoma"/>
                          <a:ea typeface="Times New Roman"/>
                          <a:cs typeface="Times New Roman"/>
                        </a:rPr>
                        <a:t>Accounting</a:t>
                      </a:r>
                      <a:r>
                        <a:rPr lang="en-US" sz="800" b="1" baseline="0" dirty="0" smtClean="0">
                          <a:latin typeface="Tahoma"/>
                          <a:ea typeface="Times New Roman"/>
                          <a:cs typeface="Times New Roman"/>
                        </a:rPr>
                        <a:t> for Non-Accountants</a:t>
                      </a:r>
                      <a:endParaRPr lang="en-US" sz="800" dirty="0">
                        <a:latin typeface="Tahoma"/>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485872">
                <a:tc>
                  <a:txBody>
                    <a:bodyPr/>
                    <a:lstStyle/>
                    <a:p>
                      <a:pPr marL="48260" marR="0">
                        <a:spcBef>
                          <a:spcPts val="0"/>
                        </a:spcBef>
                        <a:spcAft>
                          <a:spcPts val="0"/>
                        </a:spcAft>
                      </a:pPr>
                      <a:r>
                        <a:rPr lang="en-US" sz="800" dirty="0" smtClean="0">
                          <a:latin typeface="Tahoma"/>
                          <a:ea typeface="Times New Roman"/>
                          <a:cs typeface="Times New Roman"/>
                        </a:rPr>
                        <a:t>Course Learning Outcomes:</a:t>
                      </a:r>
                      <a:endParaRPr lang="en-US" sz="800" dirty="0">
                        <a:latin typeface="Tahoma"/>
                        <a:ea typeface="Times New Roman"/>
                        <a:cs typeface="Times New Roman"/>
                      </a:endParaRPr>
                    </a:p>
                    <a:p>
                      <a:pPr lvl="1"/>
                      <a:endParaRPr lang="en-US" sz="800" b="1" kern="1200" dirty="0" smtClean="0">
                        <a:solidFill>
                          <a:schemeClr val="tx1"/>
                        </a:solidFill>
                        <a:latin typeface="Tahoma" pitchFamily="34" charset="0"/>
                        <a:ea typeface="+mn-ea"/>
                        <a:cs typeface="Tahoma" pitchFamily="34" charset="0"/>
                      </a:endParaRPr>
                    </a:p>
                    <a:p>
                      <a:pPr lvl="1"/>
                      <a:r>
                        <a:rPr lang="en-US" sz="800" b="1" kern="1200" dirty="0" smtClean="0">
                          <a:solidFill>
                            <a:schemeClr val="tx1"/>
                          </a:solidFill>
                          <a:latin typeface="Tahoma" pitchFamily="34" charset="0"/>
                          <a:ea typeface="+mn-ea"/>
                          <a:cs typeface="Tahoma" pitchFamily="34" charset="0"/>
                        </a:rPr>
                        <a:t>Upon completion of the course ,</a:t>
                      </a:r>
                      <a:r>
                        <a:rPr lang="en-US" sz="800" b="1" kern="1200" baseline="0" dirty="0" smtClean="0">
                          <a:solidFill>
                            <a:schemeClr val="tx1"/>
                          </a:solidFill>
                          <a:latin typeface="Tahoma" pitchFamily="34" charset="0"/>
                          <a:ea typeface="+mn-ea"/>
                          <a:cs typeface="Tahoma" pitchFamily="34" charset="0"/>
                        </a:rPr>
                        <a:t> the trainee </a:t>
                      </a:r>
                      <a:r>
                        <a:rPr lang="en-US" sz="800" b="1" kern="1200" dirty="0" smtClean="0">
                          <a:solidFill>
                            <a:schemeClr val="tx1"/>
                          </a:solidFill>
                          <a:latin typeface="Tahoma" pitchFamily="34" charset="0"/>
                          <a:ea typeface="+mn-ea"/>
                          <a:cs typeface="Tahoma" pitchFamily="34" charset="0"/>
                        </a:rPr>
                        <a:t>should be able to:</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Define the term</a:t>
                      </a:r>
                      <a:r>
                        <a:rPr lang="en-US" sz="800" b="1" kern="1200" baseline="0" dirty="0" smtClean="0">
                          <a:solidFill>
                            <a:schemeClr val="tx1"/>
                          </a:solidFill>
                          <a:latin typeface="Tahoma" pitchFamily="34" charset="0"/>
                          <a:ea typeface="+mn-ea"/>
                          <a:cs typeface="Tahoma" pitchFamily="34" charset="0"/>
                        </a:rPr>
                        <a:t> business. Differentiate types of business from management and operations point of view</a:t>
                      </a:r>
                      <a:r>
                        <a:rPr lang="en-US" sz="800" b="1" kern="1200" dirty="0" smtClean="0">
                          <a:solidFill>
                            <a:schemeClr val="tx1"/>
                          </a:solidFill>
                          <a:latin typeface="Tahoma" pitchFamily="34" charset="0"/>
                          <a:ea typeface="+mn-ea"/>
                          <a:cs typeface="Tahoma" pitchFamily="34" charset="0"/>
                        </a:rPr>
                        <a:t>.</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State</a:t>
                      </a:r>
                      <a:r>
                        <a:rPr lang="en-US" sz="800" b="1" kern="1200" baseline="0" dirty="0" smtClean="0">
                          <a:solidFill>
                            <a:schemeClr val="tx1"/>
                          </a:solidFill>
                          <a:latin typeface="Tahoma" pitchFamily="34" charset="0"/>
                          <a:ea typeface="+mn-ea"/>
                          <a:cs typeface="Tahoma" pitchFamily="34" charset="0"/>
                        </a:rPr>
                        <a:t> t</a:t>
                      </a:r>
                      <a:r>
                        <a:rPr lang="en-US" sz="800" b="1" kern="1200" dirty="0" smtClean="0">
                          <a:solidFill>
                            <a:schemeClr val="tx1"/>
                          </a:solidFill>
                          <a:latin typeface="Tahoma" pitchFamily="34" charset="0"/>
                          <a:ea typeface="+mn-ea"/>
                          <a:cs typeface="Tahoma" pitchFamily="34" charset="0"/>
                        </a:rPr>
                        <a:t>he role of accounting in business. Identify</a:t>
                      </a:r>
                      <a:r>
                        <a:rPr lang="en-US" sz="800" b="1" kern="1200" baseline="0" dirty="0" smtClean="0">
                          <a:solidFill>
                            <a:schemeClr val="tx1"/>
                          </a:solidFill>
                          <a:latin typeface="Tahoma" pitchFamily="34" charset="0"/>
                          <a:ea typeface="+mn-ea"/>
                          <a:cs typeface="Tahoma" pitchFamily="34" charset="0"/>
                        </a:rPr>
                        <a:t> users and uses of accounting process in business.</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 Generally</a:t>
                      </a:r>
                      <a:r>
                        <a:rPr lang="en-US" sz="800" b="1" kern="1200" baseline="0" dirty="0" smtClean="0">
                          <a:solidFill>
                            <a:schemeClr val="tx1"/>
                          </a:solidFill>
                          <a:latin typeface="Tahoma" pitchFamily="34" charset="0"/>
                          <a:ea typeface="+mn-ea"/>
                          <a:cs typeface="Tahoma" pitchFamily="34" charset="0"/>
                        </a:rPr>
                        <a:t> Accepted Accounting Principles (GAAP).  </a:t>
                      </a:r>
                    </a:p>
                    <a:p>
                      <a:pPr lvl="2">
                        <a:buFont typeface="Wingdings" pitchFamily="2" charset="2"/>
                        <a:buChar char="v"/>
                      </a:pPr>
                      <a:r>
                        <a:rPr lang="en-US" sz="800" b="1" kern="1200" baseline="0" dirty="0" smtClean="0">
                          <a:solidFill>
                            <a:schemeClr val="tx1"/>
                          </a:solidFill>
                          <a:latin typeface="Tahoma" pitchFamily="34" charset="0"/>
                          <a:ea typeface="+mn-ea"/>
                          <a:cs typeface="Tahoma" pitchFamily="34" charset="0"/>
                        </a:rPr>
                        <a:t>Explain Historical Cost Principles, Monetary Unit Assumption and Economic Entity Assumption.</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State the Accounting</a:t>
                      </a:r>
                      <a:r>
                        <a:rPr lang="en-US" sz="800" b="1" kern="1200" baseline="0" dirty="0" smtClean="0">
                          <a:solidFill>
                            <a:schemeClr val="tx1"/>
                          </a:solidFill>
                          <a:latin typeface="Tahoma" pitchFamily="34" charset="0"/>
                          <a:ea typeface="+mn-ea"/>
                          <a:cs typeface="Tahoma" pitchFamily="34" charset="0"/>
                        </a:rPr>
                        <a:t> Equation and define its components. </a:t>
                      </a:r>
                    </a:p>
                    <a:p>
                      <a:pPr lvl="2">
                        <a:buFont typeface="Wingdings" pitchFamily="2" charset="2"/>
                        <a:buChar char="v"/>
                      </a:pPr>
                      <a:r>
                        <a:rPr lang="en-US" sz="800" b="1" kern="1200" baseline="0" dirty="0" smtClean="0">
                          <a:solidFill>
                            <a:schemeClr val="tx1"/>
                          </a:solidFill>
                          <a:latin typeface="Tahoma" pitchFamily="34" charset="0"/>
                          <a:ea typeface="+mn-ea"/>
                          <a:cs typeface="Tahoma" pitchFamily="34" charset="0"/>
                        </a:rPr>
                        <a:t>Analyze the effects of business transactions on accounting equation</a:t>
                      </a:r>
                      <a:r>
                        <a:rPr lang="en-US" sz="800" b="1" kern="1200" dirty="0" smtClean="0">
                          <a:solidFill>
                            <a:schemeClr val="tx1"/>
                          </a:solidFill>
                          <a:latin typeface="Tahoma" pitchFamily="34" charset="0"/>
                          <a:ea typeface="+mn-ea"/>
                          <a:cs typeface="Tahoma" pitchFamily="34" charset="0"/>
                        </a:rPr>
                        <a:t>.</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Define</a:t>
                      </a:r>
                      <a:r>
                        <a:rPr lang="en-US" sz="800" b="1" kern="1200" baseline="0" dirty="0" smtClean="0">
                          <a:solidFill>
                            <a:schemeClr val="tx1"/>
                          </a:solidFill>
                          <a:latin typeface="Tahoma" pitchFamily="34" charset="0"/>
                          <a:ea typeface="+mn-ea"/>
                          <a:cs typeface="Tahoma" pitchFamily="34" charset="0"/>
                        </a:rPr>
                        <a:t> the terms Debit and Credit. Identify rules for debit and credit. </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Identify the steps in Accounting Cycle.</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 what</a:t>
                      </a:r>
                      <a:r>
                        <a:rPr lang="en-US" sz="800" b="1" kern="1200" baseline="0" dirty="0" smtClean="0">
                          <a:solidFill>
                            <a:schemeClr val="tx1"/>
                          </a:solidFill>
                          <a:latin typeface="Tahoma" pitchFamily="34" charset="0"/>
                          <a:ea typeface="+mn-ea"/>
                          <a:cs typeface="Tahoma" pitchFamily="34" charset="0"/>
                        </a:rPr>
                        <a:t> is General Journal and how it helps in recording process. </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 what is Ledger and how it helps in recording process.</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a:t>
                      </a:r>
                      <a:r>
                        <a:rPr lang="en-US" sz="800" b="1" kern="1200" baseline="0" dirty="0" smtClean="0">
                          <a:solidFill>
                            <a:schemeClr val="tx1"/>
                          </a:solidFill>
                          <a:latin typeface="Tahoma" pitchFamily="34" charset="0"/>
                          <a:ea typeface="+mn-ea"/>
                          <a:cs typeface="Tahoma" pitchFamily="34" charset="0"/>
                        </a:rPr>
                        <a:t> how posting is done manually and through software (SAGE 50).</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Trial Balance</a:t>
                      </a:r>
                      <a:r>
                        <a:rPr lang="en-US" sz="800" b="1" kern="1200" baseline="0" dirty="0" smtClean="0">
                          <a:solidFill>
                            <a:schemeClr val="tx1"/>
                          </a:solidFill>
                          <a:latin typeface="Tahoma" pitchFamily="34" charset="0"/>
                          <a:ea typeface="+mn-ea"/>
                          <a:cs typeface="Tahoma" pitchFamily="34" charset="0"/>
                        </a:rPr>
                        <a:t> and explain its purpose, usefulness and limitations. </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Explain</a:t>
                      </a:r>
                      <a:r>
                        <a:rPr lang="en-US" sz="800" b="1" kern="1200" baseline="0" dirty="0" smtClean="0">
                          <a:solidFill>
                            <a:schemeClr val="tx1"/>
                          </a:solidFill>
                          <a:latin typeface="Tahoma" pitchFamily="34" charset="0"/>
                          <a:ea typeface="+mn-ea"/>
                          <a:cs typeface="Tahoma" pitchFamily="34" charset="0"/>
                        </a:rPr>
                        <a:t> Time Period Principle, and Accrual and Cash Basis of Accounting</a:t>
                      </a:r>
                      <a:r>
                        <a:rPr lang="en-US" sz="800" b="1" kern="1200" dirty="0" smtClean="0">
                          <a:solidFill>
                            <a:schemeClr val="tx1"/>
                          </a:solidFill>
                          <a:latin typeface="Tahoma" pitchFamily="34" charset="0"/>
                          <a:ea typeface="+mn-ea"/>
                          <a:cs typeface="Tahoma" pitchFamily="34" charset="0"/>
                        </a:rPr>
                        <a:t>.</a:t>
                      </a: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adjusting  entries for deferrals and accruals.</a:t>
                      </a:r>
                      <a:r>
                        <a:rPr lang="en-US" sz="800" b="1" kern="1200" baseline="0" dirty="0" smtClean="0">
                          <a:solidFill>
                            <a:schemeClr val="tx1"/>
                          </a:solidFill>
                          <a:latin typeface="Tahoma" pitchFamily="34" charset="0"/>
                          <a:ea typeface="+mn-ea"/>
                          <a:cs typeface="Tahoma" pitchFamily="34" charset="0"/>
                        </a:rPr>
                        <a:t> Prepare adjusted trial balance.</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closing</a:t>
                      </a:r>
                      <a:r>
                        <a:rPr lang="en-US" sz="800" b="1" kern="1200" baseline="0" dirty="0" smtClean="0">
                          <a:solidFill>
                            <a:schemeClr val="tx1"/>
                          </a:solidFill>
                          <a:latin typeface="Tahoma" pitchFamily="34" charset="0"/>
                          <a:ea typeface="+mn-ea"/>
                          <a:cs typeface="Tahoma" pitchFamily="34" charset="0"/>
                        </a:rPr>
                        <a:t> entries and post-closing trial balance.</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Char char="v"/>
                      </a:pPr>
                      <a:r>
                        <a:rPr lang="en-US" sz="800" b="1" kern="1200" dirty="0" smtClean="0">
                          <a:solidFill>
                            <a:schemeClr val="tx1"/>
                          </a:solidFill>
                          <a:latin typeface="Tahoma" pitchFamily="34" charset="0"/>
                          <a:ea typeface="+mn-ea"/>
                          <a:cs typeface="Tahoma" pitchFamily="34" charset="0"/>
                        </a:rPr>
                        <a:t>Prepare four financial statements</a:t>
                      </a:r>
                      <a:r>
                        <a:rPr lang="en-US" sz="800" b="1" kern="1200" baseline="0" dirty="0" smtClean="0">
                          <a:solidFill>
                            <a:schemeClr val="tx1"/>
                          </a:solidFill>
                          <a:latin typeface="Tahoma" pitchFamily="34" charset="0"/>
                          <a:ea typeface="+mn-ea"/>
                          <a:cs typeface="Tahoma" pitchFamily="34" charset="0"/>
                        </a:rPr>
                        <a:t> and their importance and use in accounting.</a:t>
                      </a:r>
                      <a:endParaRPr lang="en-US" sz="800" b="1" kern="1200" dirty="0" smtClean="0">
                        <a:solidFill>
                          <a:schemeClr val="tx1"/>
                        </a:solidFill>
                        <a:latin typeface="Tahoma" pitchFamily="34" charset="0"/>
                        <a:ea typeface="+mn-ea"/>
                        <a:cs typeface="Tahoma" pitchFamily="34" charset="0"/>
                      </a:endParaRPr>
                    </a:p>
                    <a:p>
                      <a:pPr lvl="2">
                        <a:buFont typeface="Wingdings" pitchFamily="2" charset="2"/>
                        <a:buNone/>
                      </a:pPr>
                      <a:endParaRPr lang="en-US" sz="800" b="1" kern="1200" dirty="0" smtClean="0">
                        <a:solidFill>
                          <a:schemeClr val="tx1"/>
                        </a:solidFill>
                        <a:latin typeface="Tahoma" pitchFamily="34" charset="0"/>
                        <a:ea typeface="+mn-ea"/>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836320">
                <a:tc>
                  <a:txBody>
                    <a:bodyPr/>
                    <a:lstStyle/>
                    <a:p>
                      <a:pPr marL="48260" marR="0">
                        <a:spcBef>
                          <a:spcPts val="0"/>
                        </a:spcBef>
                        <a:spcAft>
                          <a:spcPts val="0"/>
                        </a:spcAft>
                      </a:pPr>
                      <a:r>
                        <a:rPr lang="en-US" sz="800" dirty="0" smtClean="0">
                          <a:latin typeface="Tahoma"/>
                          <a:ea typeface="Times New Roman"/>
                          <a:cs typeface="Times New Roman"/>
                        </a:rPr>
                        <a:t>Course Outline:</a:t>
                      </a:r>
                    </a:p>
                    <a:p>
                      <a:pPr lvl="1"/>
                      <a:endParaRPr lang="en-US" sz="800" b="1" kern="1200" dirty="0" smtClean="0">
                        <a:solidFill>
                          <a:schemeClr val="tx1"/>
                        </a:solidFill>
                        <a:latin typeface="Tahoma" pitchFamily="34" charset="0"/>
                        <a:ea typeface="+mn-ea"/>
                        <a:cs typeface="Tahoma"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tx1"/>
                          </a:solidFill>
                          <a:latin typeface="Tahoma" pitchFamily="34" charset="0"/>
                          <a:ea typeface="+mn-ea"/>
                          <a:cs typeface="Tahoma" pitchFamily="34" charset="0"/>
                        </a:rPr>
                        <a:t>Business and </a:t>
                      </a:r>
                      <a:r>
                        <a:rPr lang="en-US" sz="800" b="1" kern="1200" baseline="0" dirty="0" smtClean="0">
                          <a:solidFill>
                            <a:schemeClr val="tx1"/>
                          </a:solidFill>
                          <a:latin typeface="Tahoma" pitchFamily="34" charset="0"/>
                          <a:ea typeface="+mn-ea"/>
                          <a:cs typeface="Tahoma" pitchFamily="34" charset="0"/>
                        </a:rPr>
                        <a:t>various types of business. From management and operations point of view. The role of accounting and its users and uses. Generally Accepted  Accounting Principles (GAAP). Basic and Expanded accounting equations and their components. Rules for Debit and Credit and their role in making journal entries.  Accounting Cycle and steps in accounting cycle. The basic steps in recording process. The role of General Journal, General Ledger and Trial Balance. Time Period Principles, Accounting Principles and Assumptions. Adjustments Process. Adjusting Entries, their types and adjusted trial balance. Closing Process. Closing entries, their types and post-closing trial balance. Financial Statements: Income Statement, Statement of Owner’s Equity, Balance Sheet, Statement of Cash Flows</a:t>
                      </a:r>
                      <a:r>
                        <a:rPr lang="en-US" sz="800" b="1" kern="1200" dirty="0" smtClean="0">
                          <a:solidFill>
                            <a:schemeClr val="tx1"/>
                          </a:solidFill>
                          <a:latin typeface="Tahoma" pitchFamily="34" charset="0"/>
                          <a:ea typeface="+mn-ea"/>
                          <a:cs typeface="Tahoma" pitchFamily="34" charset="0"/>
                        </a:rPr>
                        <a:t>.</a:t>
                      </a:r>
                      <a:endParaRPr lang="en-US" sz="800" kern="1200" dirty="0" smtClean="0">
                        <a:solidFill>
                          <a:schemeClr val="tx1"/>
                        </a:solidFill>
                        <a:latin typeface="Tahoma" pitchFamily="34" charset="0"/>
                        <a:ea typeface="+mn-ea"/>
                        <a:cs typeface="Tahoma" pitchFamily="34" charset="0"/>
                      </a:endParaRPr>
                    </a:p>
                    <a:p>
                      <a:pPr lvl="1"/>
                      <a:endParaRPr lang="en-US" sz="800" b="1" kern="1200" dirty="0" smtClean="0">
                        <a:solidFill>
                          <a:schemeClr val="tx1"/>
                        </a:solidFill>
                        <a:latin typeface="Tahoma" pitchFamily="34" charset="0"/>
                        <a:ea typeface="+mn-ea"/>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56440">
                <a:tc>
                  <a:txBody>
                    <a:bodyPr/>
                    <a:lstStyle/>
                    <a:p>
                      <a:pPr marL="48260" marR="0" algn="ctr">
                        <a:spcBef>
                          <a:spcPts val="0"/>
                        </a:spcBef>
                        <a:spcAft>
                          <a:spcPts val="0"/>
                        </a:spcAft>
                      </a:pPr>
                      <a:r>
                        <a:rPr lang="en-US" sz="900" b="1" cap="all" dirty="0">
                          <a:latin typeface="Calibri"/>
                          <a:ea typeface="Times New Roman"/>
                          <a:cs typeface="Times New Roman"/>
                        </a:rPr>
                        <a:t>Who should attend?</a:t>
                      </a: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6E6E6"/>
                    </a:solidFill>
                  </a:tcPr>
                </a:tc>
              </a:tr>
              <a:tr h="404952">
                <a:tc>
                  <a:txBody>
                    <a:bodyPr/>
                    <a:lstStyle/>
                    <a:p>
                      <a:pPr marL="48260" marR="0">
                        <a:spcBef>
                          <a:spcPts val="0"/>
                        </a:spcBef>
                        <a:spcAft>
                          <a:spcPts val="0"/>
                        </a:spcAft>
                      </a:pPr>
                      <a:r>
                        <a:rPr lang="en-US" sz="800" dirty="0">
                          <a:latin typeface="Tahoma"/>
                          <a:ea typeface="Times New Roman"/>
                          <a:cs typeface="Times New Roman"/>
                        </a:rPr>
                        <a:t>Average Participants’ Background:</a:t>
                      </a:r>
                    </a:p>
                    <a:p>
                      <a:pPr marL="505460" marR="0" lvl="1">
                        <a:spcBef>
                          <a:spcPts val="0"/>
                        </a:spcBef>
                        <a:spcAft>
                          <a:spcPts val="0"/>
                        </a:spcAft>
                      </a:pPr>
                      <a:r>
                        <a:rPr lang="en-US" sz="800" b="1" kern="1200" dirty="0" smtClean="0">
                          <a:solidFill>
                            <a:schemeClr val="tx1"/>
                          </a:solidFill>
                          <a:latin typeface="Tahoma" pitchFamily="34" charset="0"/>
                          <a:ea typeface="+mn-ea"/>
                          <a:cs typeface="Tahoma" pitchFamily="34" charset="0"/>
                        </a:rPr>
                        <a:t>Employees</a:t>
                      </a:r>
                      <a:r>
                        <a:rPr lang="en-US" sz="800" b="1" kern="1200" baseline="0" dirty="0" smtClean="0">
                          <a:solidFill>
                            <a:schemeClr val="tx1"/>
                          </a:solidFill>
                          <a:latin typeface="Tahoma" pitchFamily="34" charset="0"/>
                          <a:ea typeface="+mn-ea"/>
                          <a:cs typeface="Tahoma" pitchFamily="34" charset="0"/>
                        </a:rPr>
                        <a:t> with no or little accounting background.</a:t>
                      </a:r>
                      <a:endParaRPr lang="en-US" sz="800" b="1" dirty="0">
                        <a:latin typeface="Tahoma" pitchFamily="34" charset="0"/>
                        <a:ea typeface="Times New Roman"/>
                        <a:cs typeface="Tahoma" pitchFamily="34" charset="0"/>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51128">
                <a:tc>
                  <a:txBody>
                    <a:bodyPr/>
                    <a:lstStyle/>
                    <a:p>
                      <a:pPr marL="48260" marR="0">
                        <a:spcBef>
                          <a:spcPts val="0"/>
                        </a:spcBef>
                        <a:spcAft>
                          <a:spcPts val="0"/>
                        </a:spcAft>
                      </a:pPr>
                      <a:r>
                        <a:rPr lang="en-US" sz="800" dirty="0" smtClean="0">
                          <a:latin typeface="Tahoma"/>
                          <a:ea typeface="Times New Roman"/>
                          <a:cs typeface="Times New Roman"/>
                        </a:rPr>
                        <a:t>Duration </a:t>
                      </a:r>
                      <a:r>
                        <a:rPr lang="en-US" sz="800" dirty="0">
                          <a:latin typeface="Tahoma"/>
                          <a:ea typeface="Times New Roman"/>
                          <a:cs typeface="Times New Roman"/>
                        </a:rPr>
                        <a:t>:</a:t>
                      </a:r>
                    </a:p>
                    <a:p>
                      <a:pPr marL="505460" marR="0" lvl="1">
                        <a:spcBef>
                          <a:spcPts val="0"/>
                        </a:spcBef>
                        <a:spcAft>
                          <a:spcPts val="0"/>
                        </a:spcAft>
                      </a:pPr>
                      <a:r>
                        <a:rPr lang="en-US" sz="800" b="1" dirty="0" smtClean="0">
                          <a:latin typeface="Tahoma"/>
                          <a:ea typeface="Times New Roman"/>
                          <a:cs typeface="Times New Roman"/>
                        </a:rPr>
                        <a:t>3 days</a:t>
                      </a:r>
                      <a:endParaRPr lang="en-US" sz="800" dirty="0">
                        <a:latin typeface="Tahoma"/>
                        <a:ea typeface="Times New Roman"/>
                        <a:cs typeface="Times New Roman"/>
                      </a:endParaRPr>
                    </a:p>
                  </a:txBody>
                  <a:tcPr marL="46321" marR="46321" marT="15620" marB="1562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759763FEACBC44B56BBF064722D219" ma:contentTypeVersion="2" ma:contentTypeDescription="Create a new document." ma:contentTypeScope="" ma:versionID="3c495d99f5da5804c6f6584a8058a59a">
  <xsd:schema xmlns:xsd="http://www.w3.org/2001/XMLSchema" xmlns:xs="http://www.w3.org/2001/XMLSchema" xmlns:p="http://schemas.microsoft.com/office/2006/metadata/properties" xmlns:ns1="http://schemas.microsoft.com/sharepoint/v3" targetNamespace="http://schemas.microsoft.com/office/2006/metadata/properties" ma:root="true" ma:fieldsID="e0782da574689628e0a427e02c37a13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1A4D8ED-2543-41AC-873D-FBBB24396390}"/>
</file>

<file path=customXml/itemProps2.xml><?xml version="1.0" encoding="utf-8"?>
<ds:datastoreItem xmlns:ds="http://schemas.openxmlformats.org/officeDocument/2006/customXml" ds:itemID="{A3D8012C-9111-44E7-B477-737A0109DAEE}"/>
</file>

<file path=customXml/itemProps3.xml><?xml version="1.0" encoding="utf-8"?>
<ds:datastoreItem xmlns:ds="http://schemas.openxmlformats.org/officeDocument/2006/customXml" ds:itemID="{D4A7F60B-36BB-4D1B-8926-FDBABFDC20FA}"/>
</file>

<file path=docProps/app.xml><?xml version="1.0" encoding="utf-8"?>
<Properties xmlns="http://schemas.openxmlformats.org/officeDocument/2006/extended-properties" xmlns:vt="http://schemas.openxmlformats.org/officeDocument/2006/docPropsVTypes">
  <Template>Waveform</Template>
  <TotalTime>2657</TotalTime>
  <Words>1704</Words>
  <Application>Microsoft Office PowerPoint</Application>
  <PresentationFormat>On-screen Show (4:3)</PresentationFormat>
  <Paragraphs>181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Eid Al. Hajri</dc:creator>
  <cp:lastModifiedBy>Hassan Othman Fallatta</cp:lastModifiedBy>
  <cp:revision>435</cp:revision>
  <cp:lastPrinted>1601-01-01T00:00:00Z</cp:lastPrinted>
  <dcterms:created xsi:type="dcterms:W3CDTF">1601-01-01T00:00:00Z</dcterms:created>
  <dcterms:modified xsi:type="dcterms:W3CDTF">2014-11-17T06:58:33Z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0x0101007E759763FEACBC44B56BBF064722D219</vt:lpwstr>
  </property>
</Properties>
</file>